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5" r:id="rId3"/>
  </p:sldMasterIdLst>
  <p:notesMasterIdLst>
    <p:notesMasterId r:id="rId32"/>
  </p:notesMasterIdLst>
  <p:sldIdLst>
    <p:sldId id="256" r:id="rId4"/>
    <p:sldId id="257" r:id="rId5"/>
    <p:sldId id="258" r:id="rId6"/>
    <p:sldId id="312" r:id="rId7"/>
    <p:sldId id="311" r:id="rId8"/>
    <p:sldId id="261" r:id="rId9"/>
    <p:sldId id="303" r:id="rId10"/>
    <p:sldId id="262" r:id="rId11"/>
    <p:sldId id="265" r:id="rId12"/>
    <p:sldId id="266" r:id="rId13"/>
    <p:sldId id="268" r:id="rId14"/>
    <p:sldId id="273" r:id="rId15"/>
    <p:sldId id="274" r:id="rId16"/>
    <p:sldId id="276" r:id="rId17"/>
    <p:sldId id="286" r:id="rId18"/>
    <p:sldId id="287" r:id="rId19"/>
    <p:sldId id="289" r:id="rId20"/>
    <p:sldId id="304" r:id="rId21"/>
    <p:sldId id="290" r:id="rId22"/>
    <p:sldId id="291" r:id="rId23"/>
    <p:sldId id="295" r:id="rId24"/>
    <p:sldId id="278" r:id="rId25"/>
    <p:sldId id="279" r:id="rId26"/>
    <p:sldId id="306" r:id="rId27"/>
    <p:sldId id="307" r:id="rId28"/>
    <p:sldId id="308" r:id="rId29"/>
    <p:sldId id="309" r:id="rId30"/>
    <p:sldId id="30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A+51lt7k/Br4tz6uzHyJQEsTw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5FB641-2671-4222-A3E7-1642C1666A92}">
  <a:tblStyle styleId="{145FB641-2671-4222-A3E7-1642C1666A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94660"/>
  </p:normalViewPr>
  <p:slideViewPr>
    <p:cSldViewPr snapToGrid="0">
      <p:cViewPr varScale="1">
        <p:scale>
          <a:sx n="92" d="100"/>
          <a:sy n="92" d="100"/>
        </p:scale>
        <p:origin x="175" y="36"/>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63"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59"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150c9c559b_0_8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3150c9c559b_0_8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150c9c559b_0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g3150c9c559b_0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1510482b90_0_398: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31510482b90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1510482b90_0_407: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31510482b90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1510482b90_0_437: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rgbClr val="000000"/>
                </a:solidFill>
                <a:latin typeface="Calibri"/>
                <a:ea typeface="Calibri"/>
                <a:cs typeface="Calibri"/>
                <a:sym typeface="Calibri"/>
              </a:rPr>
              <a:t>Helman D (2017): Land surface phenology: What do we really 'see' from space?, Science of The Total Environment, 618, DOI:10.1016/j.scitotenv.2017.07.23 </a:t>
            </a:r>
          </a:p>
          <a:p>
            <a:pPr marL="0" lvl="0" indent="0" algn="l" rtl="0">
              <a:lnSpc>
                <a:spcPct val="100000"/>
              </a:lnSpc>
              <a:spcBef>
                <a:spcPts val="0"/>
              </a:spcBef>
              <a:spcAft>
                <a:spcPts val="0"/>
              </a:spcAft>
              <a:buSzPts val="1400"/>
              <a:buNone/>
            </a:pPr>
            <a:endParaRPr dirty="0"/>
          </a:p>
        </p:txBody>
      </p:sp>
      <p:sp>
        <p:nvSpPr>
          <p:cNvPr id="681" name="Google Shape;681;g31510482b90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0dc4d8b7b2_0_353: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g30dc4d8b7b2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1510482b90_0_624: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31510482b90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1510482b90_0_640: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g31510482b90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B1AFE435-472A-F632-51F2-D895B884BE45}"/>
            </a:ext>
          </a:extLst>
        </p:cNvPr>
        <p:cNvGrpSpPr/>
        <p:nvPr/>
      </p:nvGrpSpPr>
      <p:grpSpPr>
        <a:xfrm>
          <a:off x="0" y="0"/>
          <a:ext cx="0" cy="0"/>
          <a:chOff x="0" y="0"/>
          <a:chExt cx="0" cy="0"/>
        </a:xfrm>
      </p:grpSpPr>
      <p:sp>
        <p:nvSpPr>
          <p:cNvPr id="442" name="Google Shape;442;g30fbeb4c427_0_83:notes">
            <a:extLst>
              <a:ext uri="{FF2B5EF4-FFF2-40B4-BE49-F238E27FC236}">
                <a16:creationId xmlns:a16="http://schemas.microsoft.com/office/drawing/2014/main" id="{7BEBBCAA-FBBB-0BCF-2470-CF16EC39D3C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0fbeb4c427_0_83:notes">
            <a:extLst>
              <a:ext uri="{FF2B5EF4-FFF2-40B4-BE49-F238E27FC236}">
                <a16:creationId xmlns:a16="http://schemas.microsoft.com/office/drawing/2014/main" id="{E48F6FBD-6AB9-3D1E-4BB7-B98760213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7669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1510482b90_0_657: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31510482b9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150c9c559b_0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3150c9c559b_0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1510482b90_0_665: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7" name="Google Shape;847;g31510482b90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1510482b90_0_703: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6" name="Google Shape;886;g31510482b90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1510482b90_0_455: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31510482b90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1510482b90_0_480:notes"/>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1510482b90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043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a:extLst>
            <a:ext uri="{FF2B5EF4-FFF2-40B4-BE49-F238E27FC236}">
              <a16:creationId xmlns:a16="http://schemas.microsoft.com/office/drawing/2014/main" id="{1C26DA7B-E793-CA50-ECB4-38CD36626D96}"/>
            </a:ext>
          </a:extLst>
        </p:cNvPr>
        <p:cNvGrpSpPr/>
        <p:nvPr/>
      </p:nvGrpSpPr>
      <p:grpSpPr>
        <a:xfrm>
          <a:off x="0" y="0"/>
          <a:ext cx="0" cy="0"/>
          <a:chOff x="0" y="0"/>
          <a:chExt cx="0" cy="0"/>
        </a:xfrm>
      </p:grpSpPr>
      <p:sp>
        <p:nvSpPr>
          <p:cNvPr id="726" name="Google Shape;726;g31510482b90_0_480:notes">
            <a:extLst>
              <a:ext uri="{FF2B5EF4-FFF2-40B4-BE49-F238E27FC236}">
                <a16:creationId xmlns:a16="http://schemas.microsoft.com/office/drawing/2014/main" id="{225A579C-5CDD-6006-5637-9CBEAAD9237C}"/>
              </a:ext>
            </a:extLst>
          </p:cNvPr>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1510482b90_0_480:notes">
            <a:extLst>
              <a:ext uri="{FF2B5EF4-FFF2-40B4-BE49-F238E27FC236}">
                <a16:creationId xmlns:a16="http://schemas.microsoft.com/office/drawing/2014/main" id="{34B072D5-694B-64A9-BF57-4E2FD8FCBB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3925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a:extLst>
            <a:ext uri="{FF2B5EF4-FFF2-40B4-BE49-F238E27FC236}">
              <a16:creationId xmlns:a16="http://schemas.microsoft.com/office/drawing/2014/main" id="{2B0C08A8-C938-618C-4C13-843AB3F5CB81}"/>
            </a:ext>
          </a:extLst>
        </p:cNvPr>
        <p:cNvGrpSpPr/>
        <p:nvPr/>
      </p:nvGrpSpPr>
      <p:grpSpPr>
        <a:xfrm>
          <a:off x="0" y="0"/>
          <a:ext cx="0" cy="0"/>
          <a:chOff x="0" y="0"/>
          <a:chExt cx="0" cy="0"/>
        </a:xfrm>
      </p:grpSpPr>
      <p:sp>
        <p:nvSpPr>
          <p:cNvPr id="726" name="Google Shape;726;g31510482b90_0_480:notes">
            <a:extLst>
              <a:ext uri="{FF2B5EF4-FFF2-40B4-BE49-F238E27FC236}">
                <a16:creationId xmlns:a16="http://schemas.microsoft.com/office/drawing/2014/main" id="{0E3395B2-7842-C016-E51F-51666C5F820E}"/>
              </a:ext>
            </a:extLst>
          </p:cNvPr>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1510482b90_0_480:notes">
            <a:extLst>
              <a:ext uri="{FF2B5EF4-FFF2-40B4-BE49-F238E27FC236}">
                <a16:creationId xmlns:a16="http://schemas.microsoft.com/office/drawing/2014/main" id="{B3367A7E-6BD4-4D73-B470-ED6C8CFA44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5021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a:extLst>
            <a:ext uri="{FF2B5EF4-FFF2-40B4-BE49-F238E27FC236}">
              <a16:creationId xmlns:a16="http://schemas.microsoft.com/office/drawing/2014/main" id="{637E27C7-0A97-0154-BD21-1C52326AD639}"/>
            </a:ext>
          </a:extLst>
        </p:cNvPr>
        <p:cNvGrpSpPr/>
        <p:nvPr/>
      </p:nvGrpSpPr>
      <p:grpSpPr>
        <a:xfrm>
          <a:off x="0" y="0"/>
          <a:ext cx="0" cy="0"/>
          <a:chOff x="0" y="0"/>
          <a:chExt cx="0" cy="0"/>
        </a:xfrm>
      </p:grpSpPr>
      <p:sp>
        <p:nvSpPr>
          <p:cNvPr id="726" name="Google Shape;726;g31510482b90_0_480:notes">
            <a:extLst>
              <a:ext uri="{FF2B5EF4-FFF2-40B4-BE49-F238E27FC236}">
                <a16:creationId xmlns:a16="http://schemas.microsoft.com/office/drawing/2014/main" id="{92AA99CB-8D8C-5A86-E0D8-BEEBFE0F1FA7}"/>
              </a:ext>
            </a:extLst>
          </p:cNvPr>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1510482b90_0_480:notes">
            <a:extLst>
              <a:ext uri="{FF2B5EF4-FFF2-40B4-BE49-F238E27FC236}">
                <a16:creationId xmlns:a16="http://schemas.microsoft.com/office/drawing/2014/main" id="{EA211598-10E7-C635-2C56-DB78F13D7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486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a:extLst>
            <a:ext uri="{FF2B5EF4-FFF2-40B4-BE49-F238E27FC236}">
              <a16:creationId xmlns:a16="http://schemas.microsoft.com/office/drawing/2014/main" id="{E504AC2D-7FE4-92F2-7216-BAE02E394637}"/>
            </a:ext>
          </a:extLst>
        </p:cNvPr>
        <p:cNvGrpSpPr/>
        <p:nvPr/>
      </p:nvGrpSpPr>
      <p:grpSpPr>
        <a:xfrm>
          <a:off x="0" y="0"/>
          <a:ext cx="0" cy="0"/>
          <a:chOff x="0" y="0"/>
          <a:chExt cx="0" cy="0"/>
        </a:xfrm>
      </p:grpSpPr>
      <p:sp>
        <p:nvSpPr>
          <p:cNvPr id="726" name="Google Shape;726;g31510482b90_0_480:notes">
            <a:extLst>
              <a:ext uri="{FF2B5EF4-FFF2-40B4-BE49-F238E27FC236}">
                <a16:creationId xmlns:a16="http://schemas.microsoft.com/office/drawing/2014/main" id="{FA6E2DC4-36D0-E4FD-8DE1-143E23F245E4}"/>
              </a:ext>
            </a:extLst>
          </p:cNvPr>
          <p:cNvSpPr txBox="1">
            <a:spLocks noGrp="1"/>
          </p:cNvSpPr>
          <p:nvPr>
            <p:ph type="body" idx="1"/>
          </p:nvPr>
        </p:nvSpPr>
        <p:spPr>
          <a:xfrm>
            <a:off x="685784" y="434339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1510482b90_0_480:notes">
            <a:extLst>
              <a:ext uri="{FF2B5EF4-FFF2-40B4-BE49-F238E27FC236}">
                <a16:creationId xmlns:a16="http://schemas.microsoft.com/office/drawing/2014/main" id="{375D019B-142D-421A-F2E6-3669DA3ED0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6706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2" name="Google Shape;95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150c9c559b_0_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3150c9c559b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a:extLst>
            <a:ext uri="{FF2B5EF4-FFF2-40B4-BE49-F238E27FC236}">
              <a16:creationId xmlns:a16="http://schemas.microsoft.com/office/drawing/2014/main" id="{8B6F2B65-4398-CDA0-5BE4-634D2D8B96F3}"/>
            </a:ext>
          </a:extLst>
        </p:cNvPr>
        <p:cNvGrpSpPr/>
        <p:nvPr/>
      </p:nvGrpSpPr>
      <p:grpSpPr>
        <a:xfrm>
          <a:off x="0" y="0"/>
          <a:ext cx="0" cy="0"/>
          <a:chOff x="0" y="0"/>
          <a:chExt cx="0" cy="0"/>
        </a:xfrm>
      </p:grpSpPr>
      <p:sp>
        <p:nvSpPr>
          <p:cNvPr id="353" name="Google Shape;353;g3150c9c559b_0_884:notes">
            <a:extLst>
              <a:ext uri="{FF2B5EF4-FFF2-40B4-BE49-F238E27FC236}">
                <a16:creationId xmlns:a16="http://schemas.microsoft.com/office/drawing/2014/main" id="{E5766835-67BF-5B3B-1955-2078A2C070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3150c9c559b_0_884:notes">
            <a:extLst>
              <a:ext uri="{FF2B5EF4-FFF2-40B4-BE49-F238E27FC236}">
                <a16:creationId xmlns:a16="http://schemas.microsoft.com/office/drawing/2014/main" id="{91C45092-EA4D-5171-5C02-094FF8CE95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022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a:extLst>
            <a:ext uri="{FF2B5EF4-FFF2-40B4-BE49-F238E27FC236}">
              <a16:creationId xmlns:a16="http://schemas.microsoft.com/office/drawing/2014/main" id="{C0AA4D8F-AC3B-C99E-7983-03DDBA3DF6E6}"/>
            </a:ext>
          </a:extLst>
        </p:cNvPr>
        <p:cNvGrpSpPr/>
        <p:nvPr/>
      </p:nvGrpSpPr>
      <p:grpSpPr>
        <a:xfrm>
          <a:off x="0" y="0"/>
          <a:ext cx="0" cy="0"/>
          <a:chOff x="0" y="0"/>
          <a:chExt cx="0" cy="0"/>
        </a:xfrm>
      </p:grpSpPr>
      <p:sp>
        <p:nvSpPr>
          <p:cNvPr id="353" name="Google Shape;353;g3150c9c559b_0_884:notes">
            <a:extLst>
              <a:ext uri="{FF2B5EF4-FFF2-40B4-BE49-F238E27FC236}">
                <a16:creationId xmlns:a16="http://schemas.microsoft.com/office/drawing/2014/main" id="{64CF5778-F0F4-E878-BD6D-E95B206907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3150c9c559b_0_884:notes">
            <a:extLst>
              <a:ext uri="{FF2B5EF4-FFF2-40B4-BE49-F238E27FC236}">
                <a16:creationId xmlns:a16="http://schemas.microsoft.com/office/drawing/2014/main" id="{D26E0A66-AA4E-0DEF-0454-0A45882BE2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64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0fbeb4c427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30fbeb4c42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438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861C84A5-1D1F-98F1-9772-66F11CF528B7}"/>
            </a:ext>
          </a:extLst>
        </p:cNvPr>
        <p:cNvGrpSpPr/>
        <p:nvPr/>
      </p:nvGrpSpPr>
      <p:grpSpPr>
        <a:xfrm>
          <a:off x="0" y="0"/>
          <a:ext cx="0" cy="0"/>
          <a:chOff x="0" y="0"/>
          <a:chExt cx="0" cy="0"/>
        </a:xfrm>
      </p:grpSpPr>
      <p:sp>
        <p:nvSpPr>
          <p:cNvPr id="442" name="Google Shape;442;g30fbeb4c427_0_83:notes">
            <a:extLst>
              <a:ext uri="{FF2B5EF4-FFF2-40B4-BE49-F238E27FC236}">
                <a16:creationId xmlns:a16="http://schemas.microsoft.com/office/drawing/2014/main" id="{C22854F3-E9DA-7623-6A2D-33D93D91C03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0fbeb4c427_0_83:notes">
            <a:extLst>
              <a:ext uri="{FF2B5EF4-FFF2-40B4-BE49-F238E27FC236}">
                <a16:creationId xmlns:a16="http://schemas.microsoft.com/office/drawing/2014/main" id="{BEA39D4F-B80E-2BDF-6572-632685C893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030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0fbeb4c427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0fbeb4c427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0fbeb4c427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30fbeb4c427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23"/>
          <p:cNvSpPr/>
          <p:nvPr/>
        </p:nvSpPr>
        <p:spPr>
          <a:xfrm>
            <a:off x="0" y="6689499"/>
            <a:ext cx="12033300" cy="16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3"/>
          <p:cNvSpPr/>
          <p:nvPr/>
        </p:nvSpPr>
        <p:spPr>
          <a:xfrm>
            <a:off x="0" y="0"/>
            <a:ext cx="12033300" cy="1393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23"/>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3"/>
          <p:cNvSpPr/>
          <p:nvPr/>
        </p:nvSpPr>
        <p:spPr>
          <a:xfrm>
            <a:off x="12033250" y="0"/>
            <a:ext cx="1587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23"/>
          <p:cNvSpPr/>
          <p:nvPr/>
        </p:nvSpPr>
        <p:spPr>
          <a:xfrm>
            <a:off x="158750" y="6392636"/>
            <a:ext cx="118746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23"/>
          <p:cNvSpPr/>
          <p:nvPr/>
        </p:nvSpPr>
        <p:spPr>
          <a:xfrm>
            <a:off x="152400" y="155575"/>
            <a:ext cx="11880900" cy="6546900"/>
          </a:xfrm>
          <a:prstGeom prst="rect">
            <a:avLst/>
          </a:prstGeom>
          <a:noFill/>
          <a:ln w="9525" cap="flat" cmpd="sng">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 name="Google Shape;27;p23"/>
          <p:cNvCxnSpPr/>
          <p:nvPr/>
        </p:nvCxnSpPr>
        <p:spPr>
          <a:xfrm rot="10800000" flipH="1">
            <a:off x="152400" y="1261050"/>
            <a:ext cx="11880900" cy="15300"/>
          </a:xfrm>
          <a:prstGeom prst="straightConnector1">
            <a:avLst/>
          </a:prstGeom>
          <a:noFill/>
          <a:ln w="9525" cap="flat" cmpd="sng">
            <a:solidFill>
              <a:srgbClr val="09B6BE"/>
            </a:solidFill>
            <a:prstDash val="dash"/>
            <a:round/>
            <a:headEnd type="none" w="sm" len="sm"/>
            <a:tailEnd type="none" w="sm" len="sm"/>
          </a:ln>
        </p:spPr>
      </p:cxnSp>
      <p:sp>
        <p:nvSpPr>
          <p:cNvPr id="28" name="Google Shape;28;p23"/>
          <p:cNvSpPr/>
          <p:nvPr/>
        </p:nvSpPr>
        <p:spPr>
          <a:xfrm>
            <a:off x="5788025" y="956109"/>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23"/>
          <p:cNvSpPr/>
          <p:nvPr/>
        </p:nvSpPr>
        <p:spPr>
          <a:xfrm>
            <a:off x="5883275" y="1059769"/>
            <a:ext cx="419100" cy="420600"/>
          </a:xfrm>
          <a:prstGeom prst="ellipse">
            <a:avLst/>
          </a:prstGeom>
          <a:solidFill>
            <a:srgbClr val="FFFFFF"/>
          </a:solidFill>
          <a:ln w="50800" cap="rnd" cmpd="dbl">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23"/>
          <p:cNvSpPr txBox="1"/>
          <p:nvPr/>
        </p:nvSpPr>
        <p:spPr>
          <a:xfrm>
            <a:off x="171651" y="6397399"/>
            <a:ext cx="40872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Ministry of Water and Sanitation – Flood Forecasting Consultancies in Malawi</a:t>
            </a:r>
            <a:endParaRPr sz="900" b="1" i="0" u="none" strike="noStrike" cap="none">
              <a:solidFill>
                <a:schemeClr val="dk1"/>
              </a:solidFill>
              <a:latin typeface="Calibri"/>
              <a:ea typeface="Calibri"/>
              <a:cs typeface="Calibri"/>
              <a:sym typeface="Calibri"/>
            </a:endParaRPr>
          </a:p>
        </p:txBody>
      </p:sp>
      <p:sp>
        <p:nvSpPr>
          <p:cNvPr id="31" name="Google Shape;31;p23"/>
          <p:cNvSpPr txBox="1"/>
          <p:nvPr/>
        </p:nvSpPr>
        <p:spPr>
          <a:xfrm>
            <a:off x="10413799" y="6407936"/>
            <a:ext cx="1600200" cy="30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20</a:t>
            </a:r>
            <a:r>
              <a:rPr lang="en-GB" sz="1100" b="1" i="0" u="none" strike="noStrike" cap="none" baseline="30000">
                <a:solidFill>
                  <a:schemeClr val="dk1"/>
                </a:solidFill>
                <a:latin typeface="Calibri"/>
                <a:ea typeface="Calibri"/>
                <a:cs typeface="Calibri"/>
                <a:sym typeface="Calibri"/>
              </a:rPr>
              <a:t>th</a:t>
            </a:r>
            <a:r>
              <a:rPr lang="en-GB" sz="1100" b="1" i="0" u="none" strike="noStrike" cap="none">
                <a:solidFill>
                  <a:schemeClr val="dk1"/>
                </a:solidFill>
                <a:latin typeface="Calibri"/>
                <a:ea typeface="Calibri"/>
                <a:cs typeface="Calibri"/>
                <a:sym typeface="Calibri"/>
              </a:rPr>
              <a:t> January 2023</a:t>
            </a:r>
            <a:endParaRPr sz="8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08"/>
        <p:cNvGrpSpPr/>
        <p:nvPr/>
      </p:nvGrpSpPr>
      <p:grpSpPr>
        <a:xfrm>
          <a:off x="0" y="0"/>
          <a:ext cx="0" cy="0"/>
          <a:chOff x="0" y="0"/>
          <a:chExt cx="0" cy="0"/>
        </a:xfrm>
      </p:grpSpPr>
      <p:sp>
        <p:nvSpPr>
          <p:cNvPr id="109" name="Google Shape;109;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114"/>
        <p:cNvGrpSpPr/>
        <p:nvPr/>
      </p:nvGrpSpPr>
      <p:grpSpPr>
        <a:xfrm>
          <a:off x="0" y="0"/>
          <a:ext cx="0" cy="0"/>
          <a:chOff x="0" y="0"/>
          <a:chExt cx="0" cy="0"/>
        </a:xfrm>
      </p:grpSpPr>
      <p:sp>
        <p:nvSpPr>
          <p:cNvPr id="115" name="Google Shape;115;p3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47"/>
        <p:cNvGrpSpPr/>
        <p:nvPr/>
      </p:nvGrpSpPr>
      <p:grpSpPr>
        <a:xfrm>
          <a:off x="0" y="0"/>
          <a:ext cx="0" cy="0"/>
          <a:chOff x="0" y="0"/>
          <a:chExt cx="0" cy="0"/>
        </a:xfrm>
      </p:grpSpPr>
      <p:sp>
        <p:nvSpPr>
          <p:cNvPr id="148" name="Google Shape;148;g30dc4d8b7b2_0_298"/>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0dc4d8b7b2_0_298"/>
          <p:cNvSpPr txBox="1">
            <a:spLocks noGrp="1"/>
          </p:cNvSpPr>
          <p:nvPr>
            <p:ph type="subTitle" idx="1"/>
          </p:nvPr>
        </p:nvSpPr>
        <p:spPr>
          <a:xfrm>
            <a:off x="838080" y="1825560"/>
            <a:ext cx="10515300" cy="43509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0"/>
        <p:cNvGrpSpPr/>
        <p:nvPr/>
      </p:nvGrpSpPr>
      <p:grpSpPr>
        <a:xfrm>
          <a:off x="0" y="0"/>
          <a:ext cx="0" cy="0"/>
          <a:chOff x="0" y="0"/>
          <a:chExt cx="0" cy="0"/>
        </a:xfrm>
      </p:grpSpPr>
      <p:sp>
        <p:nvSpPr>
          <p:cNvPr id="151" name="Google Shape;151;g30dc4d8b7b2_0_302"/>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0dc4d8b7b2_0_302"/>
          <p:cNvSpPr txBox="1">
            <a:spLocks noGrp="1"/>
          </p:cNvSpPr>
          <p:nvPr>
            <p:ph type="body" idx="1"/>
          </p:nvPr>
        </p:nvSpPr>
        <p:spPr>
          <a:xfrm>
            <a:off x="838080" y="1825560"/>
            <a:ext cx="105153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53"/>
        <p:cNvGrpSpPr/>
        <p:nvPr/>
      </p:nvGrpSpPr>
      <p:grpSpPr>
        <a:xfrm>
          <a:off x="0" y="0"/>
          <a:ext cx="0" cy="0"/>
          <a:chOff x="0" y="0"/>
          <a:chExt cx="0" cy="0"/>
        </a:xfrm>
      </p:grpSpPr>
      <p:sp>
        <p:nvSpPr>
          <p:cNvPr id="154" name="Google Shape;154;g30dc4d8b7b2_0_305"/>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0dc4d8b7b2_0_305"/>
          <p:cNvSpPr txBox="1">
            <a:spLocks noGrp="1"/>
          </p:cNvSpPr>
          <p:nvPr>
            <p:ph type="body" idx="1"/>
          </p:nvPr>
        </p:nvSpPr>
        <p:spPr>
          <a:xfrm>
            <a:off x="83808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6" name="Google Shape;156;g30dc4d8b7b2_0_305"/>
          <p:cNvSpPr txBox="1">
            <a:spLocks noGrp="1"/>
          </p:cNvSpPr>
          <p:nvPr>
            <p:ph type="body" idx="2"/>
          </p:nvPr>
        </p:nvSpPr>
        <p:spPr>
          <a:xfrm>
            <a:off x="622620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g30dc4d8b7b2_0_309"/>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59"/>
        <p:cNvGrpSpPr/>
        <p:nvPr/>
      </p:nvGrpSpPr>
      <p:grpSpPr>
        <a:xfrm>
          <a:off x="0" y="0"/>
          <a:ext cx="0" cy="0"/>
          <a:chOff x="0" y="0"/>
          <a:chExt cx="0" cy="0"/>
        </a:xfrm>
      </p:grpSpPr>
      <p:sp>
        <p:nvSpPr>
          <p:cNvPr id="160" name="Google Shape;160;g30dc4d8b7b2_0_311"/>
          <p:cNvSpPr txBox="1">
            <a:spLocks noGrp="1"/>
          </p:cNvSpPr>
          <p:nvPr>
            <p:ph type="subTitle" idx="1"/>
          </p:nvPr>
        </p:nvSpPr>
        <p:spPr>
          <a:xfrm>
            <a:off x="838080" y="365040"/>
            <a:ext cx="10515300" cy="6144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61"/>
        <p:cNvGrpSpPr/>
        <p:nvPr/>
      </p:nvGrpSpPr>
      <p:grpSpPr>
        <a:xfrm>
          <a:off x="0" y="0"/>
          <a:ext cx="0" cy="0"/>
          <a:chOff x="0" y="0"/>
          <a:chExt cx="0" cy="0"/>
        </a:xfrm>
      </p:grpSpPr>
      <p:sp>
        <p:nvSpPr>
          <p:cNvPr id="162" name="Google Shape;162;g30dc4d8b7b2_0_313"/>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0dc4d8b7b2_0_313"/>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4" name="Google Shape;164;g30dc4d8b7b2_0_313"/>
          <p:cNvSpPr txBox="1">
            <a:spLocks noGrp="1"/>
          </p:cNvSpPr>
          <p:nvPr>
            <p:ph type="body" idx="2"/>
          </p:nvPr>
        </p:nvSpPr>
        <p:spPr>
          <a:xfrm>
            <a:off x="622620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5" name="Google Shape;165;g30dc4d8b7b2_0_313"/>
          <p:cNvSpPr txBox="1">
            <a:spLocks noGrp="1"/>
          </p:cNvSpPr>
          <p:nvPr>
            <p:ph type="body" idx="3"/>
          </p:nvPr>
        </p:nvSpPr>
        <p:spPr>
          <a:xfrm>
            <a:off x="83808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66"/>
        <p:cNvGrpSpPr/>
        <p:nvPr/>
      </p:nvGrpSpPr>
      <p:grpSpPr>
        <a:xfrm>
          <a:off x="0" y="0"/>
          <a:ext cx="0" cy="0"/>
          <a:chOff x="0" y="0"/>
          <a:chExt cx="0" cy="0"/>
        </a:xfrm>
      </p:grpSpPr>
      <p:sp>
        <p:nvSpPr>
          <p:cNvPr id="167" name="Google Shape;167;g30dc4d8b7b2_0_318"/>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30dc4d8b7b2_0_318"/>
          <p:cNvSpPr txBox="1">
            <a:spLocks noGrp="1"/>
          </p:cNvSpPr>
          <p:nvPr>
            <p:ph type="body" idx="1"/>
          </p:nvPr>
        </p:nvSpPr>
        <p:spPr>
          <a:xfrm>
            <a:off x="83808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9" name="Google Shape;169;g30dc4d8b7b2_0_318"/>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0" name="Google Shape;170;g30dc4d8b7b2_0_318"/>
          <p:cNvSpPr txBox="1">
            <a:spLocks noGrp="1"/>
          </p:cNvSpPr>
          <p:nvPr>
            <p:ph type="body" idx="3"/>
          </p:nvPr>
        </p:nvSpPr>
        <p:spPr>
          <a:xfrm>
            <a:off x="622620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32"/>
        <p:cNvGrpSpPr/>
        <p:nvPr/>
      </p:nvGrpSpPr>
      <p:grpSpPr>
        <a:xfrm>
          <a:off x="0" y="0"/>
          <a:ext cx="0" cy="0"/>
          <a:chOff x="0" y="0"/>
          <a:chExt cx="0" cy="0"/>
        </a:xfrm>
      </p:grpSpPr>
      <p:sp>
        <p:nvSpPr>
          <p:cNvPr id="33" name="Google Shape;33;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24"/>
          <p:cNvSpPr/>
          <p:nvPr/>
        </p:nvSpPr>
        <p:spPr>
          <a:xfrm>
            <a:off x="0" y="6689499"/>
            <a:ext cx="12033300" cy="16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24"/>
          <p:cNvSpPr/>
          <p:nvPr/>
        </p:nvSpPr>
        <p:spPr>
          <a:xfrm>
            <a:off x="0" y="0"/>
            <a:ext cx="12033300" cy="1393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24"/>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24"/>
          <p:cNvSpPr/>
          <p:nvPr/>
        </p:nvSpPr>
        <p:spPr>
          <a:xfrm>
            <a:off x="12033250" y="0"/>
            <a:ext cx="1587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24"/>
          <p:cNvSpPr/>
          <p:nvPr/>
        </p:nvSpPr>
        <p:spPr>
          <a:xfrm>
            <a:off x="158750" y="6392636"/>
            <a:ext cx="118746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24"/>
          <p:cNvSpPr/>
          <p:nvPr/>
        </p:nvSpPr>
        <p:spPr>
          <a:xfrm>
            <a:off x="152400" y="155575"/>
            <a:ext cx="11880900" cy="6546900"/>
          </a:xfrm>
          <a:prstGeom prst="rect">
            <a:avLst/>
          </a:prstGeom>
          <a:noFill/>
          <a:ln w="9525" cap="flat" cmpd="sng">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2" name="Google Shape;42;p24"/>
          <p:cNvCxnSpPr/>
          <p:nvPr/>
        </p:nvCxnSpPr>
        <p:spPr>
          <a:xfrm rot="10800000" flipH="1">
            <a:off x="152400" y="1261050"/>
            <a:ext cx="11880900" cy="15300"/>
          </a:xfrm>
          <a:prstGeom prst="straightConnector1">
            <a:avLst/>
          </a:prstGeom>
          <a:noFill/>
          <a:ln w="9525" cap="flat" cmpd="sng">
            <a:solidFill>
              <a:srgbClr val="09B6BE"/>
            </a:solidFill>
            <a:prstDash val="dash"/>
            <a:round/>
            <a:headEnd type="none" w="sm" len="sm"/>
            <a:tailEnd type="none" w="sm" len="sm"/>
          </a:ln>
        </p:spPr>
      </p:cxnSp>
      <p:sp>
        <p:nvSpPr>
          <p:cNvPr id="43" name="Google Shape;43;p24"/>
          <p:cNvSpPr/>
          <p:nvPr/>
        </p:nvSpPr>
        <p:spPr>
          <a:xfrm>
            <a:off x="5788025" y="956109"/>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24"/>
          <p:cNvSpPr/>
          <p:nvPr/>
        </p:nvSpPr>
        <p:spPr>
          <a:xfrm>
            <a:off x="5883275" y="1059769"/>
            <a:ext cx="419100" cy="420600"/>
          </a:xfrm>
          <a:prstGeom prst="ellipse">
            <a:avLst/>
          </a:prstGeom>
          <a:solidFill>
            <a:srgbClr val="FFFFFF"/>
          </a:solidFill>
          <a:ln w="50800" cap="rnd" cmpd="dbl">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24"/>
          <p:cNvSpPr txBox="1"/>
          <p:nvPr/>
        </p:nvSpPr>
        <p:spPr>
          <a:xfrm>
            <a:off x="171651" y="6397399"/>
            <a:ext cx="40872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Ministry of Water and Sanitation – Flood Forecasting Consultancies in Malawi</a:t>
            </a:r>
            <a:endParaRPr sz="900" b="1" i="0" u="none" strike="noStrike" cap="none">
              <a:solidFill>
                <a:schemeClr val="dk1"/>
              </a:solidFill>
              <a:latin typeface="Calibri"/>
              <a:ea typeface="Calibri"/>
              <a:cs typeface="Calibri"/>
              <a:sym typeface="Calibri"/>
            </a:endParaRPr>
          </a:p>
        </p:txBody>
      </p:sp>
      <p:sp>
        <p:nvSpPr>
          <p:cNvPr id="46" name="Google Shape;46;p24"/>
          <p:cNvSpPr txBox="1"/>
          <p:nvPr/>
        </p:nvSpPr>
        <p:spPr>
          <a:xfrm>
            <a:off x="10413799" y="6407936"/>
            <a:ext cx="1600200" cy="30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GB" sz="1100" b="1" i="0" u="none" strike="noStrike" cap="none" dirty="0">
                <a:solidFill>
                  <a:schemeClr val="dk1"/>
                </a:solidFill>
                <a:latin typeface="Calibri"/>
                <a:ea typeface="Calibri"/>
                <a:cs typeface="Calibri"/>
                <a:sym typeface="Calibri"/>
              </a:rPr>
              <a:t>9 December 2024</a:t>
            </a:r>
            <a:endParaRPr sz="800" b="1" i="0" u="none" strike="noStrike" cap="none" dirty="0">
              <a:solidFill>
                <a:schemeClr val="dk1"/>
              </a:solidFill>
              <a:latin typeface="Calibri"/>
              <a:ea typeface="Calibri"/>
              <a:cs typeface="Calibri"/>
              <a:sym typeface="Calibri"/>
            </a:endParaRPr>
          </a:p>
        </p:txBody>
      </p:sp>
      <p:cxnSp>
        <p:nvCxnSpPr>
          <p:cNvPr id="47" name="Google Shape;47;p24"/>
          <p:cNvCxnSpPr/>
          <p:nvPr/>
        </p:nvCxnSpPr>
        <p:spPr>
          <a:xfrm>
            <a:off x="1299118" y="158750"/>
            <a:ext cx="380700" cy="1116900"/>
          </a:xfrm>
          <a:prstGeom prst="straightConnector1">
            <a:avLst/>
          </a:prstGeom>
          <a:noFill/>
          <a:ln w="9525" cap="flat" cmpd="sng">
            <a:solidFill>
              <a:schemeClr val="accent3"/>
            </a:solidFill>
            <a:prstDash val="solid"/>
            <a:miter lim="800000"/>
            <a:headEnd type="none" w="sm" len="sm"/>
            <a:tailEnd type="none" w="sm" len="sm"/>
          </a:ln>
        </p:spPr>
      </p:cxnSp>
      <p:cxnSp>
        <p:nvCxnSpPr>
          <p:cNvPr id="48" name="Google Shape;48;p24"/>
          <p:cNvCxnSpPr/>
          <p:nvPr/>
        </p:nvCxnSpPr>
        <p:spPr>
          <a:xfrm flipH="1">
            <a:off x="10298864" y="151268"/>
            <a:ext cx="381600" cy="1116000"/>
          </a:xfrm>
          <a:prstGeom prst="straightConnector1">
            <a:avLst/>
          </a:prstGeom>
          <a:noFill/>
          <a:ln w="9525" cap="flat" cmpd="sng">
            <a:solidFill>
              <a:schemeClr val="accent3"/>
            </a:solidFill>
            <a:prstDash val="solid"/>
            <a:miter lim="800000"/>
            <a:headEnd type="none" w="sm" len="sm"/>
            <a:tailEnd type="none" w="sm" len="sm"/>
          </a:ln>
        </p:spPr>
      </p:cxnSp>
      <p:sp>
        <p:nvSpPr>
          <p:cNvPr id="49" name="Google Shape;49;p24"/>
          <p:cNvSpPr txBox="1"/>
          <p:nvPr/>
        </p:nvSpPr>
        <p:spPr>
          <a:xfrm>
            <a:off x="7924800" y="99060"/>
            <a:ext cx="7350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GB" sz="600" b="0" i="1" u="none" strike="noStrike" cap="none">
                <a:solidFill>
                  <a:schemeClr val="lt1"/>
                </a:solidFill>
                <a:latin typeface="Calibri"/>
                <a:ea typeface="Calibri"/>
                <a:cs typeface="Calibri"/>
                <a:sym typeface="Calibri"/>
              </a:rPr>
              <a:t>Consultant</a:t>
            </a:r>
            <a:endParaRPr sz="1400" b="0" i="0" u="none" strike="noStrike" cap="none">
              <a:solidFill>
                <a:srgbClr val="000000"/>
              </a:solidFill>
              <a:latin typeface="Arial"/>
              <a:ea typeface="Arial"/>
              <a:cs typeface="Arial"/>
              <a:sym typeface="Arial"/>
            </a:endParaRPr>
          </a:p>
        </p:txBody>
      </p:sp>
      <p:sp>
        <p:nvSpPr>
          <p:cNvPr id="50" name="Google Shape;50;p24"/>
          <p:cNvSpPr txBox="1"/>
          <p:nvPr/>
        </p:nvSpPr>
        <p:spPr>
          <a:xfrm>
            <a:off x="90787" y="123010"/>
            <a:ext cx="735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1"/>
                </a:solidFill>
                <a:latin typeface="Calibri"/>
                <a:ea typeface="Calibri"/>
                <a:cs typeface="Calibri"/>
                <a:sym typeface="Calibri"/>
              </a:rPr>
              <a:t>Client</a:t>
            </a:r>
            <a:endParaRPr sz="1400" b="0" i="0" u="none" strike="noStrike" cap="none">
              <a:solidFill>
                <a:srgbClr val="000000"/>
              </a:solidFill>
              <a:latin typeface="Arial"/>
              <a:ea typeface="Arial"/>
              <a:cs typeface="Arial"/>
              <a:sym typeface="Arial"/>
            </a:endParaRPr>
          </a:p>
        </p:txBody>
      </p:sp>
      <p:sp>
        <p:nvSpPr>
          <p:cNvPr id="51" name="Google Shape;51;p24"/>
          <p:cNvSpPr txBox="1"/>
          <p:nvPr/>
        </p:nvSpPr>
        <p:spPr>
          <a:xfrm>
            <a:off x="10639981" y="123010"/>
            <a:ext cx="789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1"/>
                </a:solidFill>
                <a:latin typeface="Calibri"/>
                <a:ea typeface="Calibri"/>
                <a:cs typeface="Calibri"/>
                <a:sym typeface="Calibri"/>
              </a:rPr>
              <a:t>Consultant</a:t>
            </a:r>
            <a:endParaRPr sz="1400" b="0" i="0" u="none" strike="noStrike" cap="none">
              <a:solidFill>
                <a:srgbClr val="000000"/>
              </a:solidFill>
              <a:latin typeface="Arial"/>
              <a:ea typeface="Arial"/>
              <a:cs typeface="Arial"/>
              <a:sym typeface="Arial"/>
            </a:endParaRPr>
          </a:p>
        </p:txBody>
      </p:sp>
      <p:pic>
        <p:nvPicPr>
          <p:cNvPr id="52" name="Google Shape;52;p24"/>
          <p:cNvPicPr preferRelativeResize="0"/>
          <p:nvPr/>
        </p:nvPicPr>
        <p:blipFill rotWithShape="1">
          <a:blip r:embed="rId2">
            <a:alphaModFix/>
          </a:blip>
          <a:srcRect/>
          <a:stretch/>
        </p:blipFill>
        <p:spPr>
          <a:xfrm>
            <a:off x="585505" y="813295"/>
            <a:ext cx="591254" cy="393334"/>
          </a:xfrm>
          <a:prstGeom prst="rect">
            <a:avLst/>
          </a:prstGeom>
          <a:noFill/>
          <a:ln>
            <a:noFill/>
          </a:ln>
        </p:spPr>
      </p:pic>
      <p:pic>
        <p:nvPicPr>
          <p:cNvPr id="53" name="Google Shape;53;p24"/>
          <p:cNvPicPr preferRelativeResize="0"/>
          <p:nvPr/>
        </p:nvPicPr>
        <p:blipFill rotWithShape="1">
          <a:blip r:embed="rId3">
            <a:alphaModFix/>
          </a:blip>
          <a:srcRect/>
          <a:stretch/>
        </p:blipFill>
        <p:spPr>
          <a:xfrm>
            <a:off x="604458" y="207720"/>
            <a:ext cx="553349" cy="569289"/>
          </a:xfrm>
          <a:prstGeom prst="rect">
            <a:avLst/>
          </a:prstGeom>
          <a:noFill/>
          <a:ln>
            <a:noFill/>
          </a:ln>
        </p:spPr>
      </p:pic>
      <p:pic>
        <p:nvPicPr>
          <p:cNvPr id="54" name="Google Shape;54;p24"/>
          <p:cNvPicPr preferRelativeResize="0"/>
          <p:nvPr/>
        </p:nvPicPr>
        <p:blipFill rotWithShape="1">
          <a:blip r:embed="rId4">
            <a:alphaModFix/>
          </a:blip>
          <a:srcRect/>
          <a:stretch/>
        </p:blipFill>
        <p:spPr>
          <a:xfrm>
            <a:off x="11003267" y="363596"/>
            <a:ext cx="644338" cy="312964"/>
          </a:xfrm>
          <a:prstGeom prst="rect">
            <a:avLst/>
          </a:prstGeom>
          <a:noFill/>
          <a:ln>
            <a:noFill/>
          </a:ln>
        </p:spPr>
      </p:pic>
      <p:pic>
        <p:nvPicPr>
          <p:cNvPr id="55" name="Google Shape;55;p24"/>
          <p:cNvPicPr preferRelativeResize="0"/>
          <p:nvPr/>
        </p:nvPicPr>
        <p:blipFill rotWithShape="1">
          <a:blip r:embed="rId5">
            <a:alphaModFix/>
          </a:blip>
          <a:srcRect/>
          <a:stretch/>
        </p:blipFill>
        <p:spPr>
          <a:xfrm>
            <a:off x="10549361" y="660753"/>
            <a:ext cx="358736" cy="513524"/>
          </a:xfrm>
          <a:prstGeom prst="rect">
            <a:avLst/>
          </a:prstGeom>
          <a:noFill/>
          <a:ln>
            <a:noFill/>
          </a:ln>
        </p:spPr>
      </p:pic>
      <p:pic>
        <p:nvPicPr>
          <p:cNvPr id="56" name="Google Shape;56;p24"/>
          <p:cNvPicPr preferRelativeResize="0"/>
          <p:nvPr/>
        </p:nvPicPr>
        <p:blipFill rotWithShape="1">
          <a:blip r:embed="rId6">
            <a:alphaModFix/>
          </a:blip>
          <a:srcRect/>
          <a:stretch/>
        </p:blipFill>
        <p:spPr>
          <a:xfrm>
            <a:off x="10928112" y="746771"/>
            <a:ext cx="1086767" cy="38884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71"/>
        <p:cNvGrpSpPr/>
        <p:nvPr/>
      </p:nvGrpSpPr>
      <p:grpSpPr>
        <a:xfrm>
          <a:off x="0" y="0"/>
          <a:ext cx="0" cy="0"/>
          <a:chOff x="0" y="0"/>
          <a:chExt cx="0" cy="0"/>
        </a:xfrm>
      </p:grpSpPr>
      <p:sp>
        <p:nvSpPr>
          <p:cNvPr id="172" name="Google Shape;172;g30dc4d8b7b2_0_323"/>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0dc4d8b7b2_0_323"/>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4" name="Google Shape;174;g30dc4d8b7b2_0_323"/>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5" name="Google Shape;175;g30dc4d8b7b2_0_323"/>
          <p:cNvSpPr txBox="1">
            <a:spLocks noGrp="1"/>
          </p:cNvSpPr>
          <p:nvPr>
            <p:ph type="body" idx="3"/>
          </p:nvPr>
        </p:nvSpPr>
        <p:spPr>
          <a:xfrm>
            <a:off x="838080" y="409824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76"/>
        <p:cNvGrpSpPr/>
        <p:nvPr/>
      </p:nvGrpSpPr>
      <p:grpSpPr>
        <a:xfrm>
          <a:off x="0" y="0"/>
          <a:ext cx="0" cy="0"/>
          <a:chOff x="0" y="0"/>
          <a:chExt cx="0" cy="0"/>
        </a:xfrm>
      </p:grpSpPr>
      <p:sp>
        <p:nvSpPr>
          <p:cNvPr id="177" name="Google Shape;177;g30dc4d8b7b2_0_328"/>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30dc4d8b7b2_0_328"/>
          <p:cNvSpPr txBox="1">
            <a:spLocks noGrp="1"/>
          </p:cNvSpPr>
          <p:nvPr>
            <p:ph type="body" idx="1"/>
          </p:nvPr>
        </p:nvSpPr>
        <p:spPr>
          <a:xfrm>
            <a:off x="838080" y="182556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9" name="Google Shape;179;g30dc4d8b7b2_0_328"/>
          <p:cNvSpPr txBox="1">
            <a:spLocks noGrp="1"/>
          </p:cNvSpPr>
          <p:nvPr>
            <p:ph type="body" idx="2"/>
          </p:nvPr>
        </p:nvSpPr>
        <p:spPr>
          <a:xfrm>
            <a:off x="838080" y="409824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80"/>
        <p:cNvGrpSpPr/>
        <p:nvPr/>
      </p:nvGrpSpPr>
      <p:grpSpPr>
        <a:xfrm>
          <a:off x="0" y="0"/>
          <a:ext cx="0" cy="0"/>
          <a:chOff x="0" y="0"/>
          <a:chExt cx="0" cy="0"/>
        </a:xfrm>
      </p:grpSpPr>
      <p:sp>
        <p:nvSpPr>
          <p:cNvPr id="181" name="Google Shape;181;g30dc4d8b7b2_0_332"/>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30dc4d8b7b2_0_332"/>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3" name="Google Shape;183;g30dc4d8b7b2_0_332"/>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4" name="Google Shape;184;g30dc4d8b7b2_0_332"/>
          <p:cNvSpPr txBox="1">
            <a:spLocks noGrp="1"/>
          </p:cNvSpPr>
          <p:nvPr>
            <p:ph type="body" idx="3"/>
          </p:nvPr>
        </p:nvSpPr>
        <p:spPr>
          <a:xfrm>
            <a:off x="83808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5" name="Google Shape;185;g30dc4d8b7b2_0_332"/>
          <p:cNvSpPr txBox="1">
            <a:spLocks noGrp="1"/>
          </p:cNvSpPr>
          <p:nvPr>
            <p:ph type="body" idx="4"/>
          </p:nvPr>
        </p:nvSpPr>
        <p:spPr>
          <a:xfrm>
            <a:off x="622620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86"/>
        <p:cNvGrpSpPr/>
        <p:nvPr/>
      </p:nvGrpSpPr>
      <p:grpSpPr>
        <a:xfrm>
          <a:off x="0" y="0"/>
          <a:ext cx="0" cy="0"/>
          <a:chOff x="0" y="0"/>
          <a:chExt cx="0" cy="0"/>
        </a:xfrm>
      </p:grpSpPr>
      <p:sp>
        <p:nvSpPr>
          <p:cNvPr id="187" name="Google Shape;187;g30dc4d8b7b2_0_338"/>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30dc4d8b7b2_0_338"/>
          <p:cNvSpPr txBox="1">
            <a:spLocks noGrp="1"/>
          </p:cNvSpPr>
          <p:nvPr>
            <p:ph type="body" idx="1"/>
          </p:nvPr>
        </p:nvSpPr>
        <p:spPr>
          <a:xfrm>
            <a:off x="83808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9" name="Google Shape;189;g30dc4d8b7b2_0_338"/>
          <p:cNvSpPr txBox="1">
            <a:spLocks noGrp="1"/>
          </p:cNvSpPr>
          <p:nvPr>
            <p:ph type="body" idx="2"/>
          </p:nvPr>
        </p:nvSpPr>
        <p:spPr>
          <a:xfrm>
            <a:off x="439344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0" name="Google Shape;190;g30dc4d8b7b2_0_338"/>
          <p:cNvSpPr txBox="1">
            <a:spLocks noGrp="1"/>
          </p:cNvSpPr>
          <p:nvPr>
            <p:ph type="body" idx="3"/>
          </p:nvPr>
        </p:nvSpPr>
        <p:spPr>
          <a:xfrm>
            <a:off x="794916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1" name="Google Shape;191;g30dc4d8b7b2_0_338"/>
          <p:cNvSpPr txBox="1">
            <a:spLocks noGrp="1"/>
          </p:cNvSpPr>
          <p:nvPr>
            <p:ph type="body" idx="4"/>
          </p:nvPr>
        </p:nvSpPr>
        <p:spPr>
          <a:xfrm>
            <a:off x="83808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2" name="Google Shape;192;g30dc4d8b7b2_0_338"/>
          <p:cNvSpPr txBox="1">
            <a:spLocks noGrp="1"/>
          </p:cNvSpPr>
          <p:nvPr>
            <p:ph type="body" idx="5"/>
          </p:nvPr>
        </p:nvSpPr>
        <p:spPr>
          <a:xfrm>
            <a:off x="439344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3" name="Google Shape;193;g30dc4d8b7b2_0_338"/>
          <p:cNvSpPr txBox="1">
            <a:spLocks noGrp="1"/>
          </p:cNvSpPr>
          <p:nvPr>
            <p:ph type="body" idx="6"/>
          </p:nvPr>
        </p:nvSpPr>
        <p:spPr>
          <a:xfrm>
            <a:off x="794916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194"/>
        <p:cNvGrpSpPr/>
        <p:nvPr/>
      </p:nvGrpSpPr>
      <p:grpSpPr>
        <a:xfrm>
          <a:off x="0" y="0"/>
          <a:ext cx="0" cy="0"/>
          <a:chOff x="0" y="0"/>
          <a:chExt cx="0" cy="0"/>
        </a:xfrm>
      </p:grpSpPr>
      <p:sp>
        <p:nvSpPr>
          <p:cNvPr id="195" name="Google Shape;195;g30f55c366a9_0_9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30f55c366a9_0_9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30f55c366a9_0_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98" name="Google Shape;198;g30f55c366a9_0_92"/>
          <p:cNvSpPr/>
          <p:nvPr/>
        </p:nvSpPr>
        <p:spPr>
          <a:xfrm>
            <a:off x="0" y="6689499"/>
            <a:ext cx="12033300" cy="16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g30f55c366a9_0_92"/>
          <p:cNvSpPr/>
          <p:nvPr/>
        </p:nvSpPr>
        <p:spPr>
          <a:xfrm>
            <a:off x="0" y="0"/>
            <a:ext cx="12033300" cy="1393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g30f55c366a9_0_92"/>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g30f55c366a9_0_92"/>
          <p:cNvSpPr/>
          <p:nvPr/>
        </p:nvSpPr>
        <p:spPr>
          <a:xfrm>
            <a:off x="12033250" y="0"/>
            <a:ext cx="1587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g30f55c366a9_0_92"/>
          <p:cNvSpPr/>
          <p:nvPr/>
        </p:nvSpPr>
        <p:spPr>
          <a:xfrm>
            <a:off x="158750" y="6392636"/>
            <a:ext cx="118746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g30f55c366a9_0_92"/>
          <p:cNvSpPr/>
          <p:nvPr/>
        </p:nvSpPr>
        <p:spPr>
          <a:xfrm>
            <a:off x="152400" y="155575"/>
            <a:ext cx="11880900" cy="6546900"/>
          </a:xfrm>
          <a:prstGeom prst="rect">
            <a:avLst/>
          </a:prstGeom>
          <a:noFill/>
          <a:ln w="9525" cap="flat" cmpd="sng">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04" name="Google Shape;204;g30f55c366a9_0_92"/>
          <p:cNvCxnSpPr/>
          <p:nvPr/>
        </p:nvCxnSpPr>
        <p:spPr>
          <a:xfrm rot="10800000" flipH="1">
            <a:off x="152400" y="1261050"/>
            <a:ext cx="11880900" cy="15300"/>
          </a:xfrm>
          <a:prstGeom prst="straightConnector1">
            <a:avLst/>
          </a:prstGeom>
          <a:noFill/>
          <a:ln w="9525" cap="flat" cmpd="sng">
            <a:solidFill>
              <a:srgbClr val="09B6BE"/>
            </a:solidFill>
            <a:prstDash val="dash"/>
            <a:round/>
            <a:headEnd type="none" w="sm" len="sm"/>
            <a:tailEnd type="none" w="sm" len="sm"/>
          </a:ln>
        </p:spPr>
      </p:cxnSp>
      <p:sp>
        <p:nvSpPr>
          <p:cNvPr id="205" name="Google Shape;205;g30f55c366a9_0_92"/>
          <p:cNvSpPr/>
          <p:nvPr/>
        </p:nvSpPr>
        <p:spPr>
          <a:xfrm>
            <a:off x="5788025" y="956109"/>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g30f55c366a9_0_92"/>
          <p:cNvSpPr/>
          <p:nvPr/>
        </p:nvSpPr>
        <p:spPr>
          <a:xfrm>
            <a:off x="5883275" y="1059769"/>
            <a:ext cx="419100" cy="420600"/>
          </a:xfrm>
          <a:prstGeom prst="ellipse">
            <a:avLst/>
          </a:prstGeom>
          <a:solidFill>
            <a:srgbClr val="FFFFFF"/>
          </a:solidFill>
          <a:ln w="50800" cap="rnd" cmpd="dbl">
            <a:solidFill>
              <a:srgbClr val="09B6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30f55c366a9_0_92"/>
          <p:cNvSpPr txBox="1"/>
          <p:nvPr/>
        </p:nvSpPr>
        <p:spPr>
          <a:xfrm>
            <a:off x="152400" y="6363695"/>
            <a:ext cx="4239600" cy="3048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World Bank – Government of Malawi – Shire River ODSS Project</a:t>
            </a:r>
            <a:endParaRPr sz="900" b="1" i="0" u="none" strike="noStrike" cap="none">
              <a:solidFill>
                <a:schemeClr val="dk1"/>
              </a:solidFill>
              <a:latin typeface="Calibri"/>
              <a:ea typeface="Calibri"/>
              <a:cs typeface="Calibri"/>
              <a:sym typeface="Calibri"/>
            </a:endParaRPr>
          </a:p>
        </p:txBody>
      </p:sp>
      <p:sp>
        <p:nvSpPr>
          <p:cNvPr id="208" name="Google Shape;208;g30f55c366a9_0_92"/>
          <p:cNvSpPr txBox="1"/>
          <p:nvPr/>
        </p:nvSpPr>
        <p:spPr>
          <a:xfrm>
            <a:off x="10413799" y="6407936"/>
            <a:ext cx="1600200" cy="30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GB" sz="1000" b="1" i="0" u="none" strike="noStrike" cap="none">
                <a:solidFill>
                  <a:schemeClr val="dk1"/>
                </a:solidFill>
                <a:latin typeface="Calibri"/>
                <a:ea typeface="Calibri"/>
                <a:cs typeface="Calibri"/>
                <a:sym typeface="Calibri"/>
              </a:rPr>
              <a:t>29</a:t>
            </a:r>
            <a:r>
              <a:rPr lang="en-GB" sz="1000" b="1" i="0" u="none" strike="noStrike" cap="none" baseline="30000">
                <a:solidFill>
                  <a:schemeClr val="dk1"/>
                </a:solidFill>
                <a:latin typeface="Calibri"/>
                <a:ea typeface="Calibri"/>
                <a:cs typeface="Calibri"/>
                <a:sym typeface="Calibri"/>
              </a:rPr>
              <a:t>th</a:t>
            </a:r>
            <a:r>
              <a:rPr lang="en-GB" sz="1000" b="1" i="0" u="none" strike="noStrike" cap="none">
                <a:solidFill>
                  <a:schemeClr val="dk1"/>
                </a:solidFill>
                <a:latin typeface="Calibri"/>
                <a:ea typeface="Calibri"/>
                <a:cs typeface="Calibri"/>
                <a:sym typeface="Calibri"/>
              </a:rPr>
              <a:t> October 2024</a:t>
            </a:r>
            <a:endParaRPr sz="1000" b="1" i="0" u="none" strike="noStrike" cap="none">
              <a:solidFill>
                <a:schemeClr val="dk1"/>
              </a:solidFill>
              <a:latin typeface="Calibri"/>
              <a:ea typeface="Calibri"/>
              <a:cs typeface="Calibri"/>
              <a:sym typeface="Calibri"/>
            </a:endParaRPr>
          </a:p>
        </p:txBody>
      </p:sp>
      <p:cxnSp>
        <p:nvCxnSpPr>
          <p:cNvPr id="209" name="Google Shape;209;g30f55c366a9_0_92"/>
          <p:cNvCxnSpPr/>
          <p:nvPr/>
        </p:nvCxnSpPr>
        <p:spPr>
          <a:xfrm>
            <a:off x="1299118" y="158750"/>
            <a:ext cx="380700" cy="1116900"/>
          </a:xfrm>
          <a:prstGeom prst="straightConnector1">
            <a:avLst/>
          </a:prstGeom>
          <a:noFill/>
          <a:ln w="9525" cap="flat" cmpd="sng">
            <a:solidFill>
              <a:schemeClr val="accent3"/>
            </a:solidFill>
            <a:prstDash val="solid"/>
            <a:miter lim="800000"/>
            <a:headEnd type="none" w="sm" len="sm"/>
            <a:tailEnd type="none" w="sm" len="sm"/>
          </a:ln>
        </p:spPr>
      </p:cxnSp>
      <p:cxnSp>
        <p:nvCxnSpPr>
          <p:cNvPr id="210" name="Google Shape;210;g30f55c366a9_0_92"/>
          <p:cNvCxnSpPr/>
          <p:nvPr/>
        </p:nvCxnSpPr>
        <p:spPr>
          <a:xfrm flipH="1">
            <a:off x="10298864" y="151268"/>
            <a:ext cx="381600" cy="1116000"/>
          </a:xfrm>
          <a:prstGeom prst="straightConnector1">
            <a:avLst/>
          </a:prstGeom>
          <a:noFill/>
          <a:ln w="9525" cap="flat" cmpd="sng">
            <a:solidFill>
              <a:schemeClr val="accent3"/>
            </a:solidFill>
            <a:prstDash val="solid"/>
            <a:miter lim="800000"/>
            <a:headEnd type="none" w="sm" len="sm"/>
            <a:tailEnd type="none" w="sm" len="sm"/>
          </a:ln>
        </p:spPr>
      </p:cxnSp>
      <p:sp>
        <p:nvSpPr>
          <p:cNvPr id="211" name="Google Shape;211;g30f55c366a9_0_92"/>
          <p:cNvSpPr txBox="1"/>
          <p:nvPr/>
        </p:nvSpPr>
        <p:spPr>
          <a:xfrm>
            <a:off x="7924800" y="99060"/>
            <a:ext cx="7350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GB" sz="600" b="0" i="1" u="none" strike="noStrike" cap="none">
                <a:solidFill>
                  <a:schemeClr val="lt1"/>
                </a:solidFill>
                <a:latin typeface="Calibri"/>
                <a:ea typeface="Calibri"/>
                <a:cs typeface="Calibri"/>
                <a:sym typeface="Calibri"/>
              </a:rPr>
              <a:t>Consultant</a:t>
            </a:r>
            <a:endParaRPr sz="1400" b="0" i="0" u="none" strike="noStrike" cap="none">
              <a:solidFill>
                <a:srgbClr val="000000"/>
              </a:solidFill>
              <a:latin typeface="Arial"/>
              <a:ea typeface="Arial"/>
              <a:cs typeface="Arial"/>
              <a:sym typeface="Arial"/>
            </a:endParaRPr>
          </a:p>
        </p:txBody>
      </p:sp>
      <p:sp>
        <p:nvSpPr>
          <p:cNvPr id="212" name="Google Shape;212;g30f55c366a9_0_92"/>
          <p:cNvSpPr txBox="1"/>
          <p:nvPr/>
        </p:nvSpPr>
        <p:spPr>
          <a:xfrm>
            <a:off x="90787" y="123010"/>
            <a:ext cx="735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1"/>
                </a:solidFill>
                <a:latin typeface="Calibri"/>
                <a:ea typeface="Calibri"/>
                <a:cs typeface="Calibri"/>
                <a:sym typeface="Calibri"/>
              </a:rPr>
              <a:t>Client</a:t>
            </a:r>
            <a:endParaRPr sz="1400" b="0" i="0" u="none" strike="noStrike" cap="none">
              <a:solidFill>
                <a:srgbClr val="000000"/>
              </a:solidFill>
              <a:latin typeface="Arial"/>
              <a:ea typeface="Arial"/>
              <a:cs typeface="Arial"/>
              <a:sym typeface="Arial"/>
            </a:endParaRPr>
          </a:p>
        </p:txBody>
      </p:sp>
      <p:sp>
        <p:nvSpPr>
          <p:cNvPr id="213" name="Google Shape;213;g30f55c366a9_0_92"/>
          <p:cNvSpPr txBox="1"/>
          <p:nvPr/>
        </p:nvSpPr>
        <p:spPr>
          <a:xfrm>
            <a:off x="10639981" y="123010"/>
            <a:ext cx="789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1"/>
                </a:solidFill>
                <a:latin typeface="Calibri"/>
                <a:ea typeface="Calibri"/>
                <a:cs typeface="Calibri"/>
                <a:sym typeface="Calibri"/>
              </a:rPr>
              <a:t>Consultant</a:t>
            </a:r>
            <a:endParaRPr sz="1400" b="0" i="0" u="none" strike="noStrike" cap="none">
              <a:solidFill>
                <a:srgbClr val="000000"/>
              </a:solidFill>
              <a:latin typeface="Arial"/>
              <a:ea typeface="Arial"/>
              <a:cs typeface="Arial"/>
              <a:sym typeface="Arial"/>
            </a:endParaRPr>
          </a:p>
        </p:txBody>
      </p:sp>
      <p:pic>
        <p:nvPicPr>
          <p:cNvPr id="214" name="Google Shape;214;g30f55c366a9_0_92"/>
          <p:cNvPicPr preferRelativeResize="0"/>
          <p:nvPr/>
        </p:nvPicPr>
        <p:blipFill rotWithShape="1">
          <a:blip r:embed="rId2">
            <a:alphaModFix/>
          </a:blip>
          <a:srcRect/>
          <a:stretch/>
        </p:blipFill>
        <p:spPr>
          <a:xfrm>
            <a:off x="585505" y="813295"/>
            <a:ext cx="591254" cy="393334"/>
          </a:xfrm>
          <a:prstGeom prst="rect">
            <a:avLst/>
          </a:prstGeom>
          <a:noFill/>
          <a:ln>
            <a:noFill/>
          </a:ln>
        </p:spPr>
      </p:pic>
      <p:pic>
        <p:nvPicPr>
          <p:cNvPr id="215" name="Google Shape;215;g30f55c366a9_0_92"/>
          <p:cNvPicPr preferRelativeResize="0"/>
          <p:nvPr/>
        </p:nvPicPr>
        <p:blipFill rotWithShape="1">
          <a:blip r:embed="rId3">
            <a:alphaModFix/>
          </a:blip>
          <a:srcRect/>
          <a:stretch/>
        </p:blipFill>
        <p:spPr>
          <a:xfrm>
            <a:off x="604458" y="207720"/>
            <a:ext cx="553349" cy="569289"/>
          </a:xfrm>
          <a:prstGeom prst="rect">
            <a:avLst/>
          </a:prstGeom>
          <a:noFill/>
          <a:ln>
            <a:noFill/>
          </a:ln>
        </p:spPr>
      </p:pic>
      <p:pic>
        <p:nvPicPr>
          <p:cNvPr id="216" name="Google Shape;216;g30f55c366a9_0_92"/>
          <p:cNvPicPr preferRelativeResize="0"/>
          <p:nvPr/>
        </p:nvPicPr>
        <p:blipFill rotWithShape="1">
          <a:blip r:embed="rId4">
            <a:alphaModFix/>
          </a:blip>
          <a:srcRect/>
          <a:stretch/>
        </p:blipFill>
        <p:spPr>
          <a:xfrm>
            <a:off x="11003267" y="363596"/>
            <a:ext cx="644338" cy="312964"/>
          </a:xfrm>
          <a:prstGeom prst="rect">
            <a:avLst/>
          </a:prstGeom>
          <a:noFill/>
          <a:ln>
            <a:noFill/>
          </a:ln>
        </p:spPr>
      </p:pic>
      <p:pic>
        <p:nvPicPr>
          <p:cNvPr id="217" name="Google Shape;217;g30f55c366a9_0_92"/>
          <p:cNvPicPr preferRelativeResize="0"/>
          <p:nvPr/>
        </p:nvPicPr>
        <p:blipFill rotWithShape="1">
          <a:blip r:embed="rId5">
            <a:alphaModFix/>
          </a:blip>
          <a:srcRect/>
          <a:stretch/>
        </p:blipFill>
        <p:spPr>
          <a:xfrm>
            <a:off x="10549361" y="660753"/>
            <a:ext cx="358736" cy="513524"/>
          </a:xfrm>
          <a:prstGeom prst="rect">
            <a:avLst/>
          </a:prstGeom>
          <a:noFill/>
          <a:ln>
            <a:noFill/>
          </a:ln>
        </p:spPr>
      </p:pic>
      <p:pic>
        <p:nvPicPr>
          <p:cNvPr id="218" name="Google Shape;218;g30f55c366a9_0_92"/>
          <p:cNvPicPr preferRelativeResize="0"/>
          <p:nvPr/>
        </p:nvPicPr>
        <p:blipFill rotWithShape="1">
          <a:blip r:embed="rId6">
            <a:alphaModFix/>
          </a:blip>
          <a:srcRect/>
          <a:stretch/>
        </p:blipFill>
        <p:spPr>
          <a:xfrm>
            <a:off x="10928112" y="746771"/>
            <a:ext cx="1086767" cy="388843"/>
          </a:xfrm>
          <a:prstGeom prst="rect">
            <a:avLst/>
          </a:prstGeom>
          <a:noFill/>
          <a:ln>
            <a:noFill/>
          </a:ln>
        </p:spPr>
      </p:pic>
      <p:sp>
        <p:nvSpPr>
          <p:cNvPr id="219" name="Google Shape;219;g30f55c366a9_0_92"/>
          <p:cNvSpPr txBox="1"/>
          <p:nvPr/>
        </p:nvSpPr>
        <p:spPr>
          <a:xfrm>
            <a:off x="4545012" y="6419624"/>
            <a:ext cx="29433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dk1"/>
                </a:solidFill>
                <a:latin typeface="Calibri"/>
                <a:ea typeface="Calibri"/>
                <a:cs typeface="Calibri"/>
                <a:sym typeface="Calibri"/>
              </a:rPr>
              <a:t>Eng. ELEONORA GENNARO – BETA STUDIO</a:t>
            </a:r>
            <a:endParaRPr sz="10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4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47"/>
        <p:cNvGrpSpPr/>
        <p:nvPr/>
      </p:nvGrpSpPr>
      <p:grpSpPr>
        <a:xfrm>
          <a:off x="0" y="0"/>
          <a:ext cx="0" cy="0"/>
          <a:chOff x="0" y="0"/>
          <a:chExt cx="0" cy="0"/>
        </a:xfrm>
      </p:grpSpPr>
      <p:sp>
        <p:nvSpPr>
          <p:cNvPr id="248" name="Google Shape;248;g31510482b90_0_551"/>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31510482b90_0_551"/>
          <p:cNvSpPr txBox="1">
            <a:spLocks noGrp="1"/>
          </p:cNvSpPr>
          <p:nvPr>
            <p:ph type="subTitle" idx="1"/>
          </p:nvPr>
        </p:nvSpPr>
        <p:spPr>
          <a:xfrm>
            <a:off x="838080" y="1825560"/>
            <a:ext cx="10515300" cy="43509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0"/>
        <p:cNvGrpSpPr/>
        <p:nvPr/>
      </p:nvGrpSpPr>
      <p:grpSpPr>
        <a:xfrm>
          <a:off x="0" y="0"/>
          <a:ext cx="0" cy="0"/>
          <a:chOff x="0" y="0"/>
          <a:chExt cx="0" cy="0"/>
        </a:xfrm>
      </p:grpSpPr>
      <p:sp>
        <p:nvSpPr>
          <p:cNvPr id="251" name="Google Shape;251;g31510482b90_0_554"/>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31510482b90_0_554"/>
          <p:cNvSpPr txBox="1">
            <a:spLocks noGrp="1"/>
          </p:cNvSpPr>
          <p:nvPr>
            <p:ph type="body" idx="1"/>
          </p:nvPr>
        </p:nvSpPr>
        <p:spPr>
          <a:xfrm>
            <a:off x="838080" y="1825560"/>
            <a:ext cx="105153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53"/>
        <p:cNvGrpSpPr/>
        <p:nvPr/>
      </p:nvGrpSpPr>
      <p:grpSpPr>
        <a:xfrm>
          <a:off x="0" y="0"/>
          <a:ext cx="0" cy="0"/>
          <a:chOff x="0" y="0"/>
          <a:chExt cx="0" cy="0"/>
        </a:xfrm>
      </p:grpSpPr>
      <p:sp>
        <p:nvSpPr>
          <p:cNvPr id="254" name="Google Shape;254;g31510482b90_0_557"/>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g31510482b90_0_557"/>
          <p:cNvSpPr txBox="1">
            <a:spLocks noGrp="1"/>
          </p:cNvSpPr>
          <p:nvPr>
            <p:ph type="body" idx="1"/>
          </p:nvPr>
        </p:nvSpPr>
        <p:spPr>
          <a:xfrm>
            <a:off x="83808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6" name="Google Shape;256;g31510482b90_0_557"/>
          <p:cNvSpPr txBox="1">
            <a:spLocks noGrp="1"/>
          </p:cNvSpPr>
          <p:nvPr>
            <p:ph type="body" idx="2"/>
          </p:nvPr>
        </p:nvSpPr>
        <p:spPr>
          <a:xfrm>
            <a:off x="622620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g31510482b90_0_561"/>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57"/>
        <p:cNvGrpSpPr/>
        <p:nvPr/>
      </p:nvGrpSpPr>
      <p:grpSpPr>
        <a:xfrm>
          <a:off x="0" y="0"/>
          <a:ext cx="0" cy="0"/>
          <a:chOff x="0" y="0"/>
          <a:chExt cx="0" cy="0"/>
        </a:xfrm>
      </p:grpSpPr>
      <p:sp>
        <p:nvSpPr>
          <p:cNvPr id="58" name="Google Shape;58;p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9"/>
        <p:cNvGrpSpPr/>
        <p:nvPr/>
      </p:nvGrpSpPr>
      <p:grpSpPr>
        <a:xfrm>
          <a:off x="0" y="0"/>
          <a:ext cx="0" cy="0"/>
          <a:chOff x="0" y="0"/>
          <a:chExt cx="0" cy="0"/>
        </a:xfrm>
      </p:grpSpPr>
      <p:sp>
        <p:nvSpPr>
          <p:cNvPr id="260" name="Google Shape;260;g31510482b90_0_563"/>
          <p:cNvSpPr txBox="1">
            <a:spLocks noGrp="1"/>
          </p:cNvSpPr>
          <p:nvPr>
            <p:ph type="subTitle" idx="1"/>
          </p:nvPr>
        </p:nvSpPr>
        <p:spPr>
          <a:xfrm>
            <a:off x="838080" y="365040"/>
            <a:ext cx="10515300" cy="6144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1"/>
        <p:cNvGrpSpPr/>
        <p:nvPr/>
      </p:nvGrpSpPr>
      <p:grpSpPr>
        <a:xfrm>
          <a:off x="0" y="0"/>
          <a:ext cx="0" cy="0"/>
          <a:chOff x="0" y="0"/>
          <a:chExt cx="0" cy="0"/>
        </a:xfrm>
      </p:grpSpPr>
      <p:sp>
        <p:nvSpPr>
          <p:cNvPr id="262" name="Google Shape;262;g31510482b90_0_565"/>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g31510482b90_0_565"/>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4" name="Google Shape;264;g31510482b90_0_565"/>
          <p:cNvSpPr txBox="1">
            <a:spLocks noGrp="1"/>
          </p:cNvSpPr>
          <p:nvPr>
            <p:ph type="body" idx="2"/>
          </p:nvPr>
        </p:nvSpPr>
        <p:spPr>
          <a:xfrm>
            <a:off x="622620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5" name="Google Shape;265;g31510482b90_0_565"/>
          <p:cNvSpPr txBox="1">
            <a:spLocks noGrp="1"/>
          </p:cNvSpPr>
          <p:nvPr>
            <p:ph type="body" idx="3"/>
          </p:nvPr>
        </p:nvSpPr>
        <p:spPr>
          <a:xfrm>
            <a:off x="83808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6"/>
        <p:cNvGrpSpPr/>
        <p:nvPr/>
      </p:nvGrpSpPr>
      <p:grpSpPr>
        <a:xfrm>
          <a:off x="0" y="0"/>
          <a:ext cx="0" cy="0"/>
          <a:chOff x="0" y="0"/>
          <a:chExt cx="0" cy="0"/>
        </a:xfrm>
      </p:grpSpPr>
      <p:sp>
        <p:nvSpPr>
          <p:cNvPr id="267" name="Google Shape;267;g31510482b90_0_570"/>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31510482b90_0_570"/>
          <p:cNvSpPr txBox="1">
            <a:spLocks noGrp="1"/>
          </p:cNvSpPr>
          <p:nvPr>
            <p:ph type="body" idx="1"/>
          </p:nvPr>
        </p:nvSpPr>
        <p:spPr>
          <a:xfrm>
            <a:off x="838080" y="1825560"/>
            <a:ext cx="5131200" cy="4350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9" name="Google Shape;269;g31510482b90_0_570"/>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0" name="Google Shape;270;g31510482b90_0_570"/>
          <p:cNvSpPr txBox="1">
            <a:spLocks noGrp="1"/>
          </p:cNvSpPr>
          <p:nvPr>
            <p:ph type="body" idx="3"/>
          </p:nvPr>
        </p:nvSpPr>
        <p:spPr>
          <a:xfrm>
            <a:off x="622620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1"/>
        <p:cNvGrpSpPr/>
        <p:nvPr/>
      </p:nvGrpSpPr>
      <p:grpSpPr>
        <a:xfrm>
          <a:off x="0" y="0"/>
          <a:ext cx="0" cy="0"/>
          <a:chOff x="0" y="0"/>
          <a:chExt cx="0" cy="0"/>
        </a:xfrm>
      </p:grpSpPr>
      <p:sp>
        <p:nvSpPr>
          <p:cNvPr id="272" name="Google Shape;272;g31510482b90_0_575"/>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g31510482b90_0_575"/>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4" name="Google Shape;274;g31510482b90_0_575"/>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5" name="Google Shape;275;g31510482b90_0_575"/>
          <p:cNvSpPr txBox="1">
            <a:spLocks noGrp="1"/>
          </p:cNvSpPr>
          <p:nvPr>
            <p:ph type="body" idx="3"/>
          </p:nvPr>
        </p:nvSpPr>
        <p:spPr>
          <a:xfrm>
            <a:off x="838080" y="409824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76"/>
        <p:cNvGrpSpPr/>
        <p:nvPr/>
      </p:nvGrpSpPr>
      <p:grpSpPr>
        <a:xfrm>
          <a:off x="0" y="0"/>
          <a:ext cx="0" cy="0"/>
          <a:chOff x="0" y="0"/>
          <a:chExt cx="0" cy="0"/>
        </a:xfrm>
      </p:grpSpPr>
      <p:sp>
        <p:nvSpPr>
          <p:cNvPr id="277" name="Google Shape;277;g31510482b90_0_580"/>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g31510482b90_0_580"/>
          <p:cNvSpPr txBox="1">
            <a:spLocks noGrp="1"/>
          </p:cNvSpPr>
          <p:nvPr>
            <p:ph type="body" idx="1"/>
          </p:nvPr>
        </p:nvSpPr>
        <p:spPr>
          <a:xfrm>
            <a:off x="838080" y="182556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9" name="Google Shape;279;g31510482b90_0_580"/>
          <p:cNvSpPr txBox="1">
            <a:spLocks noGrp="1"/>
          </p:cNvSpPr>
          <p:nvPr>
            <p:ph type="body" idx="2"/>
          </p:nvPr>
        </p:nvSpPr>
        <p:spPr>
          <a:xfrm>
            <a:off x="838080" y="4098240"/>
            <a:ext cx="105153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0"/>
        <p:cNvGrpSpPr/>
        <p:nvPr/>
      </p:nvGrpSpPr>
      <p:grpSpPr>
        <a:xfrm>
          <a:off x="0" y="0"/>
          <a:ext cx="0" cy="0"/>
          <a:chOff x="0" y="0"/>
          <a:chExt cx="0" cy="0"/>
        </a:xfrm>
      </p:grpSpPr>
      <p:sp>
        <p:nvSpPr>
          <p:cNvPr id="281" name="Google Shape;281;g31510482b90_0_584"/>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g31510482b90_0_584"/>
          <p:cNvSpPr txBox="1">
            <a:spLocks noGrp="1"/>
          </p:cNvSpPr>
          <p:nvPr>
            <p:ph type="body" idx="1"/>
          </p:nvPr>
        </p:nvSpPr>
        <p:spPr>
          <a:xfrm>
            <a:off x="83808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3" name="Google Shape;283;g31510482b90_0_584"/>
          <p:cNvSpPr txBox="1">
            <a:spLocks noGrp="1"/>
          </p:cNvSpPr>
          <p:nvPr>
            <p:ph type="body" idx="2"/>
          </p:nvPr>
        </p:nvSpPr>
        <p:spPr>
          <a:xfrm>
            <a:off x="6226200" y="182556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4" name="Google Shape;284;g31510482b90_0_584"/>
          <p:cNvSpPr txBox="1">
            <a:spLocks noGrp="1"/>
          </p:cNvSpPr>
          <p:nvPr>
            <p:ph type="body" idx="3"/>
          </p:nvPr>
        </p:nvSpPr>
        <p:spPr>
          <a:xfrm>
            <a:off x="83808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5" name="Google Shape;285;g31510482b90_0_584"/>
          <p:cNvSpPr txBox="1">
            <a:spLocks noGrp="1"/>
          </p:cNvSpPr>
          <p:nvPr>
            <p:ph type="body" idx="4"/>
          </p:nvPr>
        </p:nvSpPr>
        <p:spPr>
          <a:xfrm>
            <a:off x="6226200" y="4098240"/>
            <a:ext cx="51312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86"/>
        <p:cNvGrpSpPr/>
        <p:nvPr/>
      </p:nvGrpSpPr>
      <p:grpSpPr>
        <a:xfrm>
          <a:off x="0" y="0"/>
          <a:ext cx="0" cy="0"/>
          <a:chOff x="0" y="0"/>
          <a:chExt cx="0" cy="0"/>
        </a:xfrm>
      </p:grpSpPr>
      <p:sp>
        <p:nvSpPr>
          <p:cNvPr id="287" name="Google Shape;287;g31510482b90_0_590"/>
          <p:cNvSpPr txBox="1">
            <a:spLocks noGrp="1"/>
          </p:cNvSpPr>
          <p:nvPr>
            <p:ph type="title"/>
          </p:nvPr>
        </p:nvSpPr>
        <p:spPr>
          <a:xfrm>
            <a:off x="838080" y="365040"/>
            <a:ext cx="10515300" cy="1325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g31510482b90_0_590"/>
          <p:cNvSpPr txBox="1">
            <a:spLocks noGrp="1"/>
          </p:cNvSpPr>
          <p:nvPr>
            <p:ph type="body" idx="1"/>
          </p:nvPr>
        </p:nvSpPr>
        <p:spPr>
          <a:xfrm>
            <a:off x="83808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9" name="Google Shape;289;g31510482b90_0_590"/>
          <p:cNvSpPr txBox="1">
            <a:spLocks noGrp="1"/>
          </p:cNvSpPr>
          <p:nvPr>
            <p:ph type="body" idx="2"/>
          </p:nvPr>
        </p:nvSpPr>
        <p:spPr>
          <a:xfrm>
            <a:off x="439344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0" name="Google Shape;290;g31510482b90_0_590"/>
          <p:cNvSpPr txBox="1">
            <a:spLocks noGrp="1"/>
          </p:cNvSpPr>
          <p:nvPr>
            <p:ph type="body" idx="3"/>
          </p:nvPr>
        </p:nvSpPr>
        <p:spPr>
          <a:xfrm>
            <a:off x="7949160" y="182556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1" name="Google Shape;291;g31510482b90_0_590"/>
          <p:cNvSpPr txBox="1">
            <a:spLocks noGrp="1"/>
          </p:cNvSpPr>
          <p:nvPr>
            <p:ph type="body" idx="4"/>
          </p:nvPr>
        </p:nvSpPr>
        <p:spPr>
          <a:xfrm>
            <a:off x="83808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2" name="Google Shape;292;g31510482b90_0_590"/>
          <p:cNvSpPr txBox="1">
            <a:spLocks noGrp="1"/>
          </p:cNvSpPr>
          <p:nvPr>
            <p:ph type="body" idx="5"/>
          </p:nvPr>
        </p:nvSpPr>
        <p:spPr>
          <a:xfrm>
            <a:off x="439344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3" name="Google Shape;293;g31510482b90_0_590"/>
          <p:cNvSpPr txBox="1">
            <a:spLocks noGrp="1"/>
          </p:cNvSpPr>
          <p:nvPr>
            <p:ph type="body" idx="6"/>
          </p:nvPr>
        </p:nvSpPr>
        <p:spPr>
          <a:xfrm>
            <a:off x="7949160" y="4098240"/>
            <a:ext cx="3385800" cy="20751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2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2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5"/>
        <p:cNvGrpSpPr/>
        <p:nvPr/>
      </p:nvGrpSpPr>
      <p:grpSpPr>
        <a:xfrm>
          <a:off x="0" y="0"/>
          <a:ext cx="0" cy="0"/>
          <a:chOff x="0" y="0"/>
          <a:chExt cx="0" cy="0"/>
        </a:xfrm>
      </p:grpSpPr>
      <p:sp>
        <p:nvSpPr>
          <p:cNvPr id="86" name="Google Shape;86;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94"/>
        <p:cNvGrpSpPr/>
        <p:nvPr/>
      </p:nvGrpSpPr>
      <p:grpSpPr>
        <a:xfrm>
          <a:off x="0" y="0"/>
          <a:ext cx="0" cy="0"/>
          <a:chOff x="0" y="0"/>
          <a:chExt cx="0" cy="0"/>
        </a:xfrm>
      </p:grpSpPr>
      <p:sp>
        <p:nvSpPr>
          <p:cNvPr id="95" name="Google Shape;95;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 name="Google Shape;97;p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01"/>
        <p:cNvGrpSpPr/>
        <p:nvPr/>
      </p:nvGrpSpPr>
      <p:grpSpPr>
        <a:xfrm>
          <a:off x="0" y="0"/>
          <a:ext cx="0" cy="0"/>
          <a:chOff x="0" y="0"/>
          <a:chExt cx="0" cy="0"/>
        </a:xfrm>
      </p:grpSpPr>
      <p:sp>
        <p:nvSpPr>
          <p:cNvPr id="102" name="Google Shape;102;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2"/>
          <p:cNvSpPr>
            <a:spLocks noGrp="1"/>
          </p:cNvSpPr>
          <p:nvPr>
            <p:ph type="pic" idx="2"/>
          </p:nvPr>
        </p:nvSpPr>
        <p:spPr>
          <a:xfrm>
            <a:off x="5183188" y="987425"/>
            <a:ext cx="6172200" cy="4873500"/>
          </a:xfrm>
          <a:prstGeom prst="rect">
            <a:avLst/>
          </a:prstGeom>
          <a:noFill/>
          <a:ln>
            <a:noFill/>
          </a:ln>
        </p:spPr>
      </p:sp>
      <p:sp>
        <p:nvSpPr>
          <p:cNvPr id="104" name="Google Shape;104;p3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20"/>
        <p:cNvGrpSpPr/>
        <p:nvPr/>
      </p:nvGrpSpPr>
      <p:grpSpPr>
        <a:xfrm>
          <a:off x="0" y="0"/>
          <a:ext cx="0" cy="0"/>
          <a:chOff x="0" y="0"/>
          <a:chExt cx="0" cy="0"/>
        </a:xfrm>
      </p:grpSpPr>
      <p:sp>
        <p:nvSpPr>
          <p:cNvPr id="121" name="Google Shape;121;g30dc4d8b7b2_0_272"/>
          <p:cNvSpPr txBox="1">
            <a:spLocks noGrp="1"/>
          </p:cNvSpPr>
          <p:nvPr>
            <p:ph type="dt" idx="10"/>
          </p:nvPr>
        </p:nvSpPr>
        <p:spPr>
          <a:xfrm>
            <a:off x="838080" y="6356520"/>
            <a:ext cx="2742900" cy="364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g30dc4d8b7b2_0_272"/>
          <p:cNvSpPr txBox="1">
            <a:spLocks noGrp="1"/>
          </p:cNvSpPr>
          <p:nvPr>
            <p:ph type="ftr" idx="11"/>
          </p:nvPr>
        </p:nvSpPr>
        <p:spPr>
          <a:xfrm>
            <a:off x="4038480" y="6356520"/>
            <a:ext cx="4114500" cy="364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g30dc4d8b7b2_0_272"/>
          <p:cNvSpPr txBox="1">
            <a:spLocks noGrp="1"/>
          </p:cNvSpPr>
          <p:nvPr>
            <p:ph type="sldNum" idx="12"/>
          </p:nvPr>
        </p:nvSpPr>
        <p:spPr>
          <a:xfrm>
            <a:off x="8610480" y="6356520"/>
            <a:ext cx="2742900" cy="36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124" name="Google Shape;124;g30dc4d8b7b2_0_272"/>
          <p:cNvSpPr/>
          <p:nvPr/>
        </p:nvSpPr>
        <p:spPr>
          <a:xfrm>
            <a:off x="0" y="6689520"/>
            <a:ext cx="12033000" cy="16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30dc4d8b7b2_0_272"/>
          <p:cNvSpPr/>
          <p:nvPr/>
        </p:nvSpPr>
        <p:spPr>
          <a:xfrm>
            <a:off x="0" y="0"/>
            <a:ext cx="12033000" cy="139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30dc4d8b7b2_0_272"/>
          <p:cNvSpPr/>
          <p:nvPr/>
        </p:nvSpPr>
        <p:spPr>
          <a:xfrm>
            <a:off x="0" y="0"/>
            <a:ext cx="151800" cy="685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30dc4d8b7b2_0_272"/>
          <p:cNvSpPr/>
          <p:nvPr/>
        </p:nvSpPr>
        <p:spPr>
          <a:xfrm>
            <a:off x="12033360" y="0"/>
            <a:ext cx="158400" cy="685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30dc4d8b7b2_0_272"/>
          <p:cNvSpPr/>
          <p:nvPr/>
        </p:nvSpPr>
        <p:spPr>
          <a:xfrm>
            <a:off x="158760" y="6392520"/>
            <a:ext cx="11874300" cy="3093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30dc4d8b7b2_0_272"/>
          <p:cNvSpPr/>
          <p:nvPr/>
        </p:nvSpPr>
        <p:spPr>
          <a:xfrm>
            <a:off x="152280" y="155520"/>
            <a:ext cx="11880300" cy="6546600"/>
          </a:xfrm>
          <a:prstGeom prst="rect">
            <a:avLst/>
          </a:prstGeom>
          <a:noFill/>
          <a:ln w="9525" cap="flat" cmpd="sng">
            <a:solidFill>
              <a:srgbClr val="09B7B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0" name="Google Shape;130;g30dc4d8b7b2_0_272"/>
          <p:cNvCxnSpPr/>
          <p:nvPr/>
        </p:nvCxnSpPr>
        <p:spPr>
          <a:xfrm rot="10800000" flipH="1">
            <a:off x="152280" y="1260600"/>
            <a:ext cx="11880600" cy="15600"/>
          </a:xfrm>
          <a:prstGeom prst="straightConnector1">
            <a:avLst/>
          </a:prstGeom>
          <a:noFill/>
          <a:ln w="9525" cap="flat" cmpd="sng">
            <a:solidFill>
              <a:srgbClr val="09B7BF"/>
            </a:solidFill>
            <a:prstDash val="dashDot"/>
            <a:round/>
            <a:headEnd type="none" w="sm" len="sm"/>
            <a:tailEnd type="none" w="sm" len="sm"/>
          </a:ln>
        </p:spPr>
      </p:cxnSp>
      <p:sp>
        <p:nvSpPr>
          <p:cNvPr id="131" name="Google Shape;131;g30dc4d8b7b2_0_272"/>
          <p:cNvSpPr/>
          <p:nvPr/>
        </p:nvSpPr>
        <p:spPr>
          <a:xfrm>
            <a:off x="5788080" y="956160"/>
            <a:ext cx="609000" cy="609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30dc4d8b7b2_0_272"/>
          <p:cNvSpPr/>
          <p:nvPr/>
        </p:nvSpPr>
        <p:spPr>
          <a:xfrm>
            <a:off x="5883120" y="1059840"/>
            <a:ext cx="418800" cy="420600"/>
          </a:xfrm>
          <a:prstGeom prst="ellipse">
            <a:avLst/>
          </a:prstGeom>
          <a:solidFill>
            <a:srgbClr val="FFFFFF"/>
          </a:solidFill>
          <a:ln w="50750" cap="flat" cmpd="sng">
            <a:solidFill>
              <a:srgbClr val="09B7B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30dc4d8b7b2_0_272"/>
          <p:cNvSpPr/>
          <p:nvPr/>
        </p:nvSpPr>
        <p:spPr>
          <a:xfrm>
            <a:off x="171720" y="6397560"/>
            <a:ext cx="4239000" cy="304500"/>
          </a:xfrm>
          <a:prstGeom prst="rect">
            <a:avLst/>
          </a:prstGeom>
          <a:noFill/>
          <a:ln>
            <a:noFill/>
          </a:ln>
        </p:spPr>
        <p:txBody>
          <a:bodyPr spcFirstLastPara="1" wrap="square" lIns="90000" tIns="45000" rIns="90000" bIns="45000" anchor="ctr" anchorCtr="0">
            <a:noAutofit/>
          </a:bodyPr>
          <a:lstStyle/>
          <a:p>
            <a:pPr marL="0" marR="0" lvl="0" indent="0" algn="l" rtl="0">
              <a:lnSpc>
                <a:spcPct val="107000"/>
              </a:lnSpc>
              <a:spcBef>
                <a:spcPts val="0"/>
              </a:spcBef>
              <a:spcAft>
                <a:spcPts val="0"/>
              </a:spcAft>
              <a:buClr>
                <a:srgbClr val="000000"/>
              </a:buClr>
              <a:buSzPts val="900"/>
              <a:buFont typeface="Arial"/>
              <a:buNone/>
            </a:pPr>
            <a:r>
              <a:rPr lang="en-GB" sz="900" b="1" i="0" u="none" strike="noStrike" cap="none">
                <a:solidFill>
                  <a:srgbClr val="000000"/>
                </a:solidFill>
                <a:latin typeface="Calibri"/>
                <a:ea typeface="Calibri"/>
                <a:cs typeface="Calibri"/>
                <a:sym typeface="Calibri"/>
              </a:rPr>
              <a:t>World Bank – Government of Malawi – Shire River ODSS Project Progress Status</a:t>
            </a:r>
            <a:endParaRPr sz="900" b="0" i="0" u="none" strike="noStrike" cap="none">
              <a:solidFill>
                <a:srgbClr val="000000"/>
              </a:solidFill>
              <a:latin typeface="Arial"/>
              <a:ea typeface="Arial"/>
              <a:cs typeface="Arial"/>
              <a:sym typeface="Arial"/>
            </a:endParaRPr>
          </a:p>
        </p:txBody>
      </p:sp>
      <p:cxnSp>
        <p:nvCxnSpPr>
          <p:cNvPr id="134" name="Google Shape;134;g30dc4d8b7b2_0_272"/>
          <p:cNvCxnSpPr/>
          <p:nvPr/>
        </p:nvCxnSpPr>
        <p:spPr>
          <a:xfrm>
            <a:off x="1298880" y="158400"/>
            <a:ext cx="381000" cy="1117200"/>
          </a:xfrm>
          <a:prstGeom prst="straightConnector1">
            <a:avLst/>
          </a:prstGeom>
          <a:noFill/>
          <a:ln w="9525" cap="flat" cmpd="sng">
            <a:solidFill>
              <a:srgbClr val="0BD0D9"/>
            </a:solidFill>
            <a:prstDash val="solid"/>
            <a:miter lim="8000"/>
            <a:headEnd type="none" w="sm" len="sm"/>
            <a:tailEnd type="none" w="sm" len="sm"/>
          </a:ln>
        </p:spPr>
      </p:cxnSp>
      <p:cxnSp>
        <p:nvCxnSpPr>
          <p:cNvPr id="135" name="Google Shape;135;g30dc4d8b7b2_0_272"/>
          <p:cNvCxnSpPr/>
          <p:nvPr/>
        </p:nvCxnSpPr>
        <p:spPr>
          <a:xfrm flipH="1">
            <a:off x="10298520" y="151200"/>
            <a:ext cx="381600" cy="1116000"/>
          </a:xfrm>
          <a:prstGeom prst="straightConnector1">
            <a:avLst/>
          </a:prstGeom>
          <a:noFill/>
          <a:ln w="9525" cap="flat" cmpd="sng">
            <a:solidFill>
              <a:srgbClr val="0BD0D9"/>
            </a:solidFill>
            <a:prstDash val="solid"/>
            <a:miter lim="8000"/>
            <a:headEnd type="none" w="sm" len="sm"/>
            <a:tailEnd type="none" w="sm" len="sm"/>
          </a:ln>
        </p:spPr>
      </p:cxnSp>
      <p:sp>
        <p:nvSpPr>
          <p:cNvPr id="136" name="Google Shape;136;g30dc4d8b7b2_0_272"/>
          <p:cNvSpPr/>
          <p:nvPr/>
        </p:nvSpPr>
        <p:spPr>
          <a:xfrm>
            <a:off x="7924680" y="99000"/>
            <a:ext cx="734400" cy="181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1" u="none" strike="noStrike" cap="none">
                <a:solidFill>
                  <a:srgbClr val="FFFFFF"/>
                </a:solidFill>
                <a:latin typeface="Calibri"/>
                <a:ea typeface="Calibri"/>
                <a:cs typeface="Calibri"/>
                <a:sym typeface="Calibri"/>
              </a:rPr>
              <a:t>Consultant</a:t>
            </a:r>
            <a:endParaRPr sz="600" b="0" i="0" u="none" strike="noStrike" cap="none">
              <a:solidFill>
                <a:srgbClr val="000000"/>
              </a:solidFill>
              <a:latin typeface="Arial"/>
              <a:ea typeface="Arial"/>
              <a:cs typeface="Arial"/>
              <a:sym typeface="Arial"/>
            </a:endParaRPr>
          </a:p>
        </p:txBody>
      </p:sp>
      <p:sp>
        <p:nvSpPr>
          <p:cNvPr id="137" name="Google Shape;137;g30dc4d8b7b2_0_272"/>
          <p:cNvSpPr/>
          <p:nvPr/>
        </p:nvSpPr>
        <p:spPr>
          <a:xfrm>
            <a:off x="90720" y="123120"/>
            <a:ext cx="734400" cy="241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2"/>
                </a:solidFill>
                <a:latin typeface="Calibri"/>
                <a:ea typeface="Calibri"/>
                <a:cs typeface="Calibri"/>
                <a:sym typeface="Calibri"/>
              </a:rPr>
              <a:t>Client</a:t>
            </a:r>
            <a:endParaRPr sz="1000" b="0" i="0" u="none" strike="noStrike" cap="none">
              <a:solidFill>
                <a:srgbClr val="000000"/>
              </a:solidFill>
              <a:latin typeface="Arial"/>
              <a:ea typeface="Arial"/>
              <a:cs typeface="Arial"/>
              <a:sym typeface="Arial"/>
            </a:endParaRPr>
          </a:p>
        </p:txBody>
      </p:sp>
      <p:sp>
        <p:nvSpPr>
          <p:cNvPr id="138" name="Google Shape;138;g30dc4d8b7b2_0_272"/>
          <p:cNvSpPr/>
          <p:nvPr/>
        </p:nvSpPr>
        <p:spPr>
          <a:xfrm>
            <a:off x="10640160" y="123120"/>
            <a:ext cx="7887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2"/>
                </a:solidFill>
                <a:latin typeface="Calibri"/>
                <a:ea typeface="Calibri"/>
                <a:cs typeface="Calibri"/>
                <a:sym typeface="Calibri"/>
              </a:rPr>
              <a:t>Consultant</a:t>
            </a:r>
            <a:endParaRPr sz="1000" b="0" i="0" u="none" strike="noStrike" cap="none">
              <a:solidFill>
                <a:srgbClr val="000000"/>
              </a:solidFill>
              <a:latin typeface="Arial"/>
              <a:ea typeface="Arial"/>
              <a:cs typeface="Arial"/>
              <a:sym typeface="Arial"/>
            </a:endParaRPr>
          </a:p>
        </p:txBody>
      </p:sp>
      <p:pic>
        <p:nvPicPr>
          <p:cNvPr id="139" name="Google Shape;139;g30dc4d8b7b2_0_272"/>
          <p:cNvPicPr preferRelativeResize="0"/>
          <p:nvPr/>
        </p:nvPicPr>
        <p:blipFill rotWithShape="1">
          <a:blip r:embed="rId15">
            <a:alphaModFix/>
          </a:blip>
          <a:srcRect/>
          <a:stretch/>
        </p:blipFill>
        <p:spPr>
          <a:xfrm>
            <a:off x="585360" y="813240"/>
            <a:ext cx="590760" cy="393120"/>
          </a:xfrm>
          <a:prstGeom prst="rect">
            <a:avLst/>
          </a:prstGeom>
          <a:noFill/>
          <a:ln>
            <a:noFill/>
          </a:ln>
        </p:spPr>
      </p:pic>
      <p:pic>
        <p:nvPicPr>
          <p:cNvPr id="140" name="Google Shape;140;g30dc4d8b7b2_0_272"/>
          <p:cNvPicPr preferRelativeResize="0"/>
          <p:nvPr/>
        </p:nvPicPr>
        <p:blipFill rotWithShape="1">
          <a:blip r:embed="rId16">
            <a:alphaModFix/>
          </a:blip>
          <a:srcRect/>
          <a:stretch/>
        </p:blipFill>
        <p:spPr>
          <a:xfrm>
            <a:off x="604440" y="207720"/>
            <a:ext cx="552960" cy="568800"/>
          </a:xfrm>
          <a:prstGeom prst="rect">
            <a:avLst/>
          </a:prstGeom>
          <a:noFill/>
          <a:ln>
            <a:noFill/>
          </a:ln>
        </p:spPr>
      </p:pic>
      <p:pic>
        <p:nvPicPr>
          <p:cNvPr id="141" name="Google Shape;141;g30dc4d8b7b2_0_272"/>
          <p:cNvPicPr preferRelativeResize="0"/>
          <p:nvPr/>
        </p:nvPicPr>
        <p:blipFill rotWithShape="1">
          <a:blip r:embed="rId17">
            <a:alphaModFix/>
          </a:blip>
          <a:srcRect/>
          <a:stretch/>
        </p:blipFill>
        <p:spPr>
          <a:xfrm>
            <a:off x="11003400" y="363600"/>
            <a:ext cx="644040" cy="312480"/>
          </a:xfrm>
          <a:prstGeom prst="rect">
            <a:avLst/>
          </a:prstGeom>
          <a:noFill/>
          <a:ln>
            <a:noFill/>
          </a:ln>
        </p:spPr>
      </p:pic>
      <p:pic>
        <p:nvPicPr>
          <p:cNvPr id="142" name="Google Shape;142;g30dc4d8b7b2_0_272"/>
          <p:cNvPicPr preferRelativeResize="0"/>
          <p:nvPr/>
        </p:nvPicPr>
        <p:blipFill rotWithShape="1">
          <a:blip r:embed="rId18">
            <a:alphaModFix/>
          </a:blip>
          <a:srcRect/>
          <a:stretch/>
        </p:blipFill>
        <p:spPr>
          <a:xfrm>
            <a:off x="10549440" y="660600"/>
            <a:ext cx="358200" cy="513000"/>
          </a:xfrm>
          <a:prstGeom prst="rect">
            <a:avLst/>
          </a:prstGeom>
          <a:noFill/>
          <a:ln>
            <a:noFill/>
          </a:ln>
        </p:spPr>
      </p:pic>
      <p:pic>
        <p:nvPicPr>
          <p:cNvPr id="143" name="Google Shape;143;g30dc4d8b7b2_0_272"/>
          <p:cNvPicPr preferRelativeResize="0"/>
          <p:nvPr/>
        </p:nvPicPr>
        <p:blipFill rotWithShape="1">
          <a:blip r:embed="rId19">
            <a:alphaModFix/>
          </a:blip>
          <a:srcRect/>
          <a:stretch/>
        </p:blipFill>
        <p:spPr>
          <a:xfrm>
            <a:off x="10928160" y="746640"/>
            <a:ext cx="1086480" cy="388440"/>
          </a:xfrm>
          <a:prstGeom prst="rect">
            <a:avLst/>
          </a:prstGeom>
          <a:noFill/>
          <a:ln>
            <a:noFill/>
          </a:ln>
        </p:spPr>
      </p:pic>
      <p:sp>
        <p:nvSpPr>
          <p:cNvPr id="144" name="Google Shape;144;g30dc4d8b7b2_0_272"/>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 name="Google Shape;145;g30dc4d8b7b2_0_272"/>
          <p:cNvSpPr txBox="1">
            <a:spLocks noGrp="1"/>
          </p:cNvSpPr>
          <p:nvPr>
            <p:ph type="body" idx="1"/>
          </p:nvPr>
        </p:nvSpPr>
        <p:spPr>
          <a:xfrm>
            <a:off x="609480" y="1604520"/>
            <a:ext cx="10972500" cy="39774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20"/>
        <p:cNvGrpSpPr/>
        <p:nvPr/>
      </p:nvGrpSpPr>
      <p:grpSpPr>
        <a:xfrm>
          <a:off x="0" y="0"/>
          <a:ext cx="0" cy="0"/>
          <a:chOff x="0" y="0"/>
          <a:chExt cx="0" cy="0"/>
        </a:xfrm>
      </p:grpSpPr>
      <p:sp>
        <p:nvSpPr>
          <p:cNvPr id="221" name="Google Shape;221;g31510482b90_0_524"/>
          <p:cNvSpPr txBox="1">
            <a:spLocks noGrp="1"/>
          </p:cNvSpPr>
          <p:nvPr>
            <p:ph type="dt" idx="10"/>
          </p:nvPr>
        </p:nvSpPr>
        <p:spPr>
          <a:xfrm>
            <a:off x="838080" y="6356520"/>
            <a:ext cx="2742900" cy="3648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2" name="Google Shape;222;g31510482b90_0_524"/>
          <p:cNvSpPr txBox="1">
            <a:spLocks noGrp="1"/>
          </p:cNvSpPr>
          <p:nvPr>
            <p:ph type="ftr" idx="11"/>
          </p:nvPr>
        </p:nvSpPr>
        <p:spPr>
          <a:xfrm>
            <a:off x="4038480" y="6356520"/>
            <a:ext cx="4114500" cy="3648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3" name="Google Shape;223;g31510482b90_0_524"/>
          <p:cNvSpPr txBox="1">
            <a:spLocks noGrp="1"/>
          </p:cNvSpPr>
          <p:nvPr>
            <p:ph type="sldNum" idx="12"/>
          </p:nvPr>
        </p:nvSpPr>
        <p:spPr>
          <a:xfrm>
            <a:off x="8610480" y="6356520"/>
            <a:ext cx="2742900" cy="36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224" name="Google Shape;224;g31510482b90_0_524"/>
          <p:cNvSpPr/>
          <p:nvPr/>
        </p:nvSpPr>
        <p:spPr>
          <a:xfrm>
            <a:off x="0" y="6689520"/>
            <a:ext cx="12033000" cy="16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31510482b90_0_524"/>
          <p:cNvSpPr/>
          <p:nvPr/>
        </p:nvSpPr>
        <p:spPr>
          <a:xfrm>
            <a:off x="0" y="0"/>
            <a:ext cx="12033000" cy="139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31510482b90_0_524"/>
          <p:cNvSpPr/>
          <p:nvPr/>
        </p:nvSpPr>
        <p:spPr>
          <a:xfrm>
            <a:off x="0" y="0"/>
            <a:ext cx="151800" cy="685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31510482b90_0_524"/>
          <p:cNvSpPr/>
          <p:nvPr/>
        </p:nvSpPr>
        <p:spPr>
          <a:xfrm>
            <a:off x="12033360" y="0"/>
            <a:ext cx="158400" cy="685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31510482b90_0_524"/>
          <p:cNvSpPr/>
          <p:nvPr/>
        </p:nvSpPr>
        <p:spPr>
          <a:xfrm>
            <a:off x="158760" y="6392520"/>
            <a:ext cx="11874300" cy="3093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31510482b90_0_524"/>
          <p:cNvSpPr/>
          <p:nvPr/>
        </p:nvSpPr>
        <p:spPr>
          <a:xfrm>
            <a:off x="152280" y="155520"/>
            <a:ext cx="11880300" cy="6546600"/>
          </a:xfrm>
          <a:prstGeom prst="rect">
            <a:avLst/>
          </a:prstGeom>
          <a:noFill/>
          <a:ln w="9525" cap="flat" cmpd="sng">
            <a:solidFill>
              <a:srgbClr val="09B7B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0" name="Google Shape;230;g31510482b90_0_524"/>
          <p:cNvCxnSpPr/>
          <p:nvPr/>
        </p:nvCxnSpPr>
        <p:spPr>
          <a:xfrm rot="10800000" flipH="1">
            <a:off x="152280" y="1260600"/>
            <a:ext cx="11880600" cy="15600"/>
          </a:xfrm>
          <a:prstGeom prst="straightConnector1">
            <a:avLst/>
          </a:prstGeom>
          <a:noFill/>
          <a:ln w="9525" cap="flat" cmpd="sng">
            <a:solidFill>
              <a:srgbClr val="09B7BF"/>
            </a:solidFill>
            <a:prstDash val="dashDot"/>
            <a:round/>
            <a:headEnd type="none" w="sm" len="sm"/>
            <a:tailEnd type="none" w="sm" len="sm"/>
          </a:ln>
        </p:spPr>
      </p:cxnSp>
      <p:sp>
        <p:nvSpPr>
          <p:cNvPr id="231" name="Google Shape;231;g31510482b90_0_524"/>
          <p:cNvSpPr/>
          <p:nvPr/>
        </p:nvSpPr>
        <p:spPr>
          <a:xfrm>
            <a:off x="5788080" y="956160"/>
            <a:ext cx="609000" cy="609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31510482b90_0_524"/>
          <p:cNvSpPr/>
          <p:nvPr/>
        </p:nvSpPr>
        <p:spPr>
          <a:xfrm>
            <a:off x="5883120" y="1059840"/>
            <a:ext cx="418800" cy="420600"/>
          </a:xfrm>
          <a:prstGeom prst="ellipse">
            <a:avLst/>
          </a:prstGeom>
          <a:solidFill>
            <a:srgbClr val="FFFFFF"/>
          </a:solidFill>
          <a:ln w="50750" cap="flat" cmpd="sng">
            <a:solidFill>
              <a:srgbClr val="09B7B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31510482b90_0_524"/>
          <p:cNvSpPr/>
          <p:nvPr/>
        </p:nvSpPr>
        <p:spPr>
          <a:xfrm>
            <a:off x="171720" y="6397560"/>
            <a:ext cx="4239000" cy="304500"/>
          </a:xfrm>
          <a:prstGeom prst="rect">
            <a:avLst/>
          </a:prstGeom>
          <a:noFill/>
          <a:ln>
            <a:noFill/>
          </a:ln>
        </p:spPr>
        <p:txBody>
          <a:bodyPr spcFirstLastPara="1" wrap="square" lIns="90000" tIns="45000" rIns="90000" bIns="45000" anchor="ctr" anchorCtr="0">
            <a:noAutofit/>
          </a:bodyPr>
          <a:lstStyle/>
          <a:p>
            <a:pPr marL="0" marR="0" lvl="0" indent="0" algn="l" rtl="0">
              <a:lnSpc>
                <a:spcPct val="107000"/>
              </a:lnSpc>
              <a:spcBef>
                <a:spcPts val="0"/>
              </a:spcBef>
              <a:spcAft>
                <a:spcPts val="0"/>
              </a:spcAft>
              <a:buClr>
                <a:srgbClr val="000000"/>
              </a:buClr>
              <a:buSzPts val="900"/>
              <a:buFont typeface="Arial"/>
              <a:buNone/>
            </a:pPr>
            <a:r>
              <a:rPr lang="en-GB" sz="900" b="1" i="0" u="none" strike="noStrike" cap="none">
                <a:solidFill>
                  <a:srgbClr val="000000"/>
                </a:solidFill>
                <a:latin typeface="Calibri"/>
                <a:ea typeface="Calibri"/>
                <a:cs typeface="Calibri"/>
                <a:sym typeface="Calibri"/>
              </a:rPr>
              <a:t>World Bank – Government of Malawi – Shire River ODSS Project Progress Status</a:t>
            </a:r>
            <a:endParaRPr sz="900" b="0" i="0" u="none" strike="noStrike" cap="none">
              <a:solidFill>
                <a:srgbClr val="000000"/>
              </a:solidFill>
              <a:latin typeface="Arial"/>
              <a:ea typeface="Arial"/>
              <a:cs typeface="Arial"/>
              <a:sym typeface="Arial"/>
            </a:endParaRPr>
          </a:p>
        </p:txBody>
      </p:sp>
      <p:cxnSp>
        <p:nvCxnSpPr>
          <p:cNvPr id="234" name="Google Shape;234;g31510482b90_0_524"/>
          <p:cNvCxnSpPr/>
          <p:nvPr/>
        </p:nvCxnSpPr>
        <p:spPr>
          <a:xfrm>
            <a:off x="1298880" y="158400"/>
            <a:ext cx="381000" cy="1117200"/>
          </a:xfrm>
          <a:prstGeom prst="straightConnector1">
            <a:avLst/>
          </a:prstGeom>
          <a:noFill/>
          <a:ln w="9525" cap="flat" cmpd="sng">
            <a:solidFill>
              <a:srgbClr val="0BD0D9"/>
            </a:solidFill>
            <a:prstDash val="solid"/>
            <a:miter lim="8000"/>
            <a:headEnd type="none" w="sm" len="sm"/>
            <a:tailEnd type="none" w="sm" len="sm"/>
          </a:ln>
        </p:spPr>
      </p:cxnSp>
      <p:cxnSp>
        <p:nvCxnSpPr>
          <p:cNvPr id="235" name="Google Shape;235;g31510482b90_0_524"/>
          <p:cNvCxnSpPr/>
          <p:nvPr/>
        </p:nvCxnSpPr>
        <p:spPr>
          <a:xfrm flipH="1">
            <a:off x="10298520" y="151200"/>
            <a:ext cx="381600" cy="1116000"/>
          </a:xfrm>
          <a:prstGeom prst="straightConnector1">
            <a:avLst/>
          </a:prstGeom>
          <a:noFill/>
          <a:ln w="9525" cap="flat" cmpd="sng">
            <a:solidFill>
              <a:srgbClr val="0BD0D9"/>
            </a:solidFill>
            <a:prstDash val="solid"/>
            <a:miter lim="8000"/>
            <a:headEnd type="none" w="sm" len="sm"/>
            <a:tailEnd type="none" w="sm" len="sm"/>
          </a:ln>
        </p:spPr>
      </p:cxnSp>
      <p:sp>
        <p:nvSpPr>
          <p:cNvPr id="236" name="Google Shape;236;g31510482b90_0_524"/>
          <p:cNvSpPr/>
          <p:nvPr/>
        </p:nvSpPr>
        <p:spPr>
          <a:xfrm>
            <a:off x="7924680" y="99000"/>
            <a:ext cx="734400" cy="181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1" u="none" strike="noStrike" cap="none">
                <a:solidFill>
                  <a:srgbClr val="FFFFFF"/>
                </a:solidFill>
                <a:latin typeface="Calibri"/>
                <a:ea typeface="Calibri"/>
                <a:cs typeface="Calibri"/>
                <a:sym typeface="Calibri"/>
              </a:rPr>
              <a:t>Consultant</a:t>
            </a:r>
            <a:endParaRPr sz="600" b="0" i="0" u="none" strike="noStrike" cap="none">
              <a:solidFill>
                <a:srgbClr val="000000"/>
              </a:solidFill>
              <a:latin typeface="Arial"/>
              <a:ea typeface="Arial"/>
              <a:cs typeface="Arial"/>
              <a:sym typeface="Arial"/>
            </a:endParaRPr>
          </a:p>
        </p:txBody>
      </p:sp>
      <p:sp>
        <p:nvSpPr>
          <p:cNvPr id="237" name="Google Shape;237;g31510482b90_0_524"/>
          <p:cNvSpPr/>
          <p:nvPr/>
        </p:nvSpPr>
        <p:spPr>
          <a:xfrm>
            <a:off x="90720" y="123120"/>
            <a:ext cx="734400" cy="241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2"/>
                </a:solidFill>
                <a:latin typeface="Calibri"/>
                <a:ea typeface="Calibri"/>
                <a:cs typeface="Calibri"/>
                <a:sym typeface="Calibri"/>
              </a:rPr>
              <a:t>Client</a:t>
            </a:r>
            <a:endParaRPr sz="1000" b="0" i="0" u="none" strike="noStrike" cap="none">
              <a:solidFill>
                <a:srgbClr val="000000"/>
              </a:solidFill>
              <a:latin typeface="Arial"/>
              <a:ea typeface="Arial"/>
              <a:cs typeface="Arial"/>
              <a:sym typeface="Arial"/>
            </a:endParaRPr>
          </a:p>
        </p:txBody>
      </p:sp>
      <p:sp>
        <p:nvSpPr>
          <p:cNvPr id="238" name="Google Shape;238;g31510482b90_0_524"/>
          <p:cNvSpPr/>
          <p:nvPr/>
        </p:nvSpPr>
        <p:spPr>
          <a:xfrm>
            <a:off x="10640160" y="123120"/>
            <a:ext cx="7887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1" u="none" strike="noStrike" cap="none">
                <a:solidFill>
                  <a:srgbClr val="113052"/>
                </a:solidFill>
                <a:latin typeface="Calibri"/>
                <a:ea typeface="Calibri"/>
                <a:cs typeface="Calibri"/>
                <a:sym typeface="Calibri"/>
              </a:rPr>
              <a:t>Consultant</a:t>
            </a:r>
            <a:endParaRPr sz="1000" b="0" i="0" u="none" strike="noStrike" cap="none">
              <a:solidFill>
                <a:srgbClr val="000000"/>
              </a:solidFill>
              <a:latin typeface="Arial"/>
              <a:ea typeface="Arial"/>
              <a:cs typeface="Arial"/>
              <a:sym typeface="Arial"/>
            </a:endParaRPr>
          </a:p>
        </p:txBody>
      </p:sp>
      <p:pic>
        <p:nvPicPr>
          <p:cNvPr id="239" name="Google Shape;239;g31510482b90_0_524"/>
          <p:cNvPicPr preferRelativeResize="0"/>
          <p:nvPr/>
        </p:nvPicPr>
        <p:blipFill rotWithShape="1">
          <a:blip r:embed="rId14">
            <a:alphaModFix/>
          </a:blip>
          <a:srcRect/>
          <a:stretch/>
        </p:blipFill>
        <p:spPr>
          <a:xfrm>
            <a:off x="585360" y="813240"/>
            <a:ext cx="590760" cy="393120"/>
          </a:xfrm>
          <a:prstGeom prst="rect">
            <a:avLst/>
          </a:prstGeom>
          <a:noFill/>
          <a:ln>
            <a:noFill/>
          </a:ln>
        </p:spPr>
      </p:pic>
      <p:pic>
        <p:nvPicPr>
          <p:cNvPr id="240" name="Google Shape;240;g31510482b90_0_524"/>
          <p:cNvPicPr preferRelativeResize="0"/>
          <p:nvPr/>
        </p:nvPicPr>
        <p:blipFill rotWithShape="1">
          <a:blip r:embed="rId15">
            <a:alphaModFix/>
          </a:blip>
          <a:srcRect/>
          <a:stretch/>
        </p:blipFill>
        <p:spPr>
          <a:xfrm>
            <a:off x="604440" y="207720"/>
            <a:ext cx="552960" cy="568800"/>
          </a:xfrm>
          <a:prstGeom prst="rect">
            <a:avLst/>
          </a:prstGeom>
          <a:noFill/>
          <a:ln>
            <a:noFill/>
          </a:ln>
        </p:spPr>
      </p:pic>
      <p:pic>
        <p:nvPicPr>
          <p:cNvPr id="241" name="Google Shape;241;g31510482b90_0_524"/>
          <p:cNvPicPr preferRelativeResize="0"/>
          <p:nvPr/>
        </p:nvPicPr>
        <p:blipFill rotWithShape="1">
          <a:blip r:embed="rId16">
            <a:alphaModFix/>
          </a:blip>
          <a:srcRect/>
          <a:stretch/>
        </p:blipFill>
        <p:spPr>
          <a:xfrm>
            <a:off x="11003400" y="363600"/>
            <a:ext cx="644040" cy="312480"/>
          </a:xfrm>
          <a:prstGeom prst="rect">
            <a:avLst/>
          </a:prstGeom>
          <a:noFill/>
          <a:ln>
            <a:noFill/>
          </a:ln>
        </p:spPr>
      </p:pic>
      <p:pic>
        <p:nvPicPr>
          <p:cNvPr id="242" name="Google Shape;242;g31510482b90_0_524"/>
          <p:cNvPicPr preferRelativeResize="0"/>
          <p:nvPr/>
        </p:nvPicPr>
        <p:blipFill rotWithShape="1">
          <a:blip r:embed="rId17">
            <a:alphaModFix/>
          </a:blip>
          <a:srcRect/>
          <a:stretch/>
        </p:blipFill>
        <p:spPr>
          <a:xfrm>
            <a:off x="10549440" y="660600"/>
            <a:ext cx="358200" cy="513000"/>
          </a:xfrm>
          <a:prstGeom prst="rect">
            <a:avLst/>
          </a:prstGeom>
          <a:noFill/>
          <a:ln>
            <a:noFill/>
          </a:ln>
        </p:spPr>
      </p:pic>
      <p:pic>
        <p:nvPicPr>
          <p:cNvPr id="243" name="Google Shape;243;g31510482b90_0_524"/>
          <p:cNvPicPr preferRelativeResize="0"/>
          <p:nvPr/>
        </p:nvPicPr>
        <p:blipFill rotWithShape="1">
          <a:blip r:embed="rId18">
            <a:alphaModFix/>
          </a:blip>
          <a:srcRect/>
          <a:stretch/>
        </p:blipFill>
        <p:spPr>
          <a:xfrm>
            <a:off x="10928160" y="746640"/>
            <a:ext cx="1086480" cy="388440"/>
          </a:xfrm>
          <a:prstGeom prst="rect">
            <a:avLst/>
          </a:prstGeom>
          <a:noFill/>
          <a:ln>
            <a:noFill/>
          </a:ln>
        </p:spPr>
      </p:pic>
      <p:sp>
        <p:nvSpPr>
          <p:cNvPr id="244" name="Google Shape;244;g31510482b90_0_524"/>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5" name="Google Shape;245;g31510482b90_0_524"/>
          <p:cNvSpPr txBox="1">
            <a:spLocks noGrp="1"/>
          </p:cNvSpPr>
          <p:nvPr>
            <p:ph type="body" idx="1"/>
          </p:nvPr>
        </p:nvSpPr>
        <p:spPr>
          <a:xfrm>
            <a:off x="609480" y="1604520"/>
            <a:ext cx="10972500" cy="397740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land.copernicus.eu/en/products/vegetation/normalised-difference-vegetation-index-v2-0-300m" TargetMode="External"/><Relationship Id="rId5" Type="http://schemas.openxmlformats.org/officeDocument/2006/relationships/hyperlink" Target="https://land.copernicus.eu/en/products/soil-moisture/daily-soil-water-index-global-v3-0-12-5km" TargetMode="External"/><Relationship Id="rId4" Type="http://schemas.openxmlformats.org/officeDocument/2006/relationships/hyperlink" Target="https://doi.org/10.24381/cds.e2161bac"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land.copernicus.eu/en/products/vegetation/normalised-difference-vegetation-index-v2-0-300m" TargetMode="External"/><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hyperlink" Target="https://land.copernicus.eu/en/products/soil-moisture/daily-soil-water-index-global-v3-0-12-5km" TargetMode="External"/><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62.png"/><Relationship Id="rId4" Type="http://schemas.openxmlformats.org/officeDocument/2006/relationships/hyperlink" Target="https://land.copernicus.eu/en/news/global-land-surface-phenology-2023-availab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shire.odss.m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62.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
          <p:cNvPicPr preferRelativeResize="0">
            <a:picLocks noGrp="1"/>
          </p:cNvPicPr>
          <p:nvPr>
            <p:ph type="body" idx="1"/>
          </p:nvPr>
        </p:nvPicPr>
        <p:blipFill rotWithShape="1">
          <a:blip r:embed="rId3">
            <a:alphaModFix/>
          </a:blip>
          <a:srcRect/>
          <a:stretch/>
        </p:blipFill>
        <p:spPr>
          <a:xfrm>
            <a:off x="2054404" y="1644387"/>
            <a:ext cx="8289713" cy="2289311"/>
          </a:xfrm>
          <a:prstGeom prst="rect">
            <a:avLst/>
          </a:prstGeom>
          <a:noFill/>
          <a:ln>
            <a:noFill/>
          </a:ln>
          <a:effectLst>
            <a:outerShdw blurRad="292100" dist="139700" dir="2700000" algn="tl" rotWithShape="0">
              <a:srgbClr val="333333">
                <a:alpha val="62745"/>
              </a:srgbClr>
            </a:outerShdw>
          </a:effectLst>
        </p:spPr>
      </p:pic>
      <p:pic>
        <p:nvPicPr>
          <p:cNvPr id="325" name="Google Shape;325;p1"/>
          <p:cNvPicPr preferRelativeResize="0"/>
          <p:nvPr/>
        </p:nvPicPr>
        <p:blipFill rotWithShape="1">
          <a:blip r:embed="rId4">
            <a:alphaModFix/>
          </a:blip>
          <a:srcRect/>
          <a:stretch/>
        </p:blipFill>
        <p:spPr>
          <a:xfrm>
            <a:off x="3584741" y="5101199"/>
            <a:ext cx="1674443" cy="811329"/>
          </a:xfrm>
          <a:prstGeom prst="rect">
            <a:avLst/>
          </a:prstGeom>
          <a:noFill/>
          <a:ln>
            <a:noFill/>
          </a:ln>
          <a:effectLst>
            <a:outerShdw blurRad="292100" dist="139700" dir="2700000" algn="tl" rotWithShape="0">
              <a:srgbClr val="333333">
                <a:alpha val="62745"/>
              </a:srgbClr>
            </a:outerShdw>
          </a:effectLst>
        </p:spPr>
      </p:pic>
      <p:pic>
        <p:nvPicPr>
          <p:cNvPr id="326" name="Google Shape;326;p1"/>
          <p:cNvPicPr preferRelativeResize="0"/>
          <p:nvPr/>
        </p:nvPicPr>
        <p:blipFill rotWithShape="1">
          <a:blip r:embed="rId5">
            <a:alphaModFix/>
          </a:blip>
          <a:srcRect/>
          <a:stretch/>
        </p:blipFill>
        <p:spPr>
          <a:xfrm>
            <a:off x="5713904" y="5132726"/>
            <a:ext cx="686896" cy="939600"/>
          </a:xfrm>
          <a:prstGeom prst="rect">
            <a:avLst/>
          </a:prstGeom>
          <a:noFill/>
          <a:ln>
            <a:noFill/>
          </a:ln>
          <a:effectLst>
            <a:outerShdw blurRad="292100" dist="139700" dir="2700000" algn="tl" rotWithShape="0">
              <a:srgbClr val="333333">
                <a:alpha val="62745"/>
              </a:srgbClr>
            </a:outerShdw>
          </a:effectLst>
        </p:spPr>
      </p:pic>
      <p:pic>
        <p:nvPicPr>
          <p:cNvPr id="327" name="Google Shape;327;p1"/>
          <p:cNvPicPr preferRelativeResize="0"/>
          <p:nvPr/>
        </p:nvPicPr>
        <p:blipFill rotWithShape="1">
          <a:blip r:embed="rId6">
            <a:alphaModFix/>
          </a:blip>
          <a:srcRect/>
          <a:stretch/>
        </p:blipFill>
        <p:spPr>
          <a:xfrm>
            <a:off x="6855520" y="5173759"/>
            <a:ext cx="1773174" cy="633276"/>
          </a:xfrm>
          <a:prstGeom prst="rect">
            <a:avLst/>
          </a:prstGeom>
          <a:noFill/>
          <a:ln>
            <a:noFill/>
          </a:ln>
          <a:effectLst>
            <a:outerShdw blurRad="292100" dist="139700" dir="2700000" algn="tl" rotWithShape="0">
              <a:srgbClr val="333333">
                <a:alpha val="62745"/>
              </a:srgbClr>
            </a:outerShdw>
          </a:effectLst>
        </p:spPr>
      </p:pic>
      <p:sp>
        <p:nvSpPr>
          <p:cNvPr id="328" name="Google Shape;328;p1"/>
          <p:cNvSpPr txBox="1"/>
          <p:nvPr/>
        </p:nvSpPr>
        <p:spPr>
          <a:xfrm>
            <a:off x="2576239" y="4170496"/>
            <a:ext cx="6786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70C0"/>
                </a:solidFill>
                <a:latin typeface="Calibri"/>
                <a:ea typeface="Calibri"/>
                <a:cs typeface="Calibri"/>
                <a:sym typeface="Calibri"/>
              </a:rPr>
              <a:t>SHIRE RIVER ODSS PROJECT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70C0"/>
                </a:solidFill>
                <a:latin typeface="Calibri"/>
                <a:ea typeface="Calibri"/>
                <a:cs typeface="Calibri"/>
                <a:sym typeface="Calibri"/>
              </a:rPr>
              <a:t>Project overall</a:t>
            </a:r>
            <a:endParaRPr sz="2400" b="1" i="0" u="none" strike="noStrike" cap="none">
              <a:solidFill>
                <a:srgbClr val="0070C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70C0"/>
              </a:solidFill>
              <a:latin typeface="Calibri"/>
              <a:ea typeface="Calibri"/>
              <a:cs typeface="Calibri"/>
              <a:sym typeface="Calibri"/>
            </a:endParaRPr>
          </a:p>
        </p:txBody>
      </p:sp>
      <p:pic>
        <p:nvPicPr>
          <p:cNvPr id="329" name="Google Shape;329;p1"/>
          <p:cNvPicPr preferRelativeResize="0"/>
          <p:nvPr/>
        </p:nvPicPr>
        <p:blipFill rotWithShape="1">
          <a:blip r:embed="rId7">
            <a:alphaModFix/>
          </a:blip>
          <a:srcRect/>
          <a:stretch/>
        </p:blipFill>
        <p:spPr>
          <a:xfrm>
            <a:off x="368646" y="302794"/>
            <a:ext cx="1276351" cy="8509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330" name="Google Shape;330;p1"/>
          <p:cNvPicPr preferRelativeResize="0"/>
          <p:nvPr/>
        </p:nvPicPr>
        <p:blipFill rotWithShape="1">
          <a:blip r:embed="rId8">
            <a:alphaModFix/>
          </a:blip>
          <a:srcRect/>
          <a:stretch/>
        </p:blipFill>
        <p:spPr>
          <a:xfrm>
            <a:off x="10458131" y="251927"/>
            <a:ext cx="1438476" cy="95263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331" name="Google Shape;331;p1"/>
          <p:cNvSpPr/>
          <p:nvPr/>
        </p:nvSpPr>
        <p:spPr>
          <a:xfrm>
            <a:off x="10864850" y="6464300"/>
            <a:ext cx="1073100" cy="158700"/>
          </a:xfrm>
          <a:prstGeom prst="rect">
            <a:avLst/>
          </a:prstGeom>
          <a:solidFill>
            <a:srgbClr val="0BD0D9"/>
          </a:solidFill>
          <a:ln w="9525" cap="flat" cmpd="sng">
            <a:solidFill>
              <a:srgbClr val="0BD0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32" name="Google Shape;332;p1"/>
          <p:cNvSpPr txBox="1"/>
          <p:nvPr/>
        </p:nvSpPr>
        <p:spPr>
          <a:xfrm>
            <a:off x="2054404" y="302794"/>
            <a:ext cx="8289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GOVERNMENT OF MALAWI - THE WORLD BANK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DWR - NWRA - DCCMS - DODMA </a:t>
            </a:r>
            <a:endParaRPr sz="2400" b="1" i="0" u="none" strike="noStrike" cap="none">
              <a:solidFill>
                <a:srgbClr val="000000"/>
              </a:solidFill>
              <a:latin typeface="Calibri"/>
              <a:ea typeface="Calibri"/>
              <a:cs typeface="Calibri"/>
              <a:sym typeface="Calibri"/>
            </a:endParaRPr>
          </a:p>
        </p:txBody>
      </p:sp>
      <p:sp>
        <p:nvSpPr>
          <p:cNvPr id="333" name="Google Shape;333;p1"/>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dirty="0">
                <a:solidFill>
                  <a:srgbClr val="000000"/>
                </a:solidFill>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3150c9c559b_0_807"/>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1" i="0" u="none" strike="noStrike" cap="none">
                <a:solidFill>
                  <a:srgbClr val="0070C0"/>
                </a:solidFill>
                <a:latin typeface="Calibri"/>
                <a:ea typeface="Calibri"/>
                <a:cs typeface="Calibri"/>
                <a:sym typeface="Calibri"/>
              </a:rPr>
              <a:t>HAZARD MAPS PRODUCTION</a:t>
            </a:r>
            <a:endParaRPr sz="2800" b="1" i="0" u="none" strike="noStrike" cap="none">
              <a:solidFill>
                <a:srgbClr val="0070C0"/>
              </a:solidFill>
              <a:latin typeface="Calibri"/>
              <a:ea typeface="Calibri"/>
              <a:cs typeface="Calibri"/>
              <a:sym typeface="Calibri"/>
            </a:endParaRPr>
          </a:p>
        </p:txBody>
      </p:sp>
      <p:sp>
        <p:nvSpPr>
          <p:cNvPr id="513" name="Google Shape;513;g3150c9c559b_0_807"/>
          <p:cNvSpPr/>
          <p:nvPr/>
        </p:nvSpPr>
        <p:spPr>
          <a:xfrm>
            <a:off x="8725835" y="1562525"/>
            <a:ext cx="1475129" cy="569644"/>
          </a:xfrm>
          <a:custGeom>
            <a:avLst/>
            <a:gdLst/>
            <a:ahLst/>
            <a:cxnLst/>
            <a:rect l="l" t="t" r="r" b="b"/>
            <a:pathLst>
              <a:path w="3619948" h="479700" extrusionOk="0">
                <a:moveTo>
                  <a:pt x="0" y="79952"/>
                </a:moveTo>
                <a:cubicBezTo>
                  <a:pt x="0" y="35796"/>
                  <a:pt x="35796" y="0"/>
                  <a:pt x="79952" y="0"/>
                </a:cubicBezTo>
                <a:lnTo>
                  <a:pt x="3539996" y="0"/>
                </a:lnTo>
                <a:cubicBezTo>
                  <a:pt x="3584152" y="0"/>
                  <a:pt x="3619948" y="35796"/>
                  <a:pt x="3619948" y="79952"/>
                </a:cubicBezTo>
                <a:lnTo>
                  <a:pt x="3619948" y="399748"/>
                </a:lnTo>
                <a:cubicBezTo>
                  <a:pt x="3619948" y="443904"/>
                  <a:pt x="3584152" y="479700"/>
                  <a:pt x="3539996" y="479700"/>
                </a:cubicBezTo>
                <a:lnTo>
                  <a:pt x="79952" y="479700"/>
                </a:lnTo>
                <a:cubicBezTo>
                  <a:pt x="35796" y="479700"/>
                  <a:pt x="0" y="443904"/>
                  <a:pt x="0" y="399748"/>
                </a:cubicBezTo>
                <a:lnTo>
                  <a:pt x="0" y="79952"/>
                </a:lnTo>
                <a:close/>
              </a:path>
            </a:pathLst>
          </a:custGeom>
          <a:solidFill>
            <a:srgbClr val="FFFFFF"/>
          </a:solidFill>
          <a:ln w="12600" cap="flat" cmpd="sng">
            <a:solidFill>
              <a:srgbClr val="676767"/>
            </a:solidFill>
            <a:prstDash val="solid"/>
            <a:miter lim="8000"/>
            <a:headEnd type="none" w="sm" len="sm"/>
            <a:tailEnd type="none" w="sm" len="sm"/>
          </a:ln>
        </p:spPr>
        <p:txBody>
          <a:bodyPr spcFirstLastPara="1" wrap="square" lIns="99700" tIns="99700" rIns="99700" bIns="99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rgbClr val="17406D"/>
                </a:solidFill>
                <a:latin typeface="Calibri"/>
                <a:ea typeface="Calibri"/>
                <a:cs typeface="Calibri"/>
                <a:sym typeface="Calibri"/>
              </a:rPr>
              <a:t>Velocity Map</a:t>
            </a:r>
            <a:endParaRPr sz="1400" b="0" i="0" u="none" strike="noStrike" cap="none">
              <a:solidFill>
                <a:srgbClr val="000000"/>
              </a:solidFill>
              <a:latin typeface="Arial"/>
              <a:ea typeface="Arial"/>
              <a:cs typeface="Arial"/>
              <a:sym typeface="Arial"/>
            </a:endParaRPr>
          </a:p>
        </p:txBody>
      </p:sp>
      <p:pic>
        <p:nvPicPr>
          <p:cNvPr id="514" name="Google Shape;514;g3150c9c559b_0_807"/>
          <p:cNvPicPr preferRelativeResize="0"/>
          <p:nvPr/>
        </p:nvPicPr>
        <p:blipFill rotWithShape="1">
          <a:blip r:embed="rId3">
            <a:alphaModFix/>
          </a:blip>
          <a:srcRect/>
          <a:stretch/>
        </p:blipFill>
        <p:spPr>
          <a:xfrm>
            <a:off x="651797" y="2177030"/>
            <a:ext cx="5340251" cy="3939450"/>
          </a:xfrm>
          <a:prstGeom prst="rect">
            <a:avLst/>
          </a:prstGeom>
          <a:noFill/>
          <a:ln>
            <a:noFill/>
          </a:ln>
        </p:spPr>
      </p:pic>
      <p:sp>
        <p:nvSpPr>
          <p:cNvPr id="515" name="Google Shape;515;g3150c9c559b_0_807"/>
          <p:cNvSpPr/>
          <p:nvPr/>
        </p:nvSpPr>
        <p:spPr>
          <a:xfrm>
            <a:off x="2007348" y="1562525"/>
            <a:ext cx="1719475" cy="569644"/>
          </a:xfrm>
          <a:custGeom>
            <a:avLst/>
            <a:gdLst/>
            <a:ahLst/>
            <a:cxnLst/>
            <a:rect l="l" t="t" r="r" b="b"/>
            <a:pathLst>
              <a:path w="3619948" h="479700" extrusionOk="0">
                <a:moveTo>
                  <a:pt x="0" y="79952"/>
                </a:moveTo>
                <a:cubicBezTo>
                  <a:pt x="0" y="35796"/>
                  <a:pt x="35796" y="0"/>
                  <a:pt x="79952" y="0"/>
                </a:cubicBezTo>
                <a:lnTo>
                  <a:pt x="3539996" y="0"/>
                </a:lnTo>
                <a:cubicBezTo>
                  <a:pt x="3584152" y="0"/>
                  <a:pt x="3619948" y="35796"/>
                  <a:pt x="3619948" y="79952"/>
                </a:cubicBezTo>
                <a:lnTo>
                  <a:pt x="3619948" y="399748"/>
                </a:lnTo>
                <a:cubicBezTo>
                  <a:pt x="3619948" y="443904"/>
                  <a:pt x="3584152" y="479700"/>
                  <a:pt x="3539996" y="479700"/>
                </a:cubicBezTo>
                <a:lnTo>
                  <a:pt x="79952" y="479700"/>
                </a:lnTo>
                <a:cubicBezTo>
                  <a:pt x="35796" y="479700"/>
                  <a:pt x="0" y="443904"/>
                  <a:pt x="0" y="399748"/>
                </a:cubicBezTo>
                <a:lnTo>
                  <a:pt x="0" y="79952"/>
                </a:lnTo>
                <a:close/>
              </a:path>
            </a:pathLst>
          </a:custGeom>
          <a:solidFill>
            <a:srgbClr val="FFFFFF"/>
          </a:solidFill>
          <a:ln w="12600" cap="flat" cmpd="sng">
            <a:solidFill>
              <a:srgbClr val="676767"/>
            </a:solidFill>
            <a:prstDash val="solid"/>
            <a:miter lim="8000"/>
            <a:headEnd type="none" w="sm" len="sm"/>
            <a:tailEnd type="none" w="sm" len="sm"/>
          </a:ln>
        </p:spPr>
        <p:txBody>
          <a:bodyPr spcFirstLastPara="1" wrap="square" lIns="99700" tIns="99700" rIns="99700" bIns="99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rgbClr val="17406D"/>
                </a:solidFill>
                <a:latin typeface="Calibri"/>
                <a:ea typeface="Calibri"/>
                <a:cs typeface="Calibri"/>
                <a:sym typeface="Calibri"/>
              </a:rPr>
              <a:t>Water Depth Map</a:t>
            </a:r>
            <a:endParaRPr sz="1400" b="0" i="0" u="none" strike="noStrike" cap="none">
              <a:solidFill>
                <a:srgbClr val="000000"/>
              </a:solidFill>
              <a:latin typeface="Arial"/>
              <a:ea typeface="Arial"/>
              <a:cs typeface="Arial"/>
              <a:sym typeface="Arial"/>
            </a:endParaRPr>
          </a:p>
        </p:txBody>
      </p:sp>
      <p:pic>
        <p:nvPicPr>
          <p:cNvPr id="516" name="Google Shape;516;g3150c9c559b_0_807"/>
          <p:cNvPicPr preferRelativeResize="0"/>
          <p:nvPr/>
        </p:nvPicPr>
        <p:blipFill rotWithShape="1">
          <a:blip r:embed="rId4">
            <a:alphaModFix/>
          </a:blip>
          <a:srcRect/>
          <a:stretch/>
        </p:blipFill>
        <p:spPr>
          <a:xfrm>
            <a:off x="6289055" y="2182056"/>
            <a:ext cx="5359352" cy="3939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150c9c559b_0_835"/>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1" i="0" u="none" strike="noStrike" cap="none">
                <a:solidFill>
                  <a:srgbClr val="0070C0"/>
                </a:solidFill>
                <a:latin typeface="Calibri"/>
                <a:ea typeface="Calibri"/>
                <a:cs typeface="Calibri"/>
                <a:sym typeface="Calibri"/>
              </a:rPr>
              <a:t>HAZARD MAPS PRODUCTION</a:t>
            </a:r>
            <a:endParaRPr sz="2800" b="1" i="0" u="none" strike="noStrike" cap="none">
              <a:solidFill>
                <a:srgbClr val="0070C0"/>
              </a:solidFill>
              <a:latin typeface="Calibri"/>
              <a:ea typeface="Calibri"/>
              <a:cs typeface="Calibri"/>
              <a:sym typeface="Calibri"/>
            </a:endParaRPr>
          </a:p>
        </p:txBody>
      </p:sp>
      <p:sp>
        <p:nvSpPr>
          <p:cNvPr id="531" name="Google Shape;531;g3150c9c559b_0_835"/>
          <p:cNvSpPr/>
          <p:nvPr/>
        </p:nvSpPr>
        <p:spPr>
          <a:xfrm>
            <a:off x="276000" y="1381125"/>
            <a:ext cx="4933800" cy="1498225"/>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Inundation maps were converted in </a:t>
            </a:r>
            <a:r>
              <a:rPr lang="en-GB" sz="1800" b="1" i="0" u="none" strike="noStrike" cap="none" dirty="0">
                <a:solidFill>
                  <a:srgbClr val="000000"/>
                </a:solidFill>
                <a:latin typeface="Calibri"/>
                <a:ea typeface="Calibri"/>
                <a:cs typeface="Calibri"/>
                <a:sym typeface="Calibri"/>
              </a:rPr>
              <a:t>flood hazard maps </a:t>
            </a:r>
            <a:r>
              <a:rPr lang="en-GB" sz="1800" i="0" u="none" strike="noStrike" cap="none" dirty="0">
                <a:solidFill>
                  <a:srgbClr val="000000"/>
                </a:solidFill>
                <a:latin typeface="Calibri"/>
                <a:ea typeface="Calibri"/>
                <a:cs typeface="Calibri"/>
                <a:sym typeface="Calibri"/>
              </a:rPr>
              <a:t>for each return period (25, 50, 100, 200 years), </a:t>
            </a:r>
            <a:r>
              <a:rPr lang="en-GB" sz="1800" b="0" i="0" u="none" strike="noStrike" cap="none" dirty="0">
                <a:solidFill>
                  <a:srgbClr val="000000"/>
                </a:solidFill>
                <a:latin typeface="Calibri"/>
                <a:ea typeface="Calibri"/>
                <a:cs typeface="Calibri"/>
                <a:sym typeface="Calibri"/>
              </a:rPr>
              <a:t>using the </a:t>
            </a:r>
            <a:r>
              <a:rPr lang="en-GB" sz="1800" b="1" i="0" u="none" strike="noStrike" cap="none" dirty="0">
                <a:solidFill>
                  <a:schemeClr val="tx1"/>
                </a:solidFill>
                <a:latin typeface="Calibri"/>
                <a:ea typeface="Calibri"/>
                <a:cs typeface="Calibri"/>
                <a:sym typeface="Calibri"/>
              </a:rPr>
              <a:t>water depth - velocity matrix </a:t>
            </a:r>
            <a:r>
              <a:rPr lang="en-GB" sz="1800" b="0" i="0" u="none" strike="noStrike" cap="none" dirty="0">
                <a:solidFill>
                  <a:srgbClr val="000000"/>
                </a:solidFill>
                <a:latin typeface="Calibri"/>
                <a:ea typeface="Calibri"/>
                <a:cs typeface="Calibri"/>
                <a:sym typeface="Calibri"/>
              </a:rPr>
              <a:t>developed by Priest et al., in 2008 (international methodology)</a:t>
            </a:r>
            <a:r>
              <a:rPr lang="en-GB" sz="1800" b="1" i="0" u="none" strike="noStrike" cap="none" dirty="0">
                <a:solidFill>
                  <a:srgbClr val="387026"/>
                </a:solidFill>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p:txBody>
      </p:sp>
      <p:pic>
        <p:nvPicPr>
          <p:cNvPr id="532" name="Google Shape;532;g3150c9c559b_0_835"/>
          <p:cNvPicPr preferRelativeResize="0"/>
          <p:nvPr/>
        </p:nvPicPr>
        <p:blipFill rotWithShape="1">
          <a:blip r:embed="rId3">
            <a:alphaModFix/>
          </a:blip>
          <a:srcRect/>
          <a:stretch/>
        </p:blipFill>
        <p:spPr>
          <a:xfrm>
            <a:off x="328600" y="3121576"/>
            <a:ext cx="4804875" cy="3035500"/>
          </a:xfrm>
          <a:prstGeom prst="rect">
            <a:avLst/>
          </a:prstGeom>
          <a:noFill/>
          <a:ln>
            <a:noFill/>
          </a:ln>
        </p:spPr>
      </p:pic>
      <p:sp>
        <p:nvSpPr>
          <p:cNvPr id="533" name="Google Shape;533;g3150c9c559b_0_835"/>
          <p:cNvSpPr/>
          <p:nvPr/>
        </p:nvSpPr>
        <p:spPr>
          <a:xfrm>
            <a:off x="8326080" y="1638720"/>
            <a:ext cx="2036221" cy="569644"/>
          </a:xfrm>
          <a:custGeom>
            <a:avLst/>
            <a:gdLst/>
            <a:ahLst/>
            <a:cxnLst/>
            <a:rect l="l" t="t" r="r" b="b"/>
            <a:pathLst>
              <a:path w="3619948" h="479700" extrusionOk="0">
                <a:moveTo>
                  <a:pt x="0" y="79952"/>
                </a:moveTo>
                <a:cubicBezTo>
                  <a:pt x="0" y="35796"/>
                  <a:pt x="35796" y="0"/>
                  <a:pt x="79952" y="0"/>
                </a:cubicBezTo>
                <a:lnTo>
                  <a:pt x="3539996" y="0"/>
                </a:lnTo>
                <a:cubicBezTo>
                  <a:pt x="3584152" y="0"/>
                  <a:pt x="3619948" y="35796"/>
                  <a:pt x="3619948" y="79952"/>
                </a:cubicBezTo>
                <a:lnTo>
                  <a:pt x="3619948" y="399748"/>
                </a:lnTo>
                <a:cubicBezTo>
                  <a:pt x="3619948" y="443904"/>
                  <a:pt x="3584152" y="479700"/>
                  <a:pt x="3539996" y="479700"/>
                </a:cubicBezTo>
                <a:lnTo>
                  <a:pt x="79952" y="479700"/>
                </a:lnTo>
                <a:cubicBezTo>
                  <a:pt x="35796" y="479700"/>
                  <a:pt x="0" y="443904"/>
                  <a:pt x="0" y="399748"/>
                </a:cubicBezTo>
                <a:lnTo>
                  <a:pt x="0" y="79952"/>
                </a:lnTo>
                <a:close/>
              </a:path>
            </a:pathLst>
          </a:custGeom>
          <a:solidFill>
            <a:srgbClr val="FFFFFF"/>
          </a:solidFill>
          <a:ln w="12600" cap="flat" cmpd="sng">
            <a:solidFill>
              <a:srgbClr val="676767"/>
            </a:solidFill>
            <a:prstDash val="solid"/>
            <a:miter lim="8000"/>
            <a:headEnd type="none" w="sm" len="sm"/>
            <a:tailEnd type="none" w="sm" len="sm"/>
          </a:ln>
        </p:spPr>
        <p:txBody>
          <a:bodyPr spcFirstLastPara="1" wrap="square" lIns="99700" tIns="99700" rIns="99700" bIns="99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rgbClr val="17406D"/>
                </a:solidFill>
                <a:latin typeface="Calibri"/>
                <a:ea typeface="Calibri"/>
                <a:cs typeface="Calibri"/>
                <a:sym typeface="Calibri"/>
              </a:rPr>
              <a:t>FLOOD HAZARD MAP</a:t>
            </a:r>
            <a:endParaRPr sz="1400" b="0" i="0" u="none" strike="noStrike" cap="none">
              <a:solidFill>
                <a:srgbClr val="000000"/>
              </a:solidFill>
              <a:latin typeface="Arial"/>
              <a:ea typeface="Arial"/>
              <a:cs typeface="Arial"/>
              <a:sym typeface="Arial"/>
            </a:endParaRPr>
          </a:p>
        </p:txBody>
      </p:sp>
      <p:sp>
        <p:nvSpPr>
          <p:cNvPr id="534" name="Google Shape;534;g3150c9c559b_0_835"/>
          <p:cNvSpPr/>
          <p:nvPr/>
        </p:nvSpPr>
        <p:spPr>
          <a:xfrm>
            <a:off x="5150900" y="4263750"/>
            <a:ext cx="696000" cy="63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5" name="Google Shape;535;g3150c9c559b_0_835"/>
          <p:cNvPicPr preferRelativeResize="0"/>
          <p:nvPr/>
        </p:nvPicPr>
        <p:blipFill rotWithShape="1">
          <a:blip r:embed="rId4">
            <a:alphaModFix/>
          </a:blip>
          <a:srcRect/>
          <a:stretch/>
        </p:blipFill>
        <p:spPr>
          <a:xfrm>
            <a:off x="5890879" y="2380450"/>
            <a:ext cx="5680874" cy="400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1510482b90_0_398"/>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a:solidFill>
                  <a:srgbClr val="0070C0"/>
                </a:solidFill>
                <a:latin typeface="Calibri"/>
                <a:ea typeface="Calibri"/>
                <a:cs typeface="Calibri"/>
                <a:sym typeface="Calibri"/>
              </a:rPr>
              <a:t>Drought monitoring</a:t>
            </a:r>
            <a:endParaRPr sz="2800" b="0" i="0" u="none" strike="noStrike" cap="none">
              <a:solidFill>
                <a:srgbClr val="000000"/>
              </a:solidFill>
              <a:latin typeface="Calibri"/>
              <a:ea typeface="Calibri"/>
              <a:cs typeface="Calibri"/>
              <a:sym typeface="Calibri"/>
            </a:endParaRPr>
          </a:p>
        </p:txBody>
      </p:sp>
      <p:sp>
        <p:nvSpPr>
          <p:cNvPr id="642" name="Google Shape;642;g31510482b90_0_398"/>
          <p:cNvSpPr/>
          <p:nvPr/>
        </p:nvSpPr>
        <p:spPr>
          <a:xfrm>
            <a:off x="221250" y="1649250"/>
            <a:ext cx="7247100" cy="3846900"/>
          </a:xfrm>
          <a:prstGeom prst="rect">
            <a:avLst/>
          </a:prstGeom>
          <a:noFill/>
          <a:ln>
            <a:noFill/>
          </a:ln>
        </p:spPr>
        <p:txBody>
          <a:bodyPr spcFirstLastPara="1" wrap="square" lIns="90000" tIns="45000" rIns="90000" bIns="45000" anchor="t" anchorCtr="0">
            <a:noAutofit/>
          </a:bodyPr>
          <a:lstStyle/>
          <a:p>
            <a:pPr marL="457200" marR="0" lvl="0"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Drought monitoring indices:</a:t>
            </a:r>
            <a:endParaRPr sz="1800" b="0" i="0" u="none" strike="noStrike" cap="none" dirty="0">
              <a:solidFill>
                <a:schemeClr val="dk1"/>
              </a:solidFill>
              <a:latin typeface="Calibri"/>
              <a:ea typeface="Calibri"/>
              <a:cs typeface="Calibri"/>
              <a:sym typeface="Calibri"/>
            </a:endParaRPr>
          </a:p>
          <a:p>
            <a:pPr marL="914400" marR="0" lvl="1"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Water Balance Index (WBI): obtained from ERA5-land</a:t>
            </a:r>
            <a:r>
              <a:rPr lang="en-GB" sz="1800" b="0" i="0" u="none" strike="noStrike" cap="none" baseline="30000" dirty="0">
                <a:solidFill>
                  <a:schemeClr val="dk1"/>
                </a:solidFill>
                <a:latin typeface="Calibri"/>
                <a:ea typeface="Calibri"/>
                <a:cs typeface="Calibri"/>
                <a:sym typeface="Calibri"/>
              </a:rPr>
              <a:t>1</a:t>
            </a:r>
            <a:r>
              <a:rPr lang="en-GB" sz="1800" b="0" i="0" u="none" strike="noStrike" cap="none" dirty="0">
                <a:solidFill>
                  <a:schemeClr val="dk1"/>
                </a:solidFill>
                <a:latin typeface="Calibri"/>
                <a:ea typeface="Calibri"/>
                <a:cs typeface="Calibri"/>
                <a:sym typeface="Calibri"/>
              </a:rPr>
              <a:t> reanalysis product with daily update</a:t>
            </a:r>
            <a:endParaRPr sz="1800" b="0" i="0" u="none" strike="noStrike" cap="none" dirty="0">
              <a:solidFill>
                <a:schemeClr val="dk1"/>
              </a:solidFill>
              <a:latin typeface="Calibri"/>
              <a:ea typeface="Calibri"/>
              <a:cs typeface="Calibri"/>
              <a:sym typeface="Calibri"/>
            </a:endParaRPr>
          </a:p>
          <a:p>
            <a:pPr marL="914400" marR="0" lvl="1"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Soil Water Index (SWI): obtained from the Copernicus Land</a:t>
            </a:r>
            <a:r>
              <a:rPr lang="en-GB" sz="1800" b="0" i="0" u="none" strike="noStrike" cap="none" baseline="30000" dirty="0">
                <a:solidFill>
                  <a:schemeClr val="dk1"/>
                </a:solidFill>
                <a:latin typeface="Calibri"/>
                <a:ea typeface="Calibri"/>
                <a:cs typeface="Calibri"/>
                <a:sym typeface="Calibri"/>
              </a:rPr>
              <a:t>2</a:t>
            </a:r>
            <a:r>
              <a:rPr lang="en-GB" sz="1800" b="0" i="0" u="none" strike="noStrike" cap="none" dirty="0">
                <a:solidFill>
                  <a:schemeClr val="dk1"/>
                </a:solidFill>
                <a:latin typeface="Calibri"/>
                <a:ea typeface="Calibri"/>
                <a:cs typeface="Calibri"/>
                <a:sym typeface="Calibri"/>
              </a:rPr>
              <a:t> service with a resolution of 12.5 km and a daily update</a:t>
            </a:r>
            <a:endParaRPr sz="1800" b="0" i="0" u="none" strike="noStrike" cap="none" dirty="0">
              <a:solidFill>
                <a:schemeClr val="dk1"/>
              </a:solidFill>
              <a:latin typeface="Calibri"/>
              <a:ea typeface="Calibri"/>
              <a:cs typeface="Calibri"/>
              <a:sym typeface="Calibri"/>
            </a:endParaRPr>
          </a:p>
          <a:p>
            <a:pPr marL="914400" marR="0" lvl="1"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Normalised Difference Vegetation Index (NDVI): obtained from the Copernicus Land</a:t>
            </a:r>
            <a:r>
              <a:rPr lang="en-GB" sz="1800" b="0" i="0" u="none" strike="noStrike" cap="none" baseline="30000" dirty="0">
                <a:solidFill>
                  <a:schemeClr val="dk1"/>
                </a:solidFill>
                <a:latin typeface="Calibri"/>
                <a:ea typeface="Calibri"/>
                <a:cs typeface="Calibri"/>
                <a:sym typeface="Calibri"/>
              </a:rPr>
              <a:t>3</a:t>
            </a:r>
            <a:r>
              <a:rPr lang="en-GB" sz="1800" b="0" i="0" u="none" strike="noStrike" cap="none" dirty="0">
                <a:solidFill>
                  <a:schemeClr val="dk1"/>
                </a:solidFill>
                <a:latin typeface="Calibri"/>
                <a:ea typeface="Calibri"/>
                <a:cs typeface="Calibri"/>
                <a:sym typeface="Calibri"/>
              </a:rPr>
              <a:t> service with a resolution of 300 m and a 10 days update</a:t>
            </a:r>
            <a:endParaRPr sz="1800" b="0" i="0" u="none" strike="noStrike" cap="none" dirty="0">
              <a:solidFill>
                <a:schemeClr val="dk1"/>
              </a:solidFill>
              <a:latin typeface="Calibri"/>
              <a:ea typeface="Calibri"/>
              <a:cs typeface="Calibri"/>
              <a:sym typeface="Calibri"/>
            </a:endParaRPr>
          </a:p>
          <a:p>
            <a:pPr marL="457200" marR="0" lvl="0"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Forecast drought index:</a:t>
            </a:r>
            <a:endParaRPr sz="1800" b="0" i="0" u="none" strike="noStrike" cap="none" dirty="0">
              <a:solidFill>
                <a:schemeClr val="dk1"/>
              </a:solidFill>
              <a:latin typeface="Calibri"/>
              <a:ea typeface="Calibri"/>
              <a:cs typeface="Calibri"/>
              <a:sym typeface="Calibri"/>
            </a:endParaRPr>
          </a:p>
          <a:p>
            <a:pPr marL="914400" marR="0" lvl="1" indent="-342900" algn="just" rtl="0">
              <a:lnSpc>
                <a:spcPct val="100000"/>
              </a:lnSpc>
              <a:spcBef>
                <a:spcPts val="100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forecast of the WBI (</a:t>
            </a:r>
            <a:r>
              <a:rPr lang="en-GB" sz="1800" b="0" i="0" u="none" strike="noStrike" cap="none" dirty="0" err="1">
                <a:solidFill>
                  <a:schemeClr val="dk1"/>
                </a:solidFill>
                <a:latin typeface="Calibri"/>
                <a:ea typeface="Calibri"/>
                <a:cs typeface="Calibri"/>
                <a:sym typeface="Calibri"/>
              </a:rPr>
              <a:t>WBIf</a:t>
            </a:r>
            <a:r>
              <a:rPr lang="en-GB" sz="1800" b="0" i="0" u="none" strike="noStrike" cap="none" dirty="0">
                <a:solidFill>
                  <a:schemeClr val="dk1"/>
                </a:solidFill>
                <a:latin typeface="Calibri"/>
                <a:ea typeface="Calibri"/>
                <a:cs typeface="Calibri"/>
                <a:sym typeface="Calibri"/>
              </a:rPr>
              <a:t>): obtained from the seasonal product by ECMWF and updated every month</a:t>
            </a:r>
            <a:endParaRPr sz="1800" b="0" i="0" u="none" strike="noStrike" cap="none" dirty="0">
              <a:solidFill>
                <a:srgbClr val="000000"/>
              </a:solidFill>
              <a:latin typeface="Arial"/>
              <a:ea typeface="Arial"/>
              <a:cs typeface="Arial"/>
              <a:sym typeface="Arial"/>
            </a:endParaRPr>
          </a:p>
        </p:txBody>
      </p:sp>
      <p:sp>
        <p:nvSpPr>
          <p:cNvPr id="643" name="Google Shape;643;g31510482b90_0_398"/>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pic>
        <p:nvPicPr>
          <p:cNvPr id="644" name="Google Shape;644;g31510482b90_0_398"/>
          <p:cNvPicPr preferRelativeResize="0"/>
          <p:nvPr/>
        </p:nvPicPr>
        <p:blipFill rotWithShape="1">
          <a:blip r:embed="rId3">
            <a:alphaModFix/>
          </a:blip>
          <a:srcRect/>
          <a:stretch/>
        </p:blipFill>
        <p:spPr>
          <a:xfrm>
            <a:off x="7544550" y="1363074"/>
            <a:ext cx="4104149" cy="4985001"/>
          </a:xfrm>
          <a:prstGeom prst="rect">
            <a:avLst/>
          </a:prstGeom>
          <a:noFill/>
          <a:ln>
            <a:noFill/>
          </a:ln>
        </p:spPr>
      </p:pic>
      <p:sp>
        <p:nvSpPr>
          <p:cNvPr id="645" name="Google Shape;645;g31510482b90_0_398"/>
          <p:cNvSpPr txBox="1"/>
          <p:nvPr/>
        </p:nvSpPr>
        <p:spPr>
          <a:xfrm>
            <a:off x="200875" y="5684775"/>
            <a:ext cx="7162500" cy="677100"/>
          </a:xfrm>
          <a:prstGeom prst="rect">
            <a:avLst/>
          </a:prstGeom>
          <a:noFill/>
          <a:ln>
            <a:noFill/>
          </a:ln>
        </p:spPr>
        <p:txBody>
          <a:bodyPr spcFirstLastPara="1" wrap="square" lIns="91425" tIns="91425" rIns="91425" bIns="91425" anchor="t" anchorCtr="0">
            <a:spAutoFit/>
          </a:bodyPr>
          <a:lstStyle/>
          <a:p>
            <a:pPr marL="457200" marR="0" lvl="0" indent="-279400" algn="just" rtl="0">
              <a:lnSpc>
                <a:spcPct val="100000"/>
              </a:lnSpc>
              <a:spcBef>
                <a:spcPts val="0"/>
              </a:spcBef>
              <a:spcAft>
                <a:spcPts val="0"/>
              </a:spcAft>
              <a:buClr>
                <a:schemeClr val="dk1"/>
              </a:buClr>
              <a:buSzPts val="800"/>
              <a:buFont typeface="Calibri"/>
              <a:buAutoNum type="arabicPeriod"/>
            </a:pPr>
            <a:r>
              <a:rPr lang="en-GB" sz="800" b="0" i="0" u="none" strike="noStrike" cap="none">
                <a:solidFill>
                  <a:schemeClr val="dk1"/>
                </a:solidFill>
                <a:latin typeface="Calibri"/>
                <a:ea typeface="Calibri"/>
                <a:cs typeface="Calibri"/>
                <a:sym typeface="Calibri"/>
              </a:rPr>
              <a:t>Muñoz Sabater, J. (2019): ERA5-Land hourly data from 1950 to present. Copernicus Climate Change Service (C3S) Climate Data Store (CDS). DOI: </a:t>
            </a:r>
            <a:r>
              <a:rPr lang="en-GB" sz="800" b="0" i="0" u="none"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10.24381/cds.e2161bac</a:t>
            </a:r>
            <a:endParaRPr sz="800" b="0" i="0" u="none" strike="noStrike" cap="none">
              <a:solidFill>
                <a:srgbClr val="000000"/>
              </a:solidFill>
              <a:latin typeface="Arial"/>
              <a:ea typeface="Arial"/>
              <a:cs typeface="Arial"/>
              <a:sym typeface="Arial"/>
            </a:endParaRPr>
          </a:p>
          <a:p>
            <a:pPr marL="457200" marR="0" lvl="0" indent="-279400" algn="just" rtl="0">
              <a:lnSpc>
                <a:spcPct val="100000"/>
              </a:lnSpc>
              <a:spcBef>
                <a:spcPts val="0"/>
              </a:spcBef>
              <a:spcAft>
                <a:spcPts val="0"/>
              </a:spcAft>
              <a:buClr>
                <a:srgbClr val="000000"/>
              </a:buClr>
              <a:buSzPts val="800"/>
              <a:buFont typeface="Arial"/>
              <a:buAutoNum type="arabicPeriod"/>
            </a:pPr>
            <a:r>
              <a:rPr lang="en-GB" sz="800" b="0" i="0" u="none" strike="noStrike" cap="none">
                <a:solidFill>
                  <a:schemeClr val="dk1"/>
                </a:solidFill>
                <a:latin typeface="Calibri"/>
                <a:ea typeface="Calibri"/>
                <a:cs typeface="Calibri"/>
                <a:sym typeface="Calibri"/>
              </a:rPr>
              <a:t> </a:t>
            </a:r>
            <a:r>
              <a:rPr lang="en-GB" sz="8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https://land.copernicus.eu/en/products/soil-moisture/daily-soil-water-index-global-v3-0-12-5km</a:t>
            </a:r>
            <a:r>
              <a:rPr lang="en-GB" sz="800" b="0" i="0" u="none" strike="noStrike" cap="none">
                <a:solidFill>
                  <a:schemeClr val="dk1"/>
                </a:solidFill>
                <a:latin typeface="Calibri"/>
                <a:ea typeface="Calibri"/>
                <a:cs typeface="Calibri"/>
                <a:sym typeface="Calibri"/>
              </a:rPr>
              <a:t> </a:t>
            </a:r>
            <a:endParaRPr sz="800" b="0" i="0" u="none" strike="noStrike" cap="none">
              <a:solidFill>
                <a:schemeClr val="dk1"/>
              </a:solidFill>
              <a:latin typeface="Calibri"/>
              <a:ea typeface="Calibri"/>
              <a:cs typeface="Calibri"/>
              <a:sym typeface="Calibri"/>
            </a:endParaRPr>
          </a:p>
          <a:p>
            <a:pPr marL="457200" marR="0" lvl="0" indent="-279400" algn="just" rtl="0">
              <a:lnSpc>
                <a:spcPct val="100000"/>
              </a:lnSpc>
              <a:spcBef>
                <a:spcPts val="0"/>
              </a:spcBef>
              <a:spcAft>
                <a:spcPts val="0"/>
              </a:spcAft>
              <a:buClr>
                <a:schemeClr val="dk1"/>
              </a:buClr>
              <a:buSzPts val="800"/>
              <a:buFont typeface="Calibri"/>
              <a:buAutoNum type="arabicPeriod"/>
            </a:pPr>
            <a:r>
              <a:rPr lang="en-GB" sz="800" b="0" i="0" u="none" strike="noStrike" cap="none">
                <a:solidFill>
                  <a:schemeClr val="dk1"/>
                </a:solidFill>
                <a:latin typeface="Calibri"/>
                <a:ea typeface="Calibri"/>
                <a:cs typeface="Calibri"/>
                <a:sym typeface="Calibri"/>
              </a:rPr>
              <a:t> </a:t>
            </a:r>
            <a:r>
              <a:rPr lang="en-GB" sz="800" b="0" i="0" u="sng" strike="noStrike" cap="none">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https://land.copernicus.eu/en/products/vegetation/normalised-difference-vegetation-index-v2-0-300m</a:t>
            </a:r>
            <a:r>
              <a:rPr lang="en-GB" sz="800" b="0" i="0" u="none" strike="noStrike" cap="none">
                <a:solidFill>
                  <a:schemeClr val="dk1"/>
                </a:solidFill>
                <a:latin typeface="Calibri"/>
                <a:ea typeface="Calibri"/>
                <a:cs typeface="Calibri"/>
                <a:sym typeface="Calibri"/>
              </a:rPr>
              <a:t> </a:t>
            </a:r>
            <a:endParaRPr sz="800" b="0" i="0" u="none" strike="noStrike" cap="none">
              <a:solidFill>
                <a:schemeClr val="dk1"/>
              </a:solidFill>
              <a:latin typeface="Calibri"/>
              <a:ea typeface="Calibri"/>
              <a:cs typeface="Calibri"/>
              <a:sym typeface="Calibri"/>
            </a:endParaRPr>
          </a:p>
        </p:txBody>
      </p:sp>
      <p:sp>
        <p:nvSpPr>
          <p:cNvPr id="646" name="Google Shape;646;g31510482b90_0_398"/>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31510482b90_0_407"/>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a:solidFill>
                  <a:srgbClr val="0070C0"/>
                </a:solidFill>
                <a:latin typeface="Calibri"/>
                <a:ea typeface="Calibri"/>
                <a:cs typeface="Calibri"/>
                <a:sym typeface="Calibri"/>
              </a:rPr>
              <a:t>Drought monitoring</a:t>
            </a:r>
            <a:endParaRPr sz="2800" b="0" i="0" u="none" strike="noStrike" cap="none">
              <a:solidFill>
                <a:srgbClr val="000000"/>
              </a:solidFill>
              <a:latin typeface="Calibri"/>
              <a:ea typeface="Calibri"/>
              <a:cs typeface="Calibri"/>
              <a:sym typeface="Calibri"/>
            </a:endParaRPr>
          </a:p>
        </p:txBody>
      </p:sp>
      <p:sp>
        <p:nvSpPr>
          <p:cNvPr id="652" name="Google Shape;652;g31510482b90_0_407"/>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653" name="Google Shape;653;g31510482b90_0_407"/>
          <p:cNvSpPr txBox="1"/>
          <p:nvPr/>
        </p:nvSpPr>
        <p:spPr>
          <a:xfrm>
            <a:off x="295925" y="1464335"/>
            <a:ext cx="4053664" cy="24878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1400"/>
              <a:buFont typeface="Arial"/>
              <a:buNone/>
            </a:pPr>
            <a:r>
              <a:rPr lang="en-GB" sz="1800" b="1" i="0" u="none" strike="noStrike" cap="none" dirty="0">
                <a:solidFill>
                  <a:srgbClr val="000000"/>
                </a:solidFill>
                <a:latin typeface="Calibri"/>
                <a:ea typeface="Calibri"/>
                <a:cs typeface="Calibri"/>
                <a:sym typeface="Calibri"/>
              </a:rPr>
              <a:t>Water balance</a:t>
            </a:r>
            <a:r>
              <a:rPr lang="en-GB" sz="1800" b="0" i="0" u="none" strike="noStrike" cap="none" dirty="0">
                <a:solidFill>
                  <a:srgbClr val="000000"/>
                </a:solidFill>
                <a:latin typeface="Calibri"/>
                <a:ea typeface="Calibri"/>
                <a:cs typeface="Calibri"/>
                <a:sym typeface="Calibri"/>
              </a:rPr>
              <a:t> with ERA5-land dataset</a:t>
            </a:r>
            <a:r>
              <a:rPr lang="en-GB" sz="1800" b="0" i="0" u="none" strike="noStrike" cap="none" baseline="30000" dirty="0">
                <a:solidFill>
                  <a:srgbClr val="000000"/>
                </a:solidFill>
                <a:latin typeface="Calibri"/>
                <a:ea typeface="Calibri"/>
                <a:cs typeface="Calibri"/>
                <a:sym typeface="Calibri"/>
              </a:rPr>
              <a:t>(1)</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a:spcBef>
                <a:spcPts val="1000"/>
              </a:spcBef>
              <a:buSzPts val="1400"/>
            </a:pPr>
            <a:r>
              <a:rPr lang="en-GB" sz="1800" b="0" i="0" u="none" strike="noStrike" cap="none" dirty="0">
                <a:solidFill>
                  <a:srgbClr val="000000"/>
                </a:solidFill>
                <a:latin typeface="Calibri"/>
                <a:ea typeface="Calibri"/>
                <a:cs typeface="Calibri"/>
                <a:sym typeface="Calibri"/>
              </a:rPr>
              <a:t>Water Balance Index = Precipitation - Evapotranspiration - Runoff</a:t>
            </a: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Spatial resolution: 0.1° x 0.1°</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Update: daily</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Delay: 5 days</a:t>
            </a:r>
            <a:endParaRPr sz="1800" b="0" i="0" u="none" strike="noStrike" cap="none" dirty="0">
              <a:solidFill>
                <a:srgbClr val="000000"/>
              </a:solidFill>
              <a:latin typeface="Calibri"/>
              <a:ea typeface="Calibri"/>
              <a:cs typeface="Calibri"/>
              <a:sym typeface="Calibri"/>
            </a:endParaRPr>
          </a:p>
        </p:txBody>
      </p:sp>
      <p:sp>
        <p:nvSpPr>
          <p:cNvPr id="654" name="Google Shape;654;g31510482b90_0_407"/>
          <p:cNvSpPr txBox="1"/>
          <p:nvPr/>
        </p:nvSpPr>
        <p:spPr>
          <a:xfrm>
            <a:off x="8625817" y="1464335"/>
            <a:ext cx="3402383" cy="14003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1400"/>
              <a:buFont typeface="Arial"/>
              <a:buNone/>
            </a:pPr>
            <a:r>
              <a:rPr lang="en-GB" sz="1800" b="1" i="0" u="none" strike="noStrike" cap="none" dirty="0">
                <a:solidFill>
                  <a:srgbClr val="000000"/>
                </a:solidFill>
                <a:latin typeface="Calibri"/>
                <a:ea typeface="Calibri"/>
                <a:cs typeface="Calibri"/>
                <a:sym typeface="Calibri"/>
              </a:rPr>
              <a:t>NDVI index </a:t>
            </a:r>
            <a:r>
              <a:rPr lang="en-GB" sz="1800" b="0" i="0" u="none" strike="noStrike" cap="none" dirty="0">
                <a:solidFill>
                  <a:srgbClr val="000000"/>
                </a:solidFill>
                <a:latin typeface="Calibri"/>
                <a:ea typeface="Calibri"/>
                <a:cs typeface="Calibri"/>
                <a:sym typeface="Calibri"/>
              </a:rPr>
              <a:t>from </a:t>
            </a:r>
            <a:r>
              <a:rPr lang="en-GB" sz="1800" b="0" i="0" u="sng" strike="noStrike" cap="none" dirty="0">
                <a:solidFill>
                  <a:srgbClr val="F491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Copernicus Land</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Spatial resolution: 300 m</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Update: every 10 days</a:t>
            </a:r>
            <a:endParaRPr sz="1800" b="0" i="0" u="none" strike="noStrike" cap="none" dirty="0">
              <a:solidFill>
                <a:srgbClr val="000000"/>
              </a:solidFill>
              <a:latin typeface="Calibri"/>
              <a:ea typeface="Calibri"/>
              <a:cs typeface="Calibri"/>
              <a:sym typeface="Calibri"/>
            </a:endParaRPr>
          </a:p>
        </p:txBody>
      </p:sp>
      <p:sp>
        <p:nvSpPr>
          <p:cNvPr id="655" name="Google Shape;655;g31510482b90_0_407"/>
          <p:cNvSpPr txBox="1"/>
          <p:nvPr/>
        </p:nvSpPr>
        <p:spPr>
          <a:xfrm>
            <a:off x="4508525" y="1464335"/>
            <a:ext cx="3958356" cy="154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1400"/>
              <a:buFont typeface="Arial"/>
              <a:buNone/>
            </a:pPr>
            <a:r>
              <a:rPr lang="en-GB" sz="1800" b="1" i="0" u="none" strike="noStrike" cap="none" dirty="0">
                <a:solidFill>
                  <a:srgbClr val="000000"/>
                </a:solidFill>
                <a:latin typeface="Calibri"/>
                <a:ea typeface="Calibri"/>
                <a:cs typeface="Calibri"/>
                <a:sym typeface="Calibri"/>
              </a:rPr>
              <a:t>Soil Water Index </a:t>
            </a:r>
            <a:r>
              <a:rPr lang="en-GB" sz="1800" b="0" i="0" u="none" strike="noStrike" cap="none" dirty="0">
                <a:solidFill>
                  <a:srgbClr val="000000"/>
                </a:solidFill>
                <a:latin typeface="Calibri"/>
                <a:ea typeface="Calibri"/>
                <a:cs typeface="Calibri"/>
                <a:sym typeface="Calibri"/>
              </a:rPr>
              <a:t>from </a:t>
            </a:r>
            <a:r>
              <a:rPr lang="en-GB" sz="1800" b="0" i="0" u="sng" strike="noStrike" cap="none" dirty="0">
                <a:solidFill>
                  <a:srgbClr val="F491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Copernicus Land</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Spatial resolution: 12.5 km</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100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Update: daily</a:t>
            </a:r>
            <a:endParaRPr sz="1800" b="0" i="0" u="none" strike="noStrike" cap="none" dirty="0">
              <a:solidFill>
                <a:srgbClr val="000000"/>
              </a:solidFill>
              <a:latin typeface="Calibri"/>
              <a:ea typeface="Calibri"/>
              <a:cs typeface="Calibri"/>
              <a:sym typeface="Calibri"/>
            </a:endParaRPr>
          </a:p>
        </p:txBody>
      </p:sp>
      <p:pic>
        <p:nvPicPr>
          <p:cNvPr id="657" name="Google Shape;657;g31510482b90_0_407"/>
          <p:cNvPicPr preferRelativeResize="0"/>
          <p:nvPr/>
        </p:nvPicPr>
        <p:blipFill rotWithShape="1">
          <a:blip r:embed="rId5">
            <a:alphaModFix/>
          </a:blip>
          <a:srcRect/>
          <a:stretch/>
        </p:blipFill>
        <p:spPr>
          <a:xfrm>
            <a:off x="295925" y="3975314"/>
            <a:ext cx="4142966" cy="2244290"/>
          </a:xfrm>
          <a:prstGeom prst="rect">
            <a:avLst/>
          </a:prstGeom>
          <a:noFill/>
          <a:ln>
            <a:noFill/>
          </a:ln>
        </p:spPr>
      </p:pic>
      <p:grpSp>
        <p:nvGrpSpPr>
          <p:cNvPr id="658" name="Google Shape;658;g31510482b90_0_407"/>
          <p:cNvGrpSpPr>
            <a:grpSpLocks noChangeAspect="1"/>
          </p:cNvGrpSpPr>
          <p:nvPr/>
        </p:nvGrpSpPr>
        <p:grpSpPr>
          <a:xfrm>
            <a:off x="9312925" y="3041544"/>
            <a:ext cx="2483617" cy="3291840"/>
            <a:chOff x="1860963" y="1579725"/>
            <a:chExt cx="2709637" cy="3600376"/>
          </a:xfrm>
        </p:grpSpPr>
        <p:pic>
          <p:nvPicPr>
            <p:cNvPr id="659" name="Google Shape;659;g31510482b90_0_407"/>
            <p:cNvPicPr preferRelativeResize="0"/>
            <p:nvPr/>
          </p:nvPicPr>
          <p:blipFill rotWithShape="1">
            <a:blip r:embed="rId6">
              <a:alphaModFix/>
            </a:blip>
            <a:srcRect l="13164"/>
            <a:stretch/>
          </p:blipFill>
          <p:spPr>
            <a:xfrm>
              <a:off x="1860963" y="1579725"/>
              <a:ext cx="2423875" cy="3600376"/>
            </a:xfrm>
            <a:prstGeom prst="rect">
              <a:avLst/>
            </a:prstGeom>
            <a:solidFill>
              <a:srgbClr val="FFFFFF"/>
            </a:solidFill>
            <a:ln w="9525" cap="flat" cmpd="sng">
              <a:solidFill>
                <a:srgbClr val="FFFFFF"/>
              </a:solidFill>
              <a:prstDash val="solid"/>
              <a:round/>
              <a:headEnd type="none" w="sm" len="sm"/>
              <a:tailEnd type="none" w="sm" len="sm"/>
            </a:ln>
          </p:spPr>
        </p:pic>
        <p:grpSp>
          <p:nvGrpSpPr>
            <p:cNvPr id="660" name="Google Shape;660;g31510482b90_0_407"/>
            <p:cNvGrpSpPr/>
            <p:nvPr/>
          </p:nvGrpSpPr>
          <p:grpSpPr>
            <a:xfrm>
              <a:off x="4284850" y="1579725"/>
              <a:ext cx="285750" cy="1133474"/>
              <a:chOff x="8529650" y="1671650"/>
              <a:chExt cx="285750" cy="1133474"/>
            </a:xfrm>
          </p:grpSpPr>
          <p:pic>
            <p:nvPicPr>
              <p:cNvPr id="661" name="Google Shape;661;g31510482b90_0_407"/>
              <p:cNvPicPr preferRelativeResize="0"/>
              <p:nvPr/>
            </p:nvPicPr>
            <p:blipFill rotWithShape="1">
              <a:blip r:embed="rId7">
                <a:alphaModFix/>
              </a:blip>
              <a:srcRect l="57992" t="10079" r="36333" b="58071"/>
              <a:stretch/>
            </p:blipFill>
            <p:spPr>
              <a:xfrm>
                <a:off x="8529650" y="1671650"/>
                <a:ext cx="285750" cy="1133474"/>
              </a:xfrm>
              <a:prstGeom prst="rect">
                <a:avLst/>
              </a:prstGeom>
              <a:noFill/>
              <a:ln>
                <a:noFill/>
              </a:ln>
            </p:spPr>
          </p:pic>
          <p:sp>
            <p:nvSpPr>
              <p:cNvPr id="662" name="Google Shape;662;g31510482b90_0_407"/>
              <p:cNvSpPr/>
              <p:nvPr/>
            </p:nvSpPr>
            <p:spPr>
              <a:xfrm>
                <a:off x="8693300" y="1918225"/>
                <a:ext cx="122100" cy="10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3" name="Google Shape;663;g31510482b90_0_407"/>
              <p:cNvPicPr preferRelativeResize="0"/>
              <p:nvPr/>
            </p:nvPicPr>
            <p:blipFill rotWithShape="1">
              <a:blip r:embed="rId8">
                <a:alphaModFix/>
              </a:blip>
              <a:srcRect/>
              <a:stretch/>
            </p:blipFill>
            <p:spPr>
              <a:xfrm>
                <a:off x="8706169" y="1937794"/>
                <a:ext cx="42750" cy="64350"/>
              </a:xfrm>
              <a:prstGeom prst="rect">
                <a:avLst/>
              </a:prstGeom>
              <a:noFill/>
              <a:ln>
                <a:noFill/>
              </a:ln>
            </p:spPr>
          </p:pic>
        </p:grpSp>
      </p:grpSp>
      <p:grpSp>
        <p:nvGrpSpPr>
          <p:cNvPr id="664" name="Google Shape;664;g31510482b90_0_407"/>
          <p:cNvGrpSpPr>
            <a:grpSpLocks noChangeAspect="1"/>
          </p:cNvGrpSpPr>
          <p:nvPr/>
        </p:nvGrpSpPr>
        <p:grpSpPr>
          <a:xfrm>
            <a:off x="5406690" y="3041544"/>
            <a:ext cx="2409204" cy="3291840"/>
            <a:chOff x="1266800" y="1532625"/>
            <a:chExt cx="2772400" cy="3570200"/>
          </a:xfrm>
        </p:grpSpPr>
        <p:pic>
          <p:nvPicPr>
            <p:cNvPr id="665" name="Google Shape;665;g31510482b90_0_407"/>
            <p:cNvPicPr preferRelativeResize="0"/>
            <p:nvPr/>
          </p:nvPicPr>
          <p:blipFill rotWithShape="1">
            <a:blip r:embed="rId9">
              <a:alphaModFix/>
            </a:blip>
            <a:srcRect/>
            <a:stretch/>
          </p:blipFill>
          <p:spPr>
            <a:xfrm>
              <a:off x="1266800" y="1532625"/>
              <a:ext cx="2333280" cy="3570200"/>
            </a:xfrm>
            <a:prstGeom prst="rect">
              <a:avLst/>
            </a:prstGeom>
            <a:noFill/>
            <a:ln>
              <a:noFill/>
            </a:ln>
          </p:spPr>
        </p:pic>
        <p:pic>
          <p:nvPicPr>
            <p:cNvPr id="666" name="Google Shape;666;g31510482b90_0_407"/>
            <p:cNvPicPr preferRelativeResize="0"/>
            <p:nvPr/>
          </p:nvPicPr>
          <p:blipFill rotWithShape="1">
            <a:blip r:embed="rId10">
              <a:alphaModFix/>
            </a:blip>
            <a:srcRect/>
            <a:stretch/>
          </p:blipFill>
          <p:spPr>
            <a:xfrm>
              <a:off x="3600075" y="1563800"/>
              <a:ext cx="439125" cy="1430526"/>
            </a:xfrm>
            <a:prstGeom prst="rect">
              <a:avLst/>
            </a:prstGeom>
            <a:noFill/>
            <a:ln>
              <a:noFill/>
            </a:ln>
          </p:spPr>
        </p:pic>
      </p:grpSp>
      <p:sp>
        <p:nvSpPr>
          <p:cNvPr id="667" name="Google Shape;667;g31510482b90_0_407"/>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pic>
        <p:nvPicPr>
          <p:cNvPr id="656" name="Google Shape;656;g31510482b90_0_407"/>
          <p:cNvPicPr preferRelativeResize="0">
            <a:picLocks noChangeAspect="1"/>
          </p:cNvPicPr>
          <p:nvPr/>
        </p:nvPicPr>
        <p:blipFill rotWithShape="1">
          <a:blip r:embed="rId11">
            <a:alphaModFix/>
          </a:blip>
          <a:srcRect/>
          <a:stretch/>
        </p:blipFill>
        <p:spPr>
          <a:xfrm>
            <a:off x="7041087" y="5907078"/>
            <a:ext cx="2993204" cy="3657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1510482b90_0_437"/>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a:solidFill>
                  <a:srgbClr val="0070C0"/>
                </a:solidFill>
                <a:latin typeface="Calibri"/>
                <a:ea typeface="Calibri"/>
                <a:cs typeface="Calibri"/>
                <a:sym typeface="Calibri"/>
              </a:rPr>
              <a:t>Crop calendar</a:t>
            </a:r>
            <a:endParaRPr sz="2800" b="0" i="0" u="none" strike="noStrike" cap="none">
              <a:solidFill>
                <a:srgbClr val="000000"/>
              </a:solidFill>
              <a:latin typeface="Calibri"/>
              <a:ea typeface="Calibri"/>
              <a:cs typeface="Calibri"/>
              <a:sym typeface="Calibri"/>
            </a:endParaRPr>
          </a:p>
        </p:txBody>
      </p:sp>
      <p:sp>
        <p:nvSpPr>
          <p:cNvPr id="684" name="Google Shape;684;g31510482b90_0_437"/>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685" name="Google Shape;685;g31510482b90_0_437"/>
          <p:cNvSpPr txBox="1"/>
          <p:nvPr/>
        </p:nvSpPr>
        <p:spPr>
          <a:xfrm>
            <a:off x="169286" y="1387380"/>
            <a:ext cx="5685000" cy="210311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The </a:t>
            </a:r>
            <a:r>
              <a:rPr lang="en-GB" sz="1800" b="1" i="0" u="none" strike="noStrike" cap="none" dirty="0">
                <a:solidFill>
                  <a:srgbClr val="000000"/>
                </a:solidFill>
                <a:latin typeface="Calibri"/>
                <a:ea typeface="Calibri"/>
                <a:cs typeface="Calibri"/>
                <a:sym typeface="Calibri"/>
              </a:rPr>
              <a:t>Land Surface Phenology (LSP)</a:t>
            </a:r>
            <a:r>
              <a:rPr lang="en-GB" sz="1800" b="0" i="0" u="none" strike="noStrike" cap="none" dirty="0">
                <a:solidFill>
                  <a:srgbClr val="000000"/>
                </a:solidFill>
                <a:latin typeface="Calibri"/>
                <a:ea typeface="Calibri"/>
                <a:cs typeface="Calibri"/>
                <a:sym typeface="Calibri"/>
              </a:rPr>
              <a:t> is an indicator that provides useful information for </a:t>
            </a:r>
            <a:r>
              <a:rPr lang="en-GB" sz="1800" dirty="0">
                <a:latin typeface="Calibri"/>
                <a:ea typeface="Calibri"/>
                <a:cs typeface="Calibri"/>
                <a:sym typeface="Calibri"/>
              </a:rPr>
              <a:t>plant monitoring, such as</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100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time of onset of greening,</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time of onset of senescence,</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timing of the maximum development during the growing season, and growing season length.</a:t>
            </a:r>
          </a:p>
        </p:txBody>
      </p:sp>
      <p:pic>
        <p:nvPicPr>
          <p:cNvPr id="686" name="Google Shape;686;g31510482b90_0_437"/>
          <p:cNvPicPr preferRelativeResize="0"/>
          <p:nvPr/>
        </p:nvPicPr>
        <p:blipFill rotWithShape="1">
          <a:blip r:embed="rId3">
            <a:alphaModFix/>
          </a:blip>
          <a:srcRect/>
          <a:stretch/>
        </p:blipFill>
        <p:spPr>
          <a:xfrm>
            <a:off x="6639200" y="1606881"/>
            <a:ext cx="5208274" cy="2123501"/>
          </a:xfrm>
          <a:prstGeom prst="rect">
            <a:avLst/>
          </a:prstGeom>
          <a:noFill/>
          <a:ln>
            <a:noFill/>
          </a:ln>
        </p:spPr>
      </p:pic>
      <p:sp>
        <p:nvSpPr>
          <p:cNvPr id="688" name="Google Shape;688;g31510482b90_0_437"/>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674" name="Google Shape;674;g31510482b90_0_427"/>
          <p:cNvSpPr txBox="1"/>
          <p:nvPr/>
        </p:nvSpPr>
        <p:spPr>
          <a:xfrm>
            <a:off x="973968" y="5826404"/>
            <a:ext cx="4045554"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sng" strike="noStrike" cap="none">
                <a:solidFill>
                  <a:srgbClr val="F491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https://land.copernicus.eu/en/news/global-land-surface-phenology-2023-available</a:t>
            </a:r>
            <a:r>
              <a:rPr lang="en-GB" sz="800" b="0" i="0" u="none" strike="noStrike" cap="none">
                <a:solidFill>
                  <a:srgbClr val="000000"/>
                </a:solidFill>
                <a:latin typeface="Calibri"/>
                <a:ea typeface="Calibri"/>
                <a:cs typeface="Calibri"/>
                <a:sym typeface="Calibri"/>
              </a:rPr>
              <a:t> </a:t>
            </a:r>
            <a:endParaRPr sz="800" b="0" i="0" u="none" strike="noStrike" cap="none">
              <a:solidFill>
                <a:srgbClr val="000000"/>
              </a:solidFill>
              <a:latin typeface="Arial"/>
              <a:ea typeface="Arial"/>
              <a:cs typeface="Arial"/>
              <a:sym typeface="Arial"/>
            </a:endParaRPr>
          </a:p>
        </p:txBody>
      </p:sp>
      <p:pic>
        <p:nvPicPr>
          <p:cNvPr id="676" name="Google Shape;676;g31510482b90_0_427"/>
          <p:cNvPicPr preferRelativeResize="0"/>
          <p:nvPr/>
        </p:nvPicPr>
        <p:blipFill rotWithShape="1">
          <a:blip r:embed="rId5">
            <a:alphaModFix/>
          </a:blip>
          <a:srcRect/>
          <a:stretch/>
        </p:blipFill>
        <p:spPr>
          <a:xfrm>
            <a:off x="335762" y="4113092"/>
            <a:ext cx="4968487" cy="1745435"/>
          </a:xfrm>
          <a:prstGeom prst="rect">
            <a:avLst/>
          </a:prstGeom>
          <a:noFill/>
          <a:ln>
            <a:noFill/>
          </a:ln>
        </p:spPr>
      </p:pic>
      <p:pic>
        <p:nvPicPr>
          <p:cNvPr id="677" name="Google Shape;677;g31510482b90_0_427"/>
          <p:cNvPicPr preferRelativeResize="0"/>
          <p:nvPr/>
        </p:nvPicPr>
        <p:blipFill rotWithShape="1">
          <a:blip r:embed="rId6">
            <a:alphaModFix/>
          </a:blip>
          <a:srcRect/>
          <a:stretch/>
        </p:blipFill>
        <p:spPr>
          <a:xfrm>
            <a:off x="5641487" y="4208958"/>
            <a:ext cx="909025" cy="1018099"/>
          </a:xfrm>
          <a:prstGeom prst="rect">
            <a:avLst/>
          </a:prstGeom>
          <a:noFill/>
          <a:ln>
            <a:noFill/>
          </a:ln>
        </p:spPr>
      </p:pic>
      <p:sp>
        <p:nvSpPr>
          <p:cNvPr id="5" name="Google Shape;685;g31510482b90_0_437">
            <a:extLst>
              <a:ext uri="{FF2B5EF4-FFF2-40B4-BE49-F238E27FC236}">
                <a16:creationId xmlns:a16="http://schemas.microsoft.com/office/drawing/2014/main" id="{416D208C-10FC-9142-C9A2-083C392A1C07}"/>
              </a:ext>
            </a:extLst>
          </p:cNvPr>
          <p:cNvSpPr txBox="1"/>
          <p:nvPr/>
        </p:nvSpPr>
        <p:spPr>
          <a:xfrm>
            <a:off x="6639200" y="4046954"/>
            <a:ext cx="5038724" cy="1569630"/>
          </a:xfrm>
          <a:prstGeom prst="rect">
            <a:avLst/>
          </a:prstGeom>
          <a:noFill/>
          <a:ln>
            <a:noFill/>
          </a:ln>
        </p:spPr>
        <p:txBody>
          <a:bodyPr spcFirstLastPara="1" wrap="square" lIns="91425" tIns="91425" rIns="91425" bIns="91425" anchor="t" anchorCtr="0">
            <a:spAutoFit/>
          </a:bodyPr>
          <a:lstStyle/>
          <a:p>
            <a:pPr marL="114300" marR="0" lvl="0" algn="just" rtl="0">
              <a:lnSpc>
                <a:spcPct val="100000"/>
              </a:lnSpc>
              <a:spcBef>
                <a:spcPts val="0"/>
              </a:spcBef>
              <a:spcAft>
                <a:spcPts val="0"/>
              </a:spcAft>
              <a:buClr>
                <a:srgbClr val="000000"/>
              </a:buClr>
              <a:buSzPts val="1800"/>
            </a:pPr>
            <a:r>
              <a:rPr lang="en-GB" sz="1800" b="1" dirty="0">
                <a:latin typeface="Calibri"/>
                <a:ea typeface="Calibri"/>
                <a:cs typeface="Calibri"/>
                <a:sym typeface="Calibri"/>
              </a:rPr>
              <a:t>LSP and </a:t>
            </a:r>
            <a:r>
              <a:rPr lang="en-GB" sz="1800" b="1" i="0" u="none" strike="noStrike" cap="none" dirty="0">
                <a:solidFill>
                  <a:srgbClr val="000000"/>
                </a:solidFill>
                <a:latin typeface="Calibri"/>
                <a:ea typeface="Calibri"/>
                <a:cs typeface="Calibri"/>
                <a:sym typeface="Calibri"/>
              </a:rPr>
              <a:t>seasonal forecast data can be</a:t>
            </a:r>
            <a:r>
              <a:rPr lang="en-GB" sz="1800" b="1" dirty="0">
                <a:latin typeface="Calibri"/>
                <a:ea typeface="Calibri"/>
                <a:cs typeface="Calibri"/>
                <a:sym typeface="Calibri"/>
              </a:rPr>
              <a:t> used to </a:t>
            </a:r>
            <a:r>
              <a:rPr lang="en-GB" sz="1800" b="1" i="0" u="none" strike="noStrike" cap="none" dirty="0">
                <a:solidFill>
                  <a:srgbClr val="000000"/>
                </a:solidFill>
                <a:latin typeface="Calibri"/>
                <a:ea typeface="Calibri"/>
                <a:cs typeface="Calibri"/>
                <a:sym typeface="Calibri"/>
              </a:rPr>
              <a:t>confirm/adapt the crop calendar (sowing, harvesting), to identify any critical conditions during growth, and to predict eventual situations that could damage the crop.</a:t>
            </a:r>
            <a:endParaRPr lang="en-GB" sz="1800" b="1"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30dc4d8b7b2_0_353"/>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Calibri"/>
              <a:buNone/>
            </a:pPr>
            <a:r>
              <a:rPr lang="en-GB" sz="2800" b="1" i="0" u="none" strike="noStrike" cap="none" dirty="0">
                <a:solidFill>
                  <a:srgbClr val="0070C0"/>
                </a:solidFill>
                <a:latin typeface="Calibri"/>
                <a:ea typeface="Calibri"/>
                <a:cs typeface="Calibri"/>
                <a:sym typeface="Calibri"/>
              </a:rPr>
              <a:t>DISSEMINATION PLATFORM</a:t>
            </a:r>
            <a:endParaRPr sz="3600" b="0" i="0" u="none" strike="noStrike" cap="none" dirty="0">
              <a:solidFill>
                <a:srgbClr val="000000"/>
              </a:solidFill>
              <a:latin typeface="Calibri"/>
              <a:ea typeface="Calibri"/>
              <a:cs typeface="Calibri"/>
              <a:sym typeface="Calibri"/>
            </a:endParaRPr>
          </a:p>
        </p:txBody>
      </p:sp>
      <p:sp>
        <p:nvSpPr>
          <p:cNvPr id="804" name="Google Shape;804;g30dc4d8b7b2_0_353"/>
          <p:cNvSpPr/>
          <p:nvPr/>
        </p:nvSpPr>
        <p:spPr>
          <a:xfrm>
            <a:off x="2471700" y="5902680"/>
            <a:ext cx="7248600" cy="630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7 sections with different functionalities</a:t>
            </a:r>
            <a:endParaRPr sz="1800" b="1" i="0" u="none" strike="noStrike" cap="none" dirty="0">
              <a:solidFill>
                <a:srgbClr val="000000"/>
              </a:solidFill>
              <a:latin typeface="Arial"/>
              <a:ea typeface="Arial"/>
              <a:cs typeface="Arial"/>
              <a:sym typeface="Arial"/>
            </a:endParaRPr>
          </a:p>
        </p:txBody>
      </p:sp>
      <p:pic>
        <p:nvPicPr>
          <p:cNvPr id="805" name="Google Shape;805;g30dc4d8b7b2_0_353"/>
          <p:cNvPicPr preferRelativeResize="0"/>
          <p:nvPr/>
        </p:nvPicPr>
        <p:blipFill rotWithShape="1">
          <a:blip r:embed="rId3">
            <a:alphaModFix/>
          </a:blip>
          <a:srcRect/>
          <a:stretch/>
        </p:blipFill>
        <p:spPr>
          <a:xfrm>
            <a:off x="873760" y="1549400"/>
            <a:ext cx="10333731" cy="4545498"/>
          </a:xfrm>
          <a:prstGeom prst="rect">
            <a:avLst/>
          </a:prstGeom>
          <a:noFill/>
          <a:ln>
            <a:noFill/>
          </a:ln>
        </p:spPr>
      </p:pic>
      <p:sp>
        <p:nvSpPr>
          <p:cNvPr id="806" name="Google Shape;806;g30dc4d8b7b2_0_353"/>
          <p:cNvSpPr txBox="1"/>
          <p:nvPr/>
        </p:nvSpPr>
        <p:spPr>
          <a:xfrm>
            <a:off x="2241103" y="6043275"/>
            <a:ext cx="1538700" cy="354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600"/>
              </a:spcAft>
              <a:buClr>
                <a:srgbClr val="000000"/>
              </a:buClr>
              <a:buSzPts val="1100"/>
              <a:buFont typeface="Arial"/>
              <a:buNone/>
            </a:pPr>
            <a:r>
              <a:rPr lang="en-GB" sz="1100" b="0" i="0" u="sng" strike="noStrike" cap="none"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https://shire.odss.mw</a:t>
            </a:r>
            <a:endParaRPr sz="1400" b="0" i="0" u="none" strike="noStrike" cap="none" dirty="0">
              <a:solidFill>
                <a:srgbClr val="000000"/>
              </a:solidFill>
              <a:latin typeface="Arial"/>
              <a:ea typeface="Arial"/>
              <a:cs typeface="Arial"/>
              <a:sym typeface="Arial"/>
            </a:endParaRPr>
          </a:p>
        </p:txBody>
      </p:sp>
      <p:sp>
        <p:nvSpPr>
          <p:cNvPr id="807" name="Google Shape;807;g30dc4d8b7b2_0_353"/>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dirty="0">
                <a:solidFill>
                  <a:srgbClr val="000000"/>
                </a:solidFill>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1510482b90_0_624"/>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
        <p:nvSpPr>
          <p:cNvPr id="813" name="Google Shape;813;g31510482b90_0_624"/>
          <p:cNvSpPr/>
          <p:nvPr/>
        </p:nvSpPr>
        <p:spPr>
          <a:xfrm>
            <a:off x="232725" y="1332975"/>
            <a:ext cx="5847600" cy="1212000"/>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Rainfall forecast section</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Forecast rainfall +72 hours</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Include multiple model simulation (GFS and COSMO)</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Historical results section</a:t>
            </a:r>
            <a:endParaRPr sz="1800" b="0" i="0" u="none" strike="noStrike" cap="none" dirty="0">
              <a:solidFill>
                <a:srgbClr val="000000"/>
              </a:solidFill>
              <a:latin typeface="Calibri"/>
              <a:ea typeface="Calibri"/>
              <a:cs typeface="Calibri"/>
              <a:sym typeface="Calibri"/>
            </a:endParaRPr>
          </a:p>
        </p:txBody>
      </p:sp>
      <p:pic>
        <p:nvPicPr>
          <p:cNvPr id="814" name="Google Shape;814;g31510482b90_0_624"/>
          <p:cNvPicPr preferRelativeResize="0"/>
          <p:nvPr/>
        </p:nvPicPr>
        <p:blipFill rotWithShape="1">
          <a:blip r:embed="rId3">
            <a:alphaModFix/>
          </a:blip>
          <a:srcRect/>
          <a:stretch/>
        </p:blipFill>
        <p:spPr>
          <a:xfrm>
            <a:off x="10445254" y="1315387"/>
            <a:ext cx="1556850" cy="2919101"/>
          </a:xfrm>
          <a:prstGeom prst="rect">
            <a:avLst/>
          </a:prstGeom>
          <a:noFill/>
          <a:ln>
            <a:noFill/>
          </a:ln>
        </p:spPr>
      </p:pic>
      <p:pic>
        <p:nvPicPr>
          <p:cNvPr id="815" name="Google Shape;815;g31510482b90_0_624"/>
          <p:cNvPicPr preferRelativeResize="0"/>
          <p:nvPr/>
        </p:nvPicPr>
        <p:blipFill rotWithShape="1">
          <a:blip r:embed="rId4">
            <a:alphaModFix/>
          </a:blip>
          <a:srcRect/>
          <a:stretch/>
        </p:blipFill>
        <p:spPr>
          <a:xfrm>
            <a:off x="335075" y="2544975"/>
            <a:ext cx="9723531" cy="3700500"/>
          </a:xfrm>
          <a:prstGeom prst="rect">
            <a:avLst/>
          </a:prstGeom>
          <a:noFill/>
          <a:ln>
            <a:noFill/>
          </a:ln>
        </p:spPr>
      </p:pic>
      <p:sp>
        <p:nvSpPr>
          <p:cNvPr id="816" name="Google Shape;816;g31510482b90_0_624"/>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31510482b90_0_640"/>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
        <p:nvSpPr>
          <p:cNvPr id="831" name="Google Shape;831;g31510482b90_0_640"/>
          <p:cNvSpPr/>
          <p:nvPr/>
        </p:nvSpPr>
        <p:spPr>
          <a:xfrm>
            <a:off x="232725" y="1332975"/>
            <a:ext cx="7685700" cy="1212000"/>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Flood forecast section</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Flood hazard maps for 25, 50, 100 and 200 years RP at </a:t>
            </a:r>
            <a:r>
              <a:rPr lang="en-GB" sz="1800" b="0" i="0" u="none" strike="noStrike" cap="none" dirty="0">
                <a:solidFill>
                  <a:schemeClr val="dk1"/>
                </a:solidFill>
                <a:latin typeface="Calibri"/>
                <a:ea typeface="Calibri"/>
                <a:cs typeface="Calibri"/>
                <a:sym typeface="Calibri"/>
              </a:rPr>
              <a:t>13 locations</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Flashing areas in case of risk to facilitate the user</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Dynamic map activation based on precipitation forecast</a:t>
            </a:r>
            <a:endParaRPr sz="1800" b="0" i="0" u="none" strike="noStrike" cap="none" dirty="0">
              <a:solidFill>
                <a:srgbClr val="000000"/>
              </a:solidFill>
              <a:latin typeface="Calibri"/>
              <a:ea typeface="Calibri"/>
              <a:cs typeface="Calibri"/>
              <a:sym typeface="Calibri"/>
            </a:endParaRPr>
          </a:p>
        </p:txBody>
      </p:sp>
      <p:pic>
        <p:nvPicPr>
          <p:cNvPr id="832" name="Google Shape;832;g31510482b90_0_640"/>
          <p:cNvPicPr preferRelativeResize="0"/>
          <p:nvPr/>
        </p:nvPicPr>
        <p:blipFill rotWithShape="1">
          <a:blip r:embed="rId3">
            <a:alphaModFix/>
          </a:blip>
          <a:srcRect l="1912"/>
          <a:stretch/>
        </p:blipFill>
        <p:spPr>
          <a:xfrm>
            <a:off x="10499838" y="1320904"/>
            <a:ext cx="1466048" cy="2919125"/>
          </a:xfrm>
          <a:prstGeom prst="rect">
            <a:avLst/>
          </a:prstGeom>
          <a:noFill/>
          <a:ln>
            <a:noFill/>
          </a:ln>
        </p:spPr>
      </p:pic>
      <p:pic>
        <p:nvPicPr>
          <p:cNvPr id="833" name="Google Shape;833;g31510482b90_0_640"/>
          <p:cNvPicPr preferRelativeResize="0"/>
          <p:nvPr/>
        </p:nvPicPr>
        <p:blipFill rotWithShape="1">
          <a:blip r:embed="rId4">
            <a:alphaModFix/>
          </a:blip>
          <a:srcRect/>
          <a:stretch/>
        </p:blipFill>
        <p:spPr>
          <a:xfrm>
            <a:off x="8120200" y="1332975"/>
            <a:ext cx="2212625" cy="4957400"/>
          </a:xfrm>
          <a:prstGeom prst="rect">
            <a:avLst/>
          </a:prstGeom>
          <a:noFill/>
          <a:ln>
            <a:noFill/>
          </a:ln>
        </p:spPr>
      </p:pic>
      <p:pic>
        <p:nvPicPr>
          <p:cNvPr id="834" name="Google Shape;834;g31510482b90_0_640"/>
          <p:cNvPicPr preferRelativeResize="0"/>
          <p:nvPr/>
        </p:nvPicPr>
        <p:blipFill rotWithShape="1">
          <a:blip r:embed="rId5">
            <a:alphaModFix/>
          </a:blip>
          <a:srcRect/>
          <a:stretch/>
        </p:blipFill>
        <p:spPr>
          <a:xfrm>
            <a:off x="279900" y="2676050"/>
            <a:ext cx="7685851" cy="3538126"/>
          </a:xfrm>
          <a:prstGeom prst="rect">
            <a:avLst/>
          </a:prstGeom>
          <a:noFill/>
          <a:ln>
            <a:noFill/>
          </a:ln>
        </p:spPr>
      </p:pic>
      <p:sp>
        <p:nvSpPr>
          <p:cNvPr id="835" name="Google Shape;835;g31510482b90_0_640"/>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D14306AA-B7BB-2B47-5A58-0C029F7EFFAF}"/>
            </a:ext>
          </a:extLst>
        </p:cNvPr>
        <p:cNvGrpSpPr/>
        <p:nvPr/>
      </p:nvGrpSpPr>
      <p:grpSpPr>
        <a:xfrm>
          <a:off x="0" y="0"/>
          <a:ext cx="0" cy="0"/>
          <a:chOff x="0" y="0"/>
          <a:chExt cx="0" cy="0"/>
        </a:xfrm>
      </p:grpSpPr>
      <p:sp>
        <p:nvSpPr>
          <p:cNvPr id="2" name="Google Shape;566;g3150e495536_0_1">
            <a:extLst>
              <a:ext uri="{FF2B5EF4-FFF2-40B4-BE49-F238E27FC236}">
                <a16:creationId xmlns:a16="http://schemas.microsoft.com/office/drawing/2014/main" id="{20A197D9-253A-FC60-D0A6-5D01FD29AEFB}"/>
              </a:ext>
            </a:extLst>
          </p:cNvPr>
          <p:cNvSpPr txBox="1">
            <a:spLocks/>
          </p:cNvSpPr>
          <p:nvPr/>
        </p:nvSpPr>
        <p:spPr>
          <a:xfrm>
            <a:off x="729950" y="1299800"/>
            <a:ext cx="6846137" cy="776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70C0"/>
              </a:buClr>
              <a:buSzPts val="2800"/>
            </a:pPr>
            <a:r>
              <a:rPr lang="en-GB" sz="2000" b="1" dirty="0">
                <a:solidFill>
                  <a:srgbClr val="0070C0"/>
                </a:solidFill>
              </a:rPr>
              <a:t>FLOOD FORECASTING DAILY WORKFLOW</a:t>
            </a:r>
            <a:endParaRPr lang="en-GB" sz="3600" dirty="0"/>
          </a:p>
        </p:txBody>
      </p:sp>
      <p:pic>
        <p:nvPicPr>
          <p:cNvPr id="3" name="Google Shape;568;g3150e495536_0_1">
            <a:extLst>
              <a:ext uri="{FF2B5EF4-FFF2-40B4-BE49-F238E27FC236}">
                <a16:creationId xmlns:a16="http://schemas.microsoft.com/office/drawing/2014/main" id="{B3515DC3-EF4B-0ED9-AED9-EAB1DFC17EF8}"/>
              </a:ext>
            </a:extLst>
          </p:cNvPr>
          <p:cNvPicPr preferRelativeResize="0"/>
          <p:nvPr/>
        </p:nvPicPr>
        <p:blipFill>
          <a:blip r:embed="rId3">
            <a:alphaModFix/>
          </a:blip>
          <a:stretch>
            <a:fillRect/>
          </a:stretch>
        </p:blipFill>
        <p:spPr>
          <a:xfrm>
            <a:off x="399327" y="1886249"/>
            <a:ext cx="11464723" cy="4329356"/>
          </a:xfrm>
          <a:prstGeom prst="rect">
            <a:avLst/>
          </a:prstGeom>
          <a:noFill/>
          <a:ln>
            <a:noFill/>
          </a:ln>
        </p:spPr>
      </p:pic>
      <p:sp>
        <p:nvSpPr>
          <p:cNvPr id="4" name="Google Shape;540;g30fbeb4c427_0_140">
            <a:extLst>
              <a:ext uri="{FF2B5EF4-FFF2-40B4-BE49-F238E27FC236}">
                <a16:creationId xmlns:a16="http://schemas.microsoft.com/office/drawing/2014/main" id="{A58FC79A-AFFA-83EB-EDF4-673D7ECD4589}"/>
              </a:ext>
            </a:extLst>
          </p:cNvPr>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lang="en-GB" sz="3600" b="1" dirty="0">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393926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31510482b90_0_657"/>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
        <p:nvSpPr>
          <p:cNvPr id="841" name="Google Shape;841;g31510482b90_0_657"/>
          <p:cNvSpPr/>
          <p:nvPr/>
        </p:nvSpPr>
        <p:spPr>
          <a:xfrm>
            <a:off x="232725" y="1332975"/>
            <a:ext cx="7685700" cy="1212000"/>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Seasonal forecast section</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Precipitation, temperature and evapotranspiration +3 months</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Monthly update</a:t>
            </a:r>
            <a:endParaRPr sz="1800" b="0" i="0" u="none" strike="noStrike" cap="none" dirty="0">
              <a:solidFill>
                <a:srgbClr val="000000"/>
              </a:solidFill>
              <a:latin typeface="Calibri"/>
              <a:ea typeface="Calibri"/>
              <a:cs typeface="Calibri"/>
              <a:sym typeface="Calibri"/>
            </a:endParaRPr>
          </a:p>
        </p:txBody>
      </p:sp>
      <p:pic>
        <p:nvPicPr>
          <p:cNvPr id="842" name="Google Shape;842;g31510482b90_0_657"/>
          <p:cNvPicPr preferRelativeResize="0"/>
          <p:nvPr/>
        </p:nvPicPr>
        <p:blipFill rotWithShape="1">
          <a:blip r:embed="rId3">
            <a:alphaModFix/>
          </a:blip>
          <a:srcRect/>
          <a:stretch/>
        </p:blipFill>
        <p:spPr>
          <a:xfrm>
            <a:off x="10417820" y="1332975"/>
            <a:ext cx="1550380" cy="2919125"/>
          </a:xfrm>
          <a:prstGeom prst="rect">
            <a:avLst/>
          </a:prstGeom>
          <a:noFill/>
          <a:ln>
            <a:noFill/>
          </a:ln>
        </p:spPr>
      </p:pic>
      <p:sp>
        <p:nvSpPr>
          <p:cNvPr id="843" name="Google Shape;843;g31510482b90_0_657"/>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pic>
        <p:nvPicPr>
          <p:cNvPr id="844" name="Google Shape;844;g31510482b90_0_657"/>
          <p:cNvPicPr preferRelativeResize="0"/>
          <p:nvPr/>
        </p:nvPicPr>
        <p:blipFill>
          <a:blip r:embed="rId4">
            <a:alphaModFix/>
          </a:blip>
          <a:stretch>
            <a:fillRect/>
          </a:stretch>
        </p:blipFill>
        <p:spPr>
          <a:xfrm>
            <a:off x="516850" y="2544975"/>
            <a:ext cx="8621320" cy="375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150c9c559b_0_294"/>
          <p:cNvSpPr txBox="1">
            <a:spLocks noGrp="1"/>
          </p:cNvSpPr>
          <p:nvPr>
            <p:ph type="title" idx="4294967295"/>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600"/>
              <a:buFont typeface="Calibri"/>
              <a:buNone/>
            </a:pPr>
            <a:r>
              <a:rPr lang="it-IT" sz="2800" b="1" dirty="0">
                <a:solidFill>
                  <a:srgbClr val="0070C0"/>
                </a:solidFill>
              </a:rPr>
              <a:t>P</a:t>
            </a:r>
            <a:r>
              <a:rPr lang="en-GB" sz="2800" b="1" dirty="0">
                <a:solidFill>
                  <a:srgbClr val="0070C0"/>
                </a:solidFill>
              </a:rPr>
              <a:t>ROJECT BACKGROUND</a:t>
            </a:r>
            <a:endParaRPr sz="2800" b="1" dirty="0">
              <a:solidFill>
                <a:srgbClr val="0070C0"/>
              </a:solidFill>
            </a:endParaRPr>
          </a:p>
        </p:txBody>
      </p:sp>
      <p:sp>
        <p:nvSpPr>
          <p:cNvPr id="340" name="Google Shape;340;g3150c9c559b_0_294"/>
          <p:cNvSpPr txBox="1"/>
          <p:nvPr/>
        </p:nvSpPr>
        <p:spPr>
          <a:xfrm>
            <a:off x="885333" y="1457672"/>
            <a:ext cx="10675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In January 2015 in Malawi several weeks of heavy precipitation were followed by devastating flooding. It is estimated (Government of Malawi) that the floods affected 1.1 million, displaced 230,000 and killed 106 people. Recovery and rebuilding needs are estimated at around US$500 million.</a:t>
            </a:r>
            <a:endParaRPr sz="1400" b="0" i="0" u="none" strike="noStrike" cap="none" dirty="0">
              <a:solidFill>
                <a:srgbClr val="000000"/>
              </a:solidFill>
              <a:latin typeface="Arial"/>
              <a:ea typeface="Arial"/>
              <a:cs typeface="Arial"/>
              <a:sym typeface="Arial"/>
            </a:endParaRPr>
          </a:p>
        </p:txBody>
      </p:sp>
      <p:pic>
        <p:nvPicPr>
          <p:cNvPr id="341" name="Google Shape;341;g3150c9c559b_0_294"/>
          <p:cNvPicPr preferRelativeResize="0"/>
          <p:nvPr/>
        </p:nvPicPr>
        <p:blipFill rotWithShape="1">
          <a:blip r:embed="rId3">
            <a:alphaModFix/>
          </a:blip>
          <a:srcRect/>
          <a:stretch/>
        </p:blipFill>
        <p:spPr>
          <a:xfrm>
            <a:off x="885333" y="2472468"/>
            <a:ext cx="6809788" cy="3758601"/>
          </a:xfrm>
          <a:prstGeom prst="rect">
            <a:avLst/>
          </a:prstGeom>
          <a:noFill/>
          <a:ln>
            <a:noFill/>
          </a:ln>
        </p:spPr>
      </p:pic>
      <p:pic>
        <p:nvPicPr>
          <p:cNvPr id="342" name="Google Shape;342;g3150c9c559b_0_294"/>
          <p:cNvPicPr preferRelativeResize="0"/>
          <p:nvPr/>
        </p:nvPicPr>
        <p:blipFill rotWithShape="1">
          <a:blip r:embed="rId4">
            <a:alphaModFix/>
          </a:blip>
          <a:srcRect/>
          <a:stretch/>
        </p:blipFill>
        <p:spPr>
          <a:xfrm>
            <a:off x="7791958" y="2472468"/>
            <a:ext cx="3491085" cy="37586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31510482b90_0_665"/>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
        <p:nvSpPr>
          <p:cNvPr id="850" name="Google Shape;850;g31510482b90_0_665"/>
          <p:cNvSpPr/>
          <p:nvPr/>
        </p:nvSpPr>
        <p:spPr>
          <a:xfrm>
            <a:off x="232725" y="1317735"/>
            <a:ext cx="9991800" cy="1059705"/>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Drought monitoring section</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Drought indices (daily updated): Water Balance Index (WBI), Soil Water Index (SWI), Normalised Difference Vegetation Index (NDVI)</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Forecast index (monthly updated): forecast of the WBI (</a:t>
            </a:r>
            <a:r>
              <a:rPr lang="en-GB" sz="1800" b="0" i="0" u="none" strike="noStrike" cap="none" dirty="0" err="1">
                <a:solidFill>
                  <a:srgbClr val="000000"/>
                </a:solidFill>
                <a:latin typeface="Calibri"/>
                <a:ea typeface="Calibri"/>
                <a:cs typeface="Calibri"/>
                <a:sym typeface="Calibri"/>
              </a:rPr>
              <a:t>WBIf</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pic>
        <p:nvPicPr>
          <p:cNvPr id="851" name="Google Shape;851;g31510482b90_0_665"/>
          <p:cNvPicPr preferRelativeResize="0"/>
          <p:nvPr/>
        </p:nvPicPr>
        <p:blipFill rotWithShape="1">
          <a:blip r:embed="rId3">
            <a:alphaModFix/>
          </a:blip>
          <a:srcRect/>
          <a:stretch/>
        </p:blipFill>
        <p:spPr>
          <a:xfrm>
            <a:off x="10408254" y="1332975"/>
            <a:ext cx="1550375" cy="2919116"/>
          </a:xfrm>
          <a:prstGeom prst="rect">
            <a:avLst/>
          </a:prstGeom>
          <a:noFill/>
          <a:ln>
            <a:noFill/>
          </a:ln>
        </p:spPr>
      </p:pic>
      <p:sp>
        <p:nvSpPr>
          <p:cNvPr id="852" name="Google Shape;852;g31510482b90_0_665"/>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pic>
        <p:nvPicPr>
          <p:cNvPr id="853" name="Google Shape;853;g31510482b90_0_665"/>
          <p:cNvPicPr preferRelativeResize="0"/>
          <p:nvPr/>
        </p:nvPicPr>
        <p:blipFill rotWithShape="1">
          <a:blip r:embed="rId4">
            <a:alphaModFix/>
          </a:blip>
          <a:srcRect t="14994"/>
          <a:stretch/>
        </p:blipFill>
        <p:spPr>
          <a:xfrm>
            <a:off x="1827425" y="2468880"/>
            <a:ext cx="7286095" cy="3840670"/>
          </a:xfrm>
          <a:prstGeom prst="rect">
            <a:avLst/>
          </a:prstGeom>
          <a:noFill/>
          <a:ln>
            <a:noFill/>
          </a:ln>
        </p:spPr>
      </p:pic>
      <p:sp>
        <p:nvSpPr>
          <p:cNvPr id="854" name="Google Shape;854;g31510482b90_0_665"/>
          <p:cNvSpPr/>
          <p:nvPr/>
        </p:nvSpPr>
        <p:spPr>
          <a:xfrm>
            <a:off x="232725" y="3314150"/>
            <a:ext cx="1410600" cy="406500"/>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None/>
            </a:pPr>
            <a:r>
              <a:rPr lang="en-GB" sz="1800" b="1">
                <a:latin typeface="Calibri"/>
                <a:ea typeface="Calibri"/>
                <a:cs typeface="Calibri"/>
                <a:sym typeface="Calibri"/>
              </a:rPr>
              <a:t>WBI plot</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g31510482b90_0_703"/>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
        <p:nvSpPr>
          <p:cNvPr id="889" name="Google Shape;889;g31510482b90_0_703"/>
          <p:cNvSpPr/>
          <p:nvPr/>
        </p:nvSpPr>
        <p:spPr>
          <a:xfrm>
            <a:off x="232725" y="1332975"/>
            <a:ext cx="9991800" cy="1322700"/>
          </a:xfrm>
          <a:prstGeom prst="rect">
            <a:avLst/>
          </a:prstGeom>
          <a:noFill/>
          <a:ln>
            <a:noFill/>
          </a:ln>
        </p:spPr>
        <p:txBody>
          <a:bodyPr spcFirstLastPara="1" wrap="square" lIns="90000" tIns="45000" rIns="90000" bIns="450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Crop calendar section</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8 Agricultural Development Divisions (ADD) implemented</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Comparison of sowing and harvesting periods with seasonal forecast weather data</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Dynamic user interaction with the crop calendar and report generation (enabled users)</a:t>
            </a:r>
            <a:endParaRPr sz="1800" b="0" i="0" u="none" strike="noStrike" cap="none" dirty="0">
              <a:solidFill>
                <a:srgbClr val="000000"/>
              </a:solidFill>
              <a:latin typeface="Calibri"/>
              <a:ea typeface="Calibri"/>
              <a:cs typeface="Calibri"/>
              <a:sym typeface="Calibri"/>
            </a:endParaRPr>
          </a:p>
        </p:txBody>
      </p:sp>
      <p:sp>
        <p:nvSpPr>
          <p:cNvPr id="890" name="Google Shape;890;g31510482b90_0_703"/>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pic>
        <p:nvPicPr>
          <p:cNvPr id="891" name="Google Shape;891;g31510482b90_0_703"/>
          <p:cNvPicPr preferRelativeResize="0"/>
          <p:nvPr/>
        </p:nvPicPr>
        <p:blipFill rotWithShape="1">
          <a:blip r:embed="rId3">
            <a:alphaModFix/>
          </a:blip>
          <a:srcRect/>
          <a:stretch/>
        </p:blipFill>
        <p:spPr>
          <a:xfrm>
            <a:off x="10447828" y="1332975"/>
            <a:ext cx="1491997" cy="2919125"/>
          </a:xfrm>
          <a:prstGeom prst="rect">
            <a:avLst/>
          </a:prstGeom>
          <a:noFill/>
          <a:ln>
            <a:noFill/>
          </a:ln>
        </p:spPr>
      </p:pic>
      <p:pic>
        <p:nvPicPr>
          <p:cNvPr id="892" name="Google Shape;892;g31510482b90_0_703"/>
          <p:cNvPicPr preferRelativeResize="0"/>
          <p:nvPr/>
        </p:nvPicPr>
        <p:blipFill rotWithShape="1">
          <a:blip r:embed="rId4">
            <a:alphaModFix/>
          </a:blip>
          <a:srcRect/>
          <a:stretch/>
        </p:blipFill>
        <p:spPr>
          <a:xfrm>
            <a:off x="599025" y="2735650"/>
            <a:ext cx="6124573" cy="3505199"/>
          </a:xfrm>
          <a:prstGeom prst="rect">
            <a:avLst/>
          </a:prstGeom>
          <a:noFill/>
          <a:ln>
            <a:noFill/>
          </a:ln>
        </p:spPr>
      </p:pic>
      <p:pic>
        <p:nvPicPr>
          <p:cNvPr id="893" name="Google Shape;893;g31510482b90_0_703"/>
          <p:cNvPicPr preferRelativeResize="0"/>
          <p:nvPr/>
        </p:nvPicPr>
        <p:blipFill rotWithShape="1">
          <a:blip r:embed="rId5">
            <a:alphaModFix/>
          </a:blip>
          <a:srcRect/>
          <a:stretch/>
        </p:blipFill>
        <p:spPr>
          <a:xfrm>
            <a:off x="7708975" y="4478449"/>
            <a:ext cx="772700" cy="1102025"/>
          </a:xfrm>
          <a:prstGeom prst="rect">
            <a:avLst/>
          </a:prstGeom>
          <a:noFill/>
          <a:ln>
            <a:noFill/>
          </a:ln>
        </p:spPr>
      </p:pic>
      <p:sp>
        <p:nvSpPr>
          <p:cNvPr id="894" name="Google Shape;894;g31510482b90_0_703"/>
          <p:cNvSpPr/>
          <p:nvPr/>
        </p:nvSpPr>
        <p:spPr>
          <a:xfrm>
            <a:off x="6908425" y="4864750"/>
            <a:ext cx="543300" cy="410400"/>
          </a:xfrm>
          <a:prstGeom prst="rightArrow">
            <a:avLst>
              <a:gd name="adj1" fmla="val 50000"/>
              <a:gd name="adj2" fmla="val 50000"/>
            </a:avLst>
          </a:prstGeom>
          <a:solidFill>
            <a:srgbClr val="0BD0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31510482b90_0_703"/>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4" name="Google Shape;704;g31510482b90_0_455"/>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06" name="Google Shape;706;g31510482b90_0_455"/>
          <p:cNvSpPr/>
          <p:nvPr/>
        </p:nvSpPr>
        <p:spPr>
          <a:xfrm>
            <a:off x="2949425" y="4409356"/>
            <a:ext cx="1733100" cy="381300"/>
          </a:xfrm>
          <a:prstGeom prst="roundRect">
            <a:avLst>
              <a:gd name="adj" fmla="val 16667"/>
            </a:avLst>
          </a:prstGeom>
          <a:solidFill>
            <a:srgbClr val="FFC00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75A2"/>
                </a:solidFill>
                <a:latin typeface="Calibri"/>
                <a:ea typeface="Calibri"/>
                <a:cs typeface="Calibri"/>
                <a:sym typeface="Calibri"/>
              </a:rPr>
              <a:t>Service platform</a:t>
            </a:r>
            <a:endParaRPr sz="1800" b="0" i="0" u="none" strike="noStrike" cap="none">
              <a:solidFill>
                <a:srgbClr val="FFFFFF"/>
              </a:solidFill>
              <a:latin typeface="Calibri"/>
              <a:ea typeface="Calibri"/>
              <a:cs typeface="Calibri"/>
              <a:sym typeface="Calibri"/>
            </a:endParaRPr>
          </a:p>
        </p:txBody>
      </p:sp>
      <p:sp>
        <p:nvSpPr>
          <p:cNvPr id="707" name="Google Shape;707;g31510482b90_0_455"/>
          <p:cNvSpPr/>
          <p:nvPr/>
        </p:nvSpPr>
        <p:spPr>
          <a:xfrm>
            <a:off x="386150" y="3217724"/>
            <a:ext cx="1733100" cy="859800"/>
          </a:xfrm>
          <a:prstGeom prst="roundRect">
            <a:avLst>
              <a:gd name="adj" fmla="val 16667"/>
            </a:avLst>
          </a:prstGeom>
          <a:solidFill>
            <a:srgbClr val="FFC00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75A2"/>
                </a:solidFill>
                <a:latin typeface="Calibri"/>
                <a:ea typeface="Calibri"/>
                <a:cs typeface="Calibri"/>
                <a:sym typeface="Calibri"/>
              </a:rPr>
              <a:t>Drought monitoring and forecast data</a:t>
            </a:r>
            <a:endParaRPr sz="1800" b="0" i="0" u="none" strike="noStrike" cap="none" dirty="0">
              <a:solidFill>
                <a:srgbClr val="FFFFFF"/>
              </a:solidFill>
              <a:latin typeface="Calibri"/>
              <a:ea typeface="Calibri"/>
              <a:cs typeface="Calibri"/>
              <a:sym typeface="Calibri"/>
            </a:endParaRPr>
          </a:p>
        </p:txBody>
      </p:sp>
      <p:sp>
        <p:nvSpPr>
          <p:cNvPr id="708" name="Google Shape;708;g31510482b90_0_455"/>
          <p:cNvSpPr/>
          <p:nvPr/>
        </p:nvSpPr>
        <p:spPr>
          <a:xfrm>
            <a:off x="386150" y="5162658"/>
            <a:ext cx="1733100" cy="859800"/>
          </a:xfrm>
          <a:prstGeom prst="roundRect">
            <a:avLst>
              <a:gd name="adj" fmla="val 16667"/>
            </a:avLst>
          </a:prstGeom>
          <a:solidFill>
            <a:srgbClr val="FFC00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75A2"/>
                </a:solidFill>
                <a:latin typeface="Calibri"/>
                <a:ea typeface="Calibri"/>
                <a:cs typeface="Calibri"/>
                <a:sym typeface="Calibri"/>
              </a:rPr>
              <a:t>LSP</a:t>
            </a:r>
            <a:endParaRPr sz="1800" b="0" i="0" u="none" strike="noStrike" cap="none">
              <a:solidFill>
                <a:srgbClr val="FFFFFF"/>
              </a:solidFill>
              <a:latin typeface="Calibri"/>
              <a:ea typeface="Calibri"/>
              <a:cs typeface="Calibri"/>
              <a:sym typeface="Calibri"/>
            </a:endParaRPr>
          </a:p>
        </p:txBody>
      </p:sp>
      <p:cxnSp>
        <p:nvCxnSpPr>
          <p:cNvPr id="709" name="Google Shape;709;g31510482b90_0_455"/>
          <p:cNvCxnSpPr>
            <a:stCxn id="707" idx="3"/>
            <a:endCxn id="706" idx="0"/>
          </p:cNvCxnSpPr>
          <p:nvPr/>
        </p:nvCxnSpPr>
        <p:spPr>
          <a:xfrm>
            <a:off x="2119250" y="3647624"/>
            <a:ext cx="1696725" cy="761732"/>
          </a:xfrm>
          <a:prstGeom prst="bentConnector2">
            <a:avLst/>
          </a:prstGeom>
          <a:noFill/>
          <a:ln w="25400" cap="flat" cmpd="sng">
            <a:solidFill>
              <a:srgbClr val="387025"/>
            </a:solidFill>
            <a:prstDash val="solid"/>
            <a:miter lim="800000"/>
            <a:headEnd type="none" w="sm" len="sm"/>
            <a:tailEnd type="stealth" w="med" len="med"/>
          </a:ln>
        </p:spPr>
      </p:cxnSp>
      <p:cxnSp>
        <p:nvCxnSpPr>
          <p:cNvPr id="710" name="Google Shape;710;g31510482b90_0_455"/>
          <p:cNvCxnSpPr>
            <a:stCxn id="708" idx="3"/>
            <a:endCxn id="706" idx="2"/>
          </p:cNvCxnSpPr>
          <p:nvPr/>
        </p:nvCxnSpPr>
        <p:spPr>
          <a:xfrm flipV="1">
            <a:off x="2119250" y="4790656"/>
            <a:ext cx="1696725" cy="801902"/>
          </a:xfrm>
          <a:prstGeom prst="bentConnector2">
            <a:avLst/>
          </a:prstGeom>
          <a:noFill/>
          <a:ln w="25400" cap="flat" cmpd="sng">
            <a:solidFill>
              <a:srgbClr val="387025"/>
            </a:solidFill>
            <a:prstDash val="solid"/>
            <a:miter lim="800000"/>
            <a:headEnd type="none" w="sm" len="sm"/>
            <a:tailEnd type="stealth" w="med" len="med"/>
          </a:ln>
        </p:spPr>
      </p:cxnSp>
      <p:pic>
        <p:nvPicPr>
          <p:cNvPr id="711" name="Google Shape;711;g31510482b90_0_455"/>
          <p:cNvPicPr preferRelativeResize="0"/>
          <p:nvPr/>
        </p:nvPicPr>
        <p:blipFill rotWithShape="1">
          <a:blip r:embed="rId3">
            <a:alphaModFix/>
          </a:blip>
          <a:srcRect l="10498"/>
          <a:stretch/>
        </p:blipFill>
        <p:spPr>
          <a:xfrm>
            <a:off x="4734835" y="2909675"/>
            <a:ext cx="5100391" cy="3234475"/>
          </a:xfrm>
          <a:prstGeom prst="rect">
            <a:avLst/>
          </a:prstGeom>
          <a:noFill/>
          <a:ln>
            <a:noFill/>
          </a:ln>
        </p:spPr>
      </p:pic>
      <p:pic>
        <p:nvPicPr>
          <p:cNvPr id="712" name="Google Shape;712;g31510482b90_0_455"/>
          <p:cNvPicPr preferRelativeResize="0"/>
          <p:nvPr/>
        </p:nvPicPr>
        <p:blipFill rotWithShape="1">
          <a:blip r:embed="rId4">
            <a:alphaModFix/>
          </a:blip>
          <a:srcRect/>
          <a:stretch/>
        </p:blipFill>
        <p:spPr>
          <a:xfrm>
            <a:off x="10044075" y="4230425"/>
            <a:ext cx="1287600" cy="1487304"/>
          </a:xfrm>
          <a:prstGeom prst="rect">
            <a:avLst/>
          </a:prstGeom>
          <a:noFill/>
          <a:ln>
            <a:noFill/>
          </a:ln>
        </p:spPr>
      </p:pic>
      <p:pic>
        <p:nvPicPr>
          <p:cNvPr id="713" name="Google Shape;713;g31510482b90_0_455"/>
          <p:cNvPicPr preferRelativeResize="0"/>
          <p:nvPr/>
        </p:nvPicPr>
        <p:blipFill rotWithShape="1">
          <a:blip r:embed="rId5">
            <a:alphaModFix/>
          </a:blip>
          <a:srcRect/>
          <a:stretch/>
        </p:blipFill>
        <p:spPr>
          <a:xfrm>
            <a:off x="8178212" y="4041777"/>
            <a:ext cx="1560613" cy="569625"/>
          </a:xfrm>
          <a:prstGeom prst="rect">
            <a:avLst/>
          </a:prstGeom>
          <a:noFill/>
          <a:ln>
            <a:noFill/>
          </a:ln>
        </p:spPr>
      </p:pic>
      <p:sp>
        <p:nvSpPr>
          <p:cNvPr id="714" name="Google Shape;714;g31510482b90_0_455"/>
          <p:cNvSpPr/>
          <p:nvPr/>
        </p:nvSpPr>
        <p:spPr>
          <a:xfrm>
            <a:off x="7916050" y="3839350"/>
            <a:ext cx="2127900" cy="951300"/>
          </a:xfrm>
          <a:prstGeom prst="ellipse">
            <a:avLst/>
          </a:prstGeom>
          <a:noFill/>
          <a:ln w="28575" cap="flat" cmpd="sng">
            <a:solidFill>
              <a:srgbClr val="1740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715" name="Google Shape;715;g31510482b90_0_455"/>
          <p:cNvCxnSpPr>
            <a:stCxn id="714" idx="2"/>
            <a:endCxn id="714" idx="2"/>
          </p:cNvCxnSpPr>
          <p:nvPr/>
        </p:nvCxnSpPr>
        <p:spPr>
          <a:xfrm>
            <a:off x="7916050" y="4315000"/>
            <a:ext cx="0" cy="0"/>
          </a:xfrm>
          <a:prstGeom prst="straightConnector1">
            <a:avLst/>
          </a:prstGeom>
          <a:noFill/>
          <a:ln w="9525" cap="flat" cmpd="sng">
            <a:solidFill>
              <a:srgbClr val="17406D"/>
            </a:solidFill>
            <a:prstDash val="solid"/>
            <a:round/>
            <a:headEnd type="none" w="sm" len="sm"/>
            <a:tailEnd type="none" w="sm" len="sm"/>
          </a:ln>
        </p:spPr>
      </p:cxnSp>
      <p:cxnSp>
        <p:nvCxnSpPr>
          <p:cNvPr id="716" name="Google Shape;716;g31510482b90_0_455"/>
          <p:cNvCxnSpPr>
            <a:stCxn id="714" idx="6"/>
          </p:cNvCxnSpPr>
          <p:nvPr/>
        </p:nvCxnSpPr>
        <p:spPr>
          <a:xfrm rot="10800000" flipH="1">
            <a:off x="10043950" y="3388900"/>
            <a:ext cx="420600" cy="926100"/>
          </a:xfrm>
          <a:prstGeom prst="straightConnector1">
            <a:avLst/>
          </a:prstGeom>
          <a:noFill/>
          <a:ln w="28575" cap="flat" cmpd="sng">
            <a:solidFill>
              <a:srgbClr val="17406D"/>
            </a:solidFill>
            <a:prstDash val="solid"/>
            <a:round/>
            <a:headEnd type="none" w="sm" len="sm"/>
            <a:tailEnd type="none" w="sm" len="sm"/>
          </a:ln>
        </p:spPr>
      </p:cxnSp>
      <p:sp>
        <p:nvSpPr>
          <p:cNvPr id="717" name="Google Shape;717;g31510482b90_0_455"/>
          <p:cNvSpPr txBox="1"/>
          <p:nvPr/>
        </p:nvSpPr>
        <p:spPr>
          <a:xfrm>
            <a:off x="10284425" y="2978375"/>
            <a:ext cx="128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Crop calendar</a:t>
            </a:r>
            <a:endParaRPr sz="1400" b="0" i="0" u="none" strike="noStrike" cap="none">
              <a:solidFill>
                <a:srgbClr val="000000"/>
              </a:solidFill>
              <a:latin typeface="Arial"/>
              <a:ea typeface="Arial"/>
              <a:cs typeface="Arial"/>
              <a:sym typeface="Arial"/>
            </a:endParaRPr>
          </a:p>
        </p:txBody>
      </p:sp>
      <p:pic>
        <p:nvPicPr>
          <p:cNvPr id="718" name="Google Shape;718;g31510482b90_0_455"/>
          <p:cNvPicPr preferRelativeResize="0"/>
          <p:nvPr/>
        </p:nvPicPr>
        <p:blipFill rotWithShape="1">
          <a:blip r:embed="rId6">
            <a:alphaModFix/>
          </a:blip>
          <a:srcRect/>
          <a:stretch/>
        </p:blipFill>
        <p:spPr>
          <a:xfrm>
            <a:off x="8131597" y="4908576"/>
            <a:ext cx="1696802" cy="508164"/>
          </a:xfrm>
          <a:prstGeom prst="rect">
            <a:avLst/>
          </a:prstGeom>
          <a:noFill/>
          <a:ln>
            <a:noFill/>
          </a:ln>
        </p:spPr>
      </p:pic>
      <p:sp>
        <p:nvSpPr>
          <p:cNvPr id="719" name="Google Shape;719;g31510482b90_0_455"/>
          <p:cNvSpPr/>
          <p:nvPr/>
        </p:nvSpPr>
        <p:spPr>
          <a:xfrm>
            <a:off x="7916050" y="4725525"/>
            <a:ext cx="2127900" cy="951300"/>
          </a:xfrm>
          <a:prstGeom prst="ellipse">
            <a:avLst/>
          </a:prstGeom>
          <a:noFill/>
          <a:ln w="28575" cap="flat" cmpd="sng">
            <a:solidFill>
              <a:srgbClr val="1740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20" name="Google Shape;720;g31510482b90_0_455"/>
          <p:cNvSpPr txBox="1"/>
          <p:nvPr/>
        </p:nvSpPr>
        <p:spPr>
          <a:xfrm>
            <a:off x="8139400" y="5903925"/>
            <a:ext cx="128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Meteo forecast</a:t>
            </a:r>
            <a:endParaRPr sz="1400" b="0" i="0" u="none" strike="noStrike" cap="none">
              <a:solidFill>
                <a:srgbClr val="000000"/>
              </a:solidFill>
              <a:latin typeface="Arial"/>
              <a:ea typeface="Arial"/>
              <a:cs typeface="Arial"/>
              <a:sym typeface="Arial"/>
            </a:endParaRPr>
          </a:p>
        </p:txBody>
      </p:sp>
      <p:cxnSp>
        <p:nvCxnSpPr>
          <p:cNvPr id="721" name="Google Shape;721;g31510482b90_0_455"/>
          <p:cNvCxnSpPr>
            <a:stCxn id="720" idx="0"/>
            <a:endCxn id="719" idx="4"/>
          </p:cNvCxnSpPr>
          <p:nvPr/>
        </p:nvCxnSpPr>
        <p:spPr>
          <a:xfrm rot="10800000" flipH="1">
            <a:off x="8783200" y="5676825"/>
            <a:ext cx="196800" cy="227100"/>
          </a:xfrm>
          <a:prstGeom prst="straightConnector1">
            <a:avLst/>
          </a:prstGeom>
          <a:noFill/>
          <a:ln w="28575" cap="flat" cmpd="sng">
            <a:solidFill>
              <a:srgbClr val="17406D"/>
            </a:solidFill>
            <a:prstDash val="solid"/>
            <a:round/>
            <a:headEnd type="none" w="sm" len="sm"/>
            <a:tailEnd type="none" w="sm" len="sm"/>
          </a:ln>
        </p:spPr>
      </p:cxnSp>
      <p:sp>
        <p:nvSpPr>
          <p:cNvPr id="722" name="Google Shape;722;g31510482b90_0_455"/>
          <p:cNvSpPr txBox="1"/>
          <p:nvPr/>
        </p:nvSpPr>
        <p:spPr>
          <a:xfrm>
            <a:off x="567225" y="2154650"/>
            <a:ext cx="11180100" cy="86687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1400"/>
              <a:buFont typeface="Arial"/>
              <a:buNone/>
            </a:pPr>
            <a:r>
              <a:rPr lang="en-GB" sz="1800" b="0" i="0" u="none" strike="noStrike" cap="none" dirty="0">
                <a:solidFill>
                  <a:srgbClr val="000000"/>
                </a:solidFill>
                <a:latin typeface="Calibri"/>
                <a:ea typeface="Calibri"/>
                <a:cs typeface="Calibri"/>
                <a:sym typeface="Calibri"/>
              </a:rPr>
              <a:t>The platform uses the data from Drought Monitoring and the defined LSP to show the user all the information they need to determine when to sow or harvest.</a:t>
            </a:r>
            <a:endParaRPr sz="1800" b="0" i="0" u="none" strike="noStrike" cap="none" dirty="0">
              <a:solidFill>
                <a:srgbClr val="000000"/>
              </a:solidFill>
              <a:latin typeface="Arial"/>
              <a:ea typeface="Arial"/>
              <a:cs typeface="Arial"/>
              <a:sym typeface="Arial"/>
            </a:endParaRPr>
          </a:p>
        </p:txBody>
      </p:sp>
      <p:sp>
        <p:nvSpPr>
          <p:cNvPr id="723" name="Google Shape;723;g31510482b90_0_455"/>
          <p:cNvSpPr/>
          <p:nvPr/>
        </p:nvSpPr>
        <p:spPr>
          <a:xfrm>
            <a:off x="9541566" y="5890870"/>
            <a:ext cx="2292600" cy="426300"/>
          </a:xfrm>
          <a:prstGeom prst="roundRect">
            <a:avLst>
              <a:gd name="adj" fmla="val 16667"/>
            </a:avLst>
          </a:prstGeom>
          <a:solidFill>
            <a:srgbClr val="CAE9BF"/>
          </a:solidFill>
          <a:ln w="19050" cap="flat" cmpd="sng">
            <a:solidFill>
              <a:srgbClr val="387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387025"/>
                </a:solidFill>
                <a:latin typeface="Calibri"/>
                <a:ea typeface="Calibri"/>
                <a:cs typeface="Calibri"/>
                <a:sym typeface="Calibri"/>
              </a:rPr>
              <a:t>User interaction</a:t>
            </a:r>
            <a:endParaRPr sz="1600" b="1" i="0" u="none" strike="noStrike" cap="none">
              <a:solidFill>
                <a:srgbClr val="387025"/>
              </a:solidFill>
              <a:latin typeface="Calibri"/>
              <a:ea typeface="Calibri"/>
              <a:cs typeface="Calibri"/>
              <a:sym typeface="Calibri"/>
            </a:endParaRPr>
          </a:p>
        </p:txBody>
      </p:sp>
      <p:sp>
        <p:nvSpPr>
          <p:cNvPr id="724" name="Google Shape;724;g31510482b90_0_455"/>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2" name="Google Shape;566;g3150e495536_0_1">
            <a:extLst>
              <a:ext uri="{FF2B5EF4-FFF2-40B4-BE49-F238E27FC236}">
                <a16:creationId xmlns:a16="http://schemas.microsoft.com/office/drawing/2014/main" id="{0E47F552-0DE7-7F48-620E-48021F47E4BD}"/>
              </a:ext>
            </a:extLst>
          </p:cNvPr>
          <p:cNvSpPr txBox="1">
            <a:spLocks/>
          </p:cNvSpPr>
          <p:nvPr/>
        </p:nvSpPr>
        <p:spPr>
          <a:xfrm>
            <a:off x="729950" y="1299800"/>
            <a:ext cx="6846137" cy="776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70C0"/>
              </a:buClr>
              <a:buSzPts val="2800"/>
            </a:pPr>
            <a:r>
              <a:rPr lang="en-GB" sz="2000" b="1" dirty="0">
                <a:solidFill>
                  <a:srgbClr val="0070C0"/>
                </a:solidFill>
              </a:rPr>
              <a:t>CROP CALENDAR WORKFLOW</a:t>
            </a:r>
            <a:endParaRPr lang="en-GB" sz="3600" dirty="0"/>
          </a:p>
        </p:txBody>
      </p:sp>
      <p:sp>
        <p:nvSpPr>
          <p:cNvPr id="3" name="Google Shape;888;g31510482b90_0_703">
            <a:extLst>
              <a:ext uri="{FF2B5EF4-FFF2-40B4-BE49-F238E27FC236}">
                <a16:creationId xmlns:a16="http://schemas.microsoft.com/office/drawing/2014/main" id="{41363255-C67F-8D72-7752-87DA2123D469}"/>
              </a:ext>
            </a:extLst>
          </p:cNvPr>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DISSEMINATION PLATFORM</a:t>
            </a:r>
            <a:endParaRPr sz="3600" b="1" dirty="0">
              <a:solidFill>
                <a:srgbClr val="0070C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31510482b90_0_480"/>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a:solidFill>
                  <a:srgbClr val="0070C0"/>
                </a:solidFill>
                <a:latin typeface="Calibri"/>
                <a:ea typeface="Calibri"/>
                <a:cs typeface="Calibri"/>
                <a:sym typeface="Calibri"/>
              </a:rPr>
              <a:t>KABOM linkage</a:t>
            </a:r>
            <a:endParaRPr sz="2800" b="0" i="0" u="none" strike="noStrike" cap="none">
              <a:solidFill>
                <a:srgbClr val="000000"/>
              </a:solidFill>
              <a:latin typeface="Calibri"/>
              <a:ea typeface="Calibri"/>
              <a:cs typeface="Calibri"/>
              <a:sym typeface="Calibri"/>
            </a:endParaRPr>
          </a:p>
        </p:txBody>
      </p:sp>
      <p:sp>
        <p:nvSpPr>
          <p:cNvPr id="731" name="Google Shape;731;g31510482b90_0_480"/>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33" name="Google Shape;733;g31510482b90_0_480"/>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pic>
        <p:nvPicPr>
          <p:cNvPr id="8" name="Google Shape;247;g315efd9d64c_0_17">
            <a:extLst>
              <a:ext uri="{FF2B5EF4-FFF2-40B4-BE49-F238E27FC236}">
                <a16:creationId xmlns:a16="http://schemas.microsoft.com/office/drawing/2014/main" id="{860128F8-E257-90F3-D7C7-6B32A106E96D}"/>
              </a:ext>
            </a:extLst>
          </p:cNvPr>
          <p:cNvPicPr preferRelativeResize="0"/>
          <p:nvPr/>
        </p:nvPicPr>
        <p:blipFill rotWithShape="1">
          <a:blip r:embed="rId3">
            <a:alphaModFix/>
          </a:blip>
          <a:srcRect/>
          <a:stretch/>
        </p:blipFill>
        <p:spPr>
          <a:xfrm>
            <a:off x="5826588" y="4251525"/>
            <a:ext cx="4416124" cy="1988799"/>
          </a:xfrm>
          <a:prstGeom prst="rect">
            <a:avLst/>
          </a:prstGeom>
          <a:noFill/>
          <a:ln>
            <a:noFill/>
          </a:ln>
        </p:spPr>
      </p:pic>
      <p:pic>
        <p:nvPicPr>
          <p:cNvPr id="9" name="Google Shape;248;g315efd9d64c_0_17">
            <a:extLst>
              <a:ext uri="{FF2B5EF4-FFF2-40B4-BE49-F238E27FC236}">
                <a16:creationId xmlns:a16="http://schemas.microsoft.com/office/drawing/2014/main" id="{DF3A9AE9-BE3F-EB90-1CCF-4516B4C83D82}"/>
              </a:ext>
            </a:extLst>
          </p:cNvPr>
          <p:cNvPicPr preferRelativeResize="0"/>
          <p:nvPr/>
        </p:nvPicPr>
        <p:blipFill rotWithShape="1">
          <a:blip r:embed="rId4">
            <a:alphaModFix/>
          </a:blip>
          <a:srcRect/>
          <a:stretch/>
        </p:blipFill>
        <p:spPr>
          <a:xfrm>
            <a:off x="6838875" y="1496850"/>
            <a:ext cx="4998702" cy="2402175"/>
          </a:xfrm>
          <a:prstGeom prst="rect">
            <a:avLst/>
          </a:prstGeom>
          <a:noFill/>
          <a:ln>
            <a:noFill/>
          </a:ln>
        </p:spPr>
      </p:pic>
      <p:pic>
        <p:nvPicPr>
          <p:cNvPr id="11" name="Google Shape;250;g315efd9d64c_0_17">
            <a:extLst>
              <a:ext uri="{FF2B5EF4-FFF2-40B4-BE49-F238E27FC236}">
                <a16:creationId xmlns:a16="http://schemas.microsoft.com/office/drawing/2014/main" id="{DA941C67-E120-F3D9-2653-B80381600AFA}"/>
              </a:ext>
            </a:extLst>
          </p:cNvPr>
          <p:cNvPicPr preferRelativeResize="0"/>
          <p:nvPr/>
        </p:nvPicPr>
        <p:blipFill rotWithShape="1">
          <a:blip r:embed="rId5">
            <a:alphaModFix/>
          </a:blip>
          <a:srcRect/>
          <a:stretch/>
        </p:blipFill>
        <p:spPr>
          <a:xfrm>
            <a:off x="10683100" y="3989700"/>
            <a:ext cx="1154475" cy="2205875"/>
          </a:xfrm>
          <a:prstGeom prst="rect">
            <a:avLst/>
          </a:prstGeom>
          <a:noFill/>
          <a:ln>
            <a:noFill/>
          </a:ln>
        </p:spPr>
      </p:pic>
      <p:pic>
        <p:nvPicPr>
          <p:cNvPr id="12" name="Google Shape;251;g315efd9d64c_0_17">
            <a:extLst>
              <a:ext uri="{FF2B5EF4-FFF2-40B4-BE49-F238E27FC236}">
                <a16:creationId xmlns:a16="http://schemas.microsoft.com/office/drawing/2014/main" id="{CC4EA1F9-9C80-375B-BCDB-41A3A9F68A2E}"/>
              </a:ext>
            </a:extLst>
          </p:cNvPr>
          <p:cNvPicPr preferRelativeResize="0"/>
          <p:nvPr/>
        </p:nvPicPr>
        <p:blipFill rotWithShape="1">
          <a:blip r:embed="rId6">
            <a:alphaModFix/>
          </a:blip>
          <a:srcRect/>
          <a:stretch/>
        </p:blipFill>
        <p:spPr>
          <a:xfrm>
            <a:off x="219961" y="1489650"/>
            <a:ext cx="1516857" cy="2964677"/>
          </a:xfrm>
          <a:prstGeom prst="rect">
            <a:avLst/>
          </a:prstGeom>
          <a:noFill/>
          <a:ln>
            <a:noFill/>
          </a:ln>
        </p:spPr>
      </p:pic>
      <p:sp>
        <p:nvSpPr>
          <p:cNvPr id="730" name="Google Shape;730;g31510482b90_0_480">
            <a:extLst>
              <a:ext uri="{FF2B5EF4-FFF2-40B4-BE49-F238E27FC236}">
                <a16:creationId xmlns:a16="http://schemas.microsoft.com/office/drawing/2014/main" id="{2B3A16FB-7390-4F7E-D817-4CD85120F0D8}"/>
              </a:ext>
            </a:extLst>
          </p:cNvPr>
          <p:cNvSpPr/>
          <p:nvPr/>
        </p:nvSpPr>
        <p:spPr>
          <a:xfrm>
            <a:off x="199968" y="4681856"/>
            <a:ext cx="5460676" cy="1372987"/>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1000"/>
              </a:spcBef>
              <a:spcAft>
                <a:spcPts val="0"/>
              </a:spcAft>
              <a:buClr>
                <a:srgbClr val="000000"/>
              </a:buClr>
              <a:buSzPts val="1800"/>
              <a:buFont typeface="Arial"/>
              <a:buNone/>
            </a:pPr>
            <a:r>
              <a:rPr lang="en-GB" sz="1800" b="0" u="none" strike="noStrike" cap="none" dirty="0">
                <a:solidFill>
                  <a:srgbClr val="000000"/>
                </a:solidFill>
                <a:latin typeface="Calibri"/>
                <a:ea typeface="Calibri"/>
                <a:cs typeface="Calibri"/>
                <a:sym typeface="Calibri"/>
              </a:rPr>
              <a:t>With this tool, the KABOM operators can improve the information entered into the current Kamuzu Barrage Operating Model to optimise the water resource and minimize flood risks downstream.</a:t>
            </a:r>
            <a:endParaRPr sz="1800" b="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800" b="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u="none" strike="noStrike" cap="none" dirty="0">
              <a:solidFill>
                <a:srgbClr val="000000"/>
              </a:solidFill>
              <a:latin typeface="Calibri"/>
              <a:ea typeface="Calibri"/>
              <a:cs typeface="Calibri"/>
              <a:sym typeface="Calibri"/>
            </a:endParaRPr>
          </a:p>
        </p:txBody>
      </p:sp>
      <p:sp>
        <p:nvSpPr>
          <p:cNvPr id="3" name="CasellaDiTesto 2">
            <a:extLst>
              <a:ext uri="{FF2B5EF4-FFF2-40B4-BE49-F238E27FC236}">
                <a16:creationId xmlns:a16="http://schemas.microsoft.com/office/drawing/2014/main" id="{B9C2605F-DC89-95DC-291C-C3311603E0AB}"/>
              </a:ext>
            </a:extLst>
          </p:cNvPr>
          <p:cNvSpPr txBox="1"/>
          <p:nvPr/>
        </p:nvSpPr>
        <p:spPr>
          <a:xfrm>
            <a:off x="1823568" y="1489650"/>
            <a:ext cx="4781550" cy="2821285"/>
          </a:xfrm>
          <a:prstGeom prst="rect">
            <a:avLst/>
          </a:prstGeom>
          <a:noFill/>
        </p:spPr>
        <p:txBody>
          <a:bodyPr wrap="square">
            <a:spAutoFit/>
          </a:bodyPr>
          <a:lstStyle/>
          <a:p>
            <a:pPr marL="0" marR="0" lvl="0" indent="0" algn="just" rtl="0">
              <a:lnSpc>
                <a:spcPct val="100000"/>
              </a:lnSpc>
              <a:spcBef>
                <a:spcPts val="1000"/>
              </a:spcBef>
              <a:spcAft>
                <a:spcPts val="0"/>
              </a:spcAft>
              <a:buClr>
                <a:schemeClr val="dk1"/>
              </a:buClr>
              <a:buSzPts val="1100"/>
              <a:buFont typeface="Arial"/>
              <a:buNone/>
            </a:pPr>
            <a:r>
              <a:rPr lang="en-GB" sz="1800" b="1" i="0" u="none" strike="noStrike" cap="none" dirty="0">
                <a:solidFill>
                  <a:srgbClr val="000000"/>
                </a:solidFill>
                <a:latin typeface="Calibri"/>
                <a:ea typeface="Calibri"/>
                <a:cs typeface="Calibri"/>
                <a:sym typeface="Calibri"/>
              </a:rPr>
              <a:t>A dedicated private area has been built for KABOM operators</a:t>
            </a:r>
            <a:r>
              <a:rPr lang="en-GB" sz="1800" b="0" i="0" u="none" strike="noStrike" cap="none" dirty="0">
                <a:solidFill>
                  <a:srgbClr val="000000"/>
                </a:solidFill>
                <a:latin typeface="Calibri"/>
                <a:ea typeface="Calibri"/>
                <a:cs typeface="Calibri"/>
                <a:sym typeface="Calibri"/>
              </a:rPr>
              <a:t> that allows:</a:t>
            </a:r>
          </a:p>
          <a:p>
            <a:pPr marL="457200" marR="0" lvl="0" indent="-342900" algn="just" rtl="0">
              <a:lnSpc>
                <a:spcPct val="100000"/>
              </a:lnSpc>
              <a:spcBef>
                <a:spcPts val="100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access to short- and long-term forecast data</a:t>
            </a:r>
          </a:p>
          <a:p>
            <a:pPr marL="457200" marR="0" lvl="0" indent="-342900" algn="just" rtl="0">
              <a:lnSpc>
                <a:spcPct val="100000"/>
              </a:lnSpc>
              <a:spcBef>
                <a:spcPts val="100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access to information on the status and forecast of the level of Lake Malawi</a:t>
            </a:r>
          </a:p>
          <a:p>
            <a:pPr marL="457200" marR="0" lvl="0" indent="-342900" algn="just" rtl="0">
              <a:lnSpc>
                <a:spcPct val="100000"/>
              </a:lnSpc>
              <a:spcBef>
                <a:spcPts val="100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access </a:t>
            </a:r>
            <a:r>
              <a:rPr lang="en-GB" sz="1800" dirty="0">
                <a:latin typeface="Calibri"/>
                <a:ea typeface="Calibri"/>
                <a:cs typeface="Calibri"/>
                <a:sym typeface="Calibri"/>
              </a:rPr>
              <a:t>to </a:t>
            </a:r>
            <a:r>
              <a:rPr lang="en-GB" sz="1800" b="0" i="0" u="none" strike="noStrike" cap="none" dirty="0">
                <a:solidFill>
                  <a:srgbClr val="000000"/>
                </a:solidFill>
                <a:latin typeface="Calibri"/>
                <a:ea typeface="Calibri"/>
                <a:cs typeface="Calibri"/>
                <a:sym typeface="Calibri"/>
              </a:rPr>
              <a:t>information on flow from the tributaries</a:t>
            </a:r>
          </a:p>
          <a:p>
            <a:pPr marL="457200" marR="0" lvl="0" indent="-342900" algn="just" rtl="0">
              <a:lnSpc>
                <a:spcPct val="100000"/>
              </a:lnSpc>
              <a:spcBef>
                <a:spcPts val="1000"/>
              </a:spcBef>
              <a:spcAft>
                <a:spcPts val="0"/>
              </a:spcAft>
              <a:buClr>
                <a:srgbClr val="000000"/>
              </a:buClr>
              <a:buSzPts val="1800"/>
              <a:buFont typeface="Calibri"/>
              <a:buChar char="●"/>
            </a:pPr>
            <a:r>
              <a:rPr lang="en-GB" sz="1800" b="0" i="0" u="none" strike="noStrike" cap="none" dirty="0">
                <a:solidFill>
                  <a:srgbClr val="000000"/>
                </a:solidFill>
                <a:latin typeface="Calibri"/>
                <a:ea typeface="Calibri"/>
                <a:cs typeface="Calibri"/>
                <a:sym typeface="Calibri"/>
              </a:rPr>
              <a:t>communication with ODSS operators</a:t>
            </a:r>
          </a:p>
        </p:txBody>
      </p:sp>
    </p:spTree>
    <p:extLst>
      <p:ext uri="{BB962C8B-B14F-4D97-AF65-F5344CB8AC3E}">
        <p14:creationId xmlns:p14="http://schemas.microsoft.com/office/powerpoint/2010/main" val="415609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a:extLst>
            <a:ext uri="{FF2B5EF4-FFF2-40B4-BE49-F238E27FC236}">
              <a16:creationId xmlns:a16="http://schemas.microsoft.com/office/drawing/2014/main" id="{DF14BE51-C855-E00B-8BB8-41E5D3361F1F}"/>
            </a:ext>
          </a:extLst>
        </p:cNvPr>
        <p:cNvGrpSpPr/>
        <p:nvPr/>
      </p:nvGrpSpPr>
      <p:grpSpPr>
        <a:xfrm>
          <a:off x="0" y="0"/>
          <a:ext cx="0" cy="0"/>
          <a:chOff x="0" y="0"/>
          <a:chExt cx="0" cy="0"/>
        </a:xfrm>
      </p:grpSpPr>
      <p:sp>
        <p:nvSpPr>
          <p:cNvPr id="729" name="Google Shape;729;g31510482b90_0_480">
            <a:extLst>
              <a:ext uri="{FF2B5EF4-FFF2-40B4-BE49-F238E27FC236}">
                <a16:creationId xmlns:a16="http://schemas.microsoft.com/office/drawing/2014/main" id="{668CF620-8C29-F298-8DFE-EC7D4313F90E}"/>
              </a:ext>
            </a:extLst>
          </p:cNvPr>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dirty="0">
                <a:solidFill>
                  <a:srgbClr val="0070C0"/>
                </a:solidFill>
                <a:latin typeface="Calibri"/>
                <a:ea typeface="Calibri"/>
                <a:cs typeface="Calibri"/>
                <a:sym typeface="Calibri"/>
              </a:rPr>
              <a:t>Operational Protocols and Procedures - KABOM</a:t>
            </a:r>
            <a:endParaRPr lang="en-GB" sz="2800" b="0" i="0" u="none" strike="noStrike" cap="none" dirty="0">
              <a:solidFill>
                <a:srgbClr val="000000"/>
              </a:solidFill>
              <a:latin typeface="Calibri"/>
              <a:ea typeface="Calibri"/>
              <a:cs typeface="Calibri"/>
              <a:sym typeface="Calibri"/>
            </a:endParaRPr>
          </a:p>
        </p:txBody>
      </p:sp>
      <p:sp>
        <p:nvSpPr>
          <p:cNvPr id="731" name="Google Shape;731;g31510482b90_0_480">
            <a:extLst>
              <a:ext uri="{FF2B5EF4-FFF2-40B4-BE49-F238E27FC236}">
                <a16:creationId xmlns:a16="http://schemas.microsoft.com/office/drawing/2014/main" id="{7768E113-0DED-6801-7C30-07B60371A39B}"/>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33" name="Google Shape;733;g31510482b90_0_480">
            <a:extLst>
              <a:ext uri="{FF2B5EF4-FFF2-40B4-BE49-F238E27FC236}">
                <a16:creationId xmlns:a16="http://schemas.microsoft.com/office/drawing/2014/main" id="{F84D52CE-74E8-2E80-1DB5-4D0EDEE46705}"/>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2" name="Google Shape;259;g315113ea65e_0_2">
            <a:extLst>
              <a:ext uri="{FF2B5EF4-FFF2-40B4-BE49-F238E27FC236}">
                <a16:creationId xmlns:a16="http://schemas.microsoft.com/office/drawing/2014/main" id="{AF08F45D-B1C8-9D9C-3800-293A3E768577}"/>
              </a:ext>
            </a:extLst>
          </p:cNvPr>
          <p:cNvSpPr txBox="1"/>
          <p:nvPr/>
        </p:nvSpPr>
        <p:spPr>
          <a:xfrm>
            <a:off x="277650" y="1504350"/>
            <a:ext cx="4840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800" dirty="0">
                <a:solidFill>
                  <a:schemeClr val="dk1"/>
                </a:solidFill>
                <a:latin typeface="Calibri"/>
                <a:ea typeface="Calibri"/>
                <a:cs typeface="Calibri"/>
                <a:sym typeface="Calibri"/>
              </a:rPr>
              <a:t>KABOM current strategies</a:t>
            </a:r>
            <a:endParaRPr dirty="0"/>
          </a:p>
        </p:txBody>
      </p:sp>
      <p:grpSp>
        <p:nvGrpSpPr>
          <p:cNvPr id="3" name="Google Shape;260;g315113ea65e_0_2">
            <a:extLst>
              <a:ext uri="{FF2B5EF4-FFF2-40B4-BE49-F238E27FC236}">
                <a16:creationId xmlns:a16="http://schemas.microsoft.com/office/drawing/2014/main" id="{4FF803CC-B9E8-1996-32CD-CCF1FB8089E1}"/>
              </a:ext>
            </a:extLst>
          </p:cNvPr>
          <p:cNvGrpSpPr/>
          <p:nvPr/>
        </p:nvGrpSpPr>
        <p:grpSpPr>
          <a:xfrm>
            <a:off x="454200" y="1971375"/>
            <a:ext cx="5678024" cy="4368775"/>
            <a:chOff x="454200" y="1971375"/>
            <a:chExt cx="5678024" cy="4368775"/>
          </a:xfrm>
        </p:grpSpPr>
        <p:pic>
          <p:nvPicPr>
            <p:cNvPr id="4" name="Google Shape;261;g315113ea65e_0_2">
              <a:extLst>
                <a:ext uri="{FF2B5EF4-FFF2-40B4-BE49-F238E27FC236}">
                  <a16:creationId xmlns:a16="http://schemas.microsoft.com/office/drawing/2014/main" id="{5F1A161C-AE53-231C-F36D-13F2E0B077AB}"/>
                </a:ext>
              </a:extLst>
            </p:cNvPr>
            <p:cNvPicPr preferRelativeResize="0"/>
            <p:nvPr/>
          </p:nvPicPr>
          <p:blipFill rotWithShape="1">
            <a:blip r:embed="rId3">
              <a:alphaModFix/>
            </a:blip>
            <a:srcRect t="14096" r="27593"/>
            <a:stretch/>
          </p:blipFill>
          <p:spPr>
            <a:xfrm>
              <a:off x="454200" y="1971375"/>
              <a:ext cx="5678024" cy="4368775"/>
            </a:xfrm>
            <a:prstGeom prst="rect">
              <a:avLst/>
            </a:prstGeom>
            <a:noFill/>
            <a:ln>
              <a:noFill/>
            </a:ln>
          </p:spPr>
        </p:pic>
        <p:sp>
          <p:nvSpPr>
            <p:cNvPr id="5" name="Google Shape;262;g315113ea65e_0_2">
              <a:extLst>
                <a:ext uri="{FF2B5EF4-FFF2-40B4-BE49-F238E27FC236}">
                  <a16:creationId xmlns:a16="http://schemas.microsoft.com/office/drawing/2014/main" id="{6C1D1C91-28CA-2208-FDA1-AE57B625D121}"/>
                </a:ext>
              </a:extLst>
            </p:cNvPr>
            <p:cNvSpPr/>
            <p:nvPr/>
          </p:nvSpPr>
          <p:spPr>
            <a:xfrm>
              <a:off x="603575" y="4514650"/>
              <a:ext cx="1967700" cy="1569300"/>
            </a:xfrm>
            <a:prstGeom prst="rect">
              <a:avLst/>
            </a:prstGeom>
            <a:solidFill>
              <a:srgbClr val="90E5E6"/>
            </a:solidFill>
            <a:ln w="9525" cap="flat" cmpd="sng">
              <a:solidFill>
                <a:srgbClr val="90E5E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6" name="Google Shape;263;g315113ea65e_0_2">
            <a:extLst>
              <a:ext uri="{FF2B5EF4-FFF2-40B4-BE49-F238E27FC236}">
                <a16:creationId xmlns:a16="http://schemas.microsoft.com/office/drawing/2014/main" id="{3D00D3AF-870A-B4E1-892B-30E32A46AF6B}"/>
              </a:ext>
            </a:extLst>
          </p:cNvPr>
          <p:cNvSpPr txBox="1"/>
          <p:nvPr/>
        </p:nvSpPr>
        <p:spPr>
          <a:xfrm>
            <a:off x="7033024" y="2140350"/>
            <a:ext cx="4889735" cy="1954351"/>
          </a:xfrm>
          <a:prstGeom prst="rect">
            <a:avLst/>
          </a:prstGeom>
          <a:noFill/>
          <a:ln>
            <a:noFill/>
          </a:ln>
        </p:spPr>
        <p:txBody>
          <a:bodyPr spcFirstLastPara="1" wrap="square" lIns="91425" tIns="91425" rIns="91425" bIns="91425" anchor="t" anchorCtr="0">
            <a:spAutoFit/>
          </a:bodyPr>
          <a:lstStyle/>
          <a:p>
            <a:pPr marL="457200" lvl="0" indent="-342900" algn="just" rtl="0">
              <a:spcBef>
                <a:spcPts val="1000"/>
              </a:spcBef>
              <a:spcAft>
                <a:spcPts val="0"/>
              </a:spcAft>
              <a:buClr>
                <a:schemeClr val="dk1"/>
              </a:buClr>
              <a:buSzPts val="1800"/>
              <a:buFont typeface="Calibri"/>
              <a:buChar char="●"/>
            </a:pPr>
            <a:r>
              <a:rPr lang="en-GB" sz="1800" dirty="0">
                <a:solidFill>
                  <a:schemeClr val="dk1"/>
                </a:solidFill>
                <a:latin typeface="Calibri"/>
                <a:ea typeface="Calibri"/>
                <a:cs typeface="Calibri"/>
                <a:sym typeface="Calibri"/>
              </a:rPr>
              <a:t>Routine water management in the river</a:t>
            </a:r>
            <a:endParaRPr sz="1800" dirty="0">
              <a:solidFill>
                <a:schemeClr val="dk1"/>
              </a:solidFill>
              <a:latin typeface="Calibri"/>
              <a:ea typeface="Calibri"/>
              <a:cs typeface="Calibri"/>
              <a:sym typeface="Calibri"/>
            </a:endParaRPr>
          </a:p>
          <a:p>
            <a:pPr marL="457200" lvl="0" indent="-342900" algn="just" rtl="0">
              <a:spcBef>
                <a:spcPts val="1000"/>
              </a:spcBef>
              <a:spcAft>
                <a:spcPts val="0"/>
              </a:spcAft>
              <a:buClr>
                <a:schemeClr val="dk1"/>
              </a:buClr>
              <a:buSzPts val="1800"/>
              <a:buFont typeface="Calibri"/>
              <a:buChar char="●"/>
            </a:pPr>
            <a:r>
              <a:rPr lang="en-GB" sz="1800" dirty="0">
                <a:solidFill>
                  <a:schemeClr val="dk1"/>
                </a:solidFill>
                <a:latin typeface="Calibri"/>
                <a:ea typeface="Calibri"/>
                <a:cs typeface="Calibri"/>
                <a:sym typeface="Calibri"/>
              </a:rPr>
              <a:t>Consider Lake Malawi level</a:t>
            </a:r>
            <a:endParaRPr sz="1800" dirty="0">
              <a:solidFill>
                <a:schemeClr val="dk1"/>
              </a:solidFill>
              <a:latin typeface="Calibri"/>
              <a:ea typeface="Calibri"/>
              <a:cs typeface="Calibri"/>
              <a:sym typeface="Calibri"/>
            </a:endParaRPr>
          </a:p>
          <a:p>
            <a:pPr marL="457200" lvl="0" indent="-342900" algn="just" rtl="0">
              <a:spcBef>
                <a:spcPts val="1000"/>
              </a:spcBef>
              <a:spcAft>
                <a:spcPts val="0"/>
              </a:spcAft>
              <a:buClr>
                <a:schemeClr val="dk1"/>
              </a:buClr>
              <a:buSzPts val="1800"/>
              <a:buFont typeface="Calibri"/>
              <a:buChar char="●"/>
            </a:pPr>
            <a:r>
              <a:rPr lang="en-GB" sz="1800" b="1" dirty="0">
                <a:solidFill>
                  <a:schemeClr val="dk1"/>
                </a:solidFill>
                <a:latin typeface="Calibri"/>
                <a:ea typeface="Calibri"/>
                <a:cs typeface="Calibri"/>
                <a:sym typeface="Calibri"/>
              </a:rPr>
              <a:t>Medium - term strategies </a:t>
            </a:r>
            <a:r>
              <a:rPr lang="en-GB" sz="1800" b="1" dirty="0">
                <a:solidFill>
                  <a:schemeClr val="dk1"/>
                </a:solidFill>
                <a:latin typeface="Calibri"/>
                <a:ea typeface="Calibri"/>
                <a:cs typeface="Calibri"/>
                <a:sym typeface="Wingdings" panose="05000000000000000000" pitchFamily="2" charset="2"/>
              </a:rPr>
              <a:t> NOT SUFFICIENT TO ADDRESS IMMEDIATE DOWNSTREAM FLOOD RISK MITIGATION</a:t>
            </a:r>
            <a:endParaRPr sz="1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176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8">
          <a:extLst>
            <a:ext uri="{FF2B5EF4-FFF2-40B4-BE49-F238E27FC236}">
              <a16:creationId xmlns:a16="http://schemas.microsoft.com/office/drawing/2014/main" id="{C1535928-B9C6-A38E-6476-A41E6889E43C}"/>
            </a:ext>
          </a:extLst>
        </p:cNvPr>
        <p:cNvGrpSpPr/>
        <p:nvPr/>
      </p:nvGrpSpPr>
      <p:grpSpPr>
        <a:xfrm>
          <a:off x="0" y="0"/>
          <a:ext cx="0" cy="0"/>
          <a:chOff x="0" y="0"/>
          <a:chExt cx="0" cy="0"/>
        </a:xfrm>
      </p:grpSpPr>
      <p:sp>
        <p:nvSpPr>
          <p:cNvPr id="729" name="Google Shape;729;g31510482b90_0_480">
            <a:extLst>
              <a:ext uri="{FF2B5EF4-FFF2-40B4-BE49-F238E27FC236}">
                <a16:creationId xmlns:a16="http://schemas.microsoft.com/office/drawing/2014/main" id="{1DA140CB-B191-4857-A955-84024259EB48}"/>
              </a:ext>
            </a:extLst>
          </p:cNvPr>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dirty="0">
                <a:solidFill>
                  <a:srgbClr val="0070C0"/>
                </a:solidFill>
                <a:latin typeface="Calibri"/>
                <a:ea typeface="Calibri"/>
                <a:cs typeface="Calibri"/>
                <a:sym typeface="Calibri"/>
              </a:rPr>
              <a:t>Operational Protocols and Procedures - KABOM</a:t>
            </a:r>
            <a:endParaRPr lang="en-GB" sz="2800" b="0" i="0" u="none" strike="noStrike" cap="none" dirty="0">
              <a:solidFill>
                <a:srgbClr val="000000"/>
              </a:solidFill>
              <a:latin typeface="Calibri"/>
              <a:ea typeface="Calibri"/>
              <a:cs typeface="Calibri"/>
              <a:sym typeface="Calibri"/>
            </a:endParaRPr>
          </a:p>
        </p:txBody>
      </p:sp>
      <p:sp>
        <p:nvSpPr>
          <p:cNvPr id="731" name="Google Shape;731;g31510482b90_0_480">
            <a:extLst>
              <a:ext uri="{FF2B5EF4-FFF2-40B4-BE49-F238E27FC236}">
                <a16:creationId xmlns:a16="http://schemas.microsoft.com/office/drawing/2014/main" id="{DEC5881E-A6AF-37D9-7003-BEA7949A0FD2}"/>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33" name="Google Shape;733;g31510482b90_0_480">
            <a:extLst>
              <a:ext uri="{FF2B5EF4-FFF2-40B4-BE49-F238E27FC236}">
                <a16:creationId xmlns:a16="http://schemas.microsoft.com/office/drawing/2014/main" id="{23581B4D-9E9C-63D2-54FF-6DAEBBBB9639}"/>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4" name="Google Shape;273;g315113ea65e_0_21">
            <a:extLst>
              <a:ext uri="{FF2B5EF4-FFF2-40B4-BE49-F238E27FC236}">
                <a16:creationId xmlns:a16="http://schemas.microsoft.com/office/drawing/2014/main" id="{8FF40005-AEB9-54F2-A19D-A613C7F60AB9}"/>
              </a:ext>
            </a:extLst>
          </p:cNvPr>
          <p:cNvSpPr txBox="1"/>
          <p:nvPr/>
        </p:nvSpPr>
        <p:spPr>
          <a:xfrm>
            <a:off x="8641081" y="3465950"/>
            <a:ext cx="3002280" cy="172351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000" dirty="0">
                <a:solidFill>
                  <a:schemeClr val="dk1"/>
                </a:solidFill>
                <a:latin typeface="Calibri"/>
                <a:ea typeface="Calibri"/>
                <a:cs typeface="Calibri"/>
                <a:sym typeface="Calibri"/>
              </a:rPr>
              <a:t>Release the maximum acceptable flow, </a:t>
            </a:r>
          </a:p>
          <a:p>
            <a:pPr marL="0" lvl="0" indent="0" rtl="0">
              <a:spcBef>
                <a:spcPts val="0"/>
              </a:spcBef>
              <a:spcAft>
                <a:spcPts val="0"/>
              </a:spcAft>
              <a:buNone/>
            </a:pPr>
            <a:r>
              <a:rPr lang="en-GB" sz="2000" dirty="0">
                <a:solidFill>
                  <a:schemeClr val="dk1"/>
                </a:solidFill>
                <a:latin typeface="Calibri"/>
                <a:ea typeface="Calibri"/>
                <a:cs typeface="Calibri"/>
                <a:sym typeface="Calibri"/>
              </a:rPr>
              <a:t>ensuring safe lake levels and minimising downstream flood risk</a:t>
            </a:r>
            <a:endParaRPr sz="1600" dirty="0"/>
          </a:p>
        </p:txBody>
      </p:sp>
      <p:pic>
        <p:nvPicPr>
          <p:cNvPr id="6" name="Immagine 5">
            <a:extLst>
              <a:ext uri="{FF2B5EF4-FFF2-40B4-BE49-F238E27FC236}">
                <a16:creationId xmlns:a16="http://schemas.microsoft.com/office/drawing/2014/main" id="{1D2E8A7E-241F-A56A-E87B-ECF010584E33}"/>
              </a:ext>
            </a:extLst>
          </p:cNvPr>
          <p:cNvPicPr>
            <a:picLocks noChangeAspect="1"/>
          </p:cNvPicPr>
          <p:nvPr/>
        </p:nvPicPr>
        <p:blipFill>
          <a:blip r:embed="rId3"/>
          <a:stretch>
            <a:fillRect/>
          </a:stretch>
        </p:blipFill>
        <p:spPr>
          <a:xfrm>
            <a:off x="1102360" y="1601673"/>
            <a:ext cx="7431141" cy="4762535"/>
          </a:xfrm>
          <a:prstGeom prst="rect">
            <a:avLst/>
          </a:prstGeom>
        </p:spPr>
      </p:pic>
      <p:sp>
        <p:nvSpPr>
          <p:cNvPr id="2" name="Google Shape;271;g315113ea65e_0_21">
            <a:extLst>
              <a:ext uri="{FF2B5EF4-FFF2-40B4-BE49-F238E27FC236}">
                <a16:creationId xmlns:a16="http://schemas.microsoft.com/office/drawing/2014/main" id="{B50EBB3D-5526-9843-3D47-936CDD190326}"/>
              </a:ext>
            </a:extLst>
          </p:cNvPr>
          <p:cNvSpPr txBox="1"/>
          <p:nvPr/>
        </p:nvSpPr>
        <p:spPr>
          <a:xfrm>
            <a:off x="211610" y="1398020"/>
            <a:ext cx="61563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800" b="1" dirty="0">
                <a:solidFill>
                  <a:schemeClr val="dk1"/>
                </a:solidFill>
                <a:latin typeface="Calibri"/>
                <a:ea typeface="Calibri"/>
                <a:cs typeface="Calibri"/>
                <a:sym typeface="Calibri"/>
              </a:rPr>
              <a:t>Added two more strategies for downstream floods</a:t>
            </a:r>
            <a:endParaRPr b="1" dirty="0"/>
          </a:p>
        </p:txBody>
      </p:sp>
    </p:spTree>
    <p:extLst>
      <p:ext uri="{BB962C8B-B14F-4D97-AF65-F5344CB8AC3E}">
        <p14:creationId xmlns:p14="http://schemas.microsoft.com/office/powerpoint/2010/main" val="225638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8">
          <a:extLst>
            <a:ext uri="{FF2B5EF4-FFF2-40B4-BE49-F238E27FC236}">
              <a16:creationId xmlns:a16="http://schemas.microsoft.com/office/drawing/2014/main" id="{02AB99B9-FA7C-CC1A-E4A5-832B0DEA2396}"/>
            </a:ext>
          </a:extLst>
        </p:cNvPr>
        <p:cNvGrpSpPr/>
        <p:nvPr/>
      </p:nvGrpSpPr>
      <p:grpSpPr>
        <a:xfrm>
          <a:off x="0" y="0"/>
          <a:ext cx="0" cy="0"/>
          <a:chOff x="0" y="0"/>
          <a:chExt cx="0" cy="0"/>
        </a:xfrm>
      </p:grpSpPr>
      <p:pic>
        <p:nvPicPr>
          <p:cNvPr id="2" name="Google Shape;280;g315113ea65e_0_33">
            <a:extLst>
              <a:ext uri="{FF2B5EF4-FFF2-40B4-BE49-F238E27FC236}">
                <a16:creationId xmlns:a16="http://schemas.microsoft.com/office/drawing/2014/main" id="{222A713E-D9EE-424F-3063-6A7EAEDD975E}"/>
              </a:ext>
            </a:extLst>
          </p:cNvPr>
          <p:cNvPicPr preferRelativeResize="0"/>
          <p:nvPr/>
        </p:nvPicPr>
        <p:blipFill>
          <a:blip r:embed="rId3">
            <a:clrChange>
              <a:clrFrom>
                <a:srgbClr val="FFFFFF"/>
              </a:clrFrom>
              <a:clrTo>
                <a:srgbClr val="FFFFFF">
                  <a:alpha val="0"/>
                </a:srgbClr>
              </a:clrTo>
            </a:clrChange>
            <a:alphaModFix/>
          </a:blip>
          <a:srcRect l="9831" t="5101" r="11536" b="3970"/>
          <a:stretch/>
        </p:blipFill>
        <p:spPr>
          <a:xfrm>
            <a:off x="2473008" y="1361977"/>
            <a:ext cx="7847152" cy="5056823"/>
          </a:xfrm>
          <a:prstGeom prst="rect">
            <a:avLst/>
          </a:prstGeom>
          <a:noFill/>
          <a:ln>
            <a:noFill/>
          </a:ln>
        </p:spPr>
      </p:pic>
      <p:sp>
        <p:nvSpPr>
          <p:cNvPr id="729" name="Google Shape;729;g31510482b90_0_480">
            <a:extLst>
              <a:ext uri="{FF2B5EF4-FFF2-40B4-BE49-F238E27FC236}">
                <a16:creationId xmlns:a16="http://schemas.microsoft.com/office/drawing/2014/main" id="{5D95C276-8A9F-61C4-E52C-9B14ED25F919}"/>
              </a:ext>
            </a:extLst>
          </p:cNvPr>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algn="ctr">
              <a:lnSpc>
                <a:spcPct val="150000"/>
              </a:lnSpc>
              <a:buSzPts val="3600"/>
            </a:pPr>
            <a:r>
              <a:rPr lang="en-GB" sz="2800" b="1" i="0" u="none" strike="noStrike" cap="none" dirty="0">
                <a:solidFill>
                  <a:srgbClr val="0070C0"/>
                </a:solidFill>
                <a:latin typeface="Calibri"/>
                <a:ea typeface="Calibri"/>
                <a:cs typeface="Calibri"/>
                <a:sym typeface="Calibri"/>
              </a:rPr>
              <a:t>Operational Protocols and Procedures</a:t>
            </a:r>
            <a:r>
              <a:rPr lang="en-GB" sz="2800" dirty="0">
                <a:latin typeface="Calibri"/>
                <a:ea typeface="Calibri"/>
                <a:cs typeface="Calibri"/>
                <a:sym typeface="Calibri"/>
              </a:rPr>
              <a:t> - </a:t>
            </a:r>
            <a:r>
              <a:rPr lang="en-GB" sz="2800" b="1" i="0" u="none" strike="noStrike" cap="none" dirty="0">
                <a:solidFill>
                  <a:srgbClr val="0070C0"/>
                </a:solidFill>
                <a:latin typeface="Calibri"/>
                <a:ea typeface="Calibri"/>
                <a:cs typeface="Calibri"/>
                <a:sym typeface="Calibri"/>
              </a:rPr>
              <a:t>KABOM</a:t>
            </a:r>
            <a:endParaRPr sz="2800" b="0" i="0" u="none" strike="noStrike" cap="none" dirty="0">
              <a:solidFill>
                <a:srgbClr val="000000"/>
              </a:solidFill>
              <a:latin typeface="Calibri"/>
              <a:ea typeface="Calibri"/>
              <a:cs typeface="Calibri"/>
              <a:sym typeface="Calibri"/>
            </a:endParaRPr>
          </a:p>
        </p:txBody>
      </p:sp>
      <p:sp>
        <p:nvSpPr>
          <p:cNvPr id="731" name="Google Shape;731;g31510482b90_0_480">
            <a:extLst>
              <a:ext uri="{FF2B5EF4-FFF2-40B4-BE49-F238E27FC236}">
                <a16:creationId xmlns:a16="http://schemas.microsoft.com/office/drawing/2014/main" id="{C1817040-9D8D-6E39-AE32-E2AFC21707B9}"/>
              </a:ext>
            </a:extLst>
          </p:cNvPr>
          <p:cNvSpPr/>
          <p:nvPr/>
        </p:nvSpPr>
        <p:spPr>
          <a:xfrm>
            <a:off x="10745100" y="642388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33" name="Google Shape;733;g31510482b90_0_480">
            <a:extLst>
              <a:ext uri="{FF2B5EF4-FFF2-40B4-BE49-F238E27FC236}">
                <a16:creationId xmlns:a16="http://schemas.microsoft.com/office/drawing/2014/main" id="{6B62A815-A47C-8CCF-9434-2E0D3E4949DD}"/>
              </a:ext>
            </a:extLst>
          </p:cNvPr>
          <p:cNvSpPr/>
          <p:nvPr/>
        </p:nvSpPr>
        <p:spPr>
          <a:xfrm>
            <a:off x="10745100" y="642388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4" name="CasellaDiTesto 3">
            <a:extLst>
              <a:ext uri="{FF2B5EF4-FFF2-40B4-BE49-F238E27FC236}">
                <a16:creationId xmlns:a16="http://schemas.microsoft.com/office/drawing/2014/main" id="{181995C8-FB5E-468F-6698-732A13CF83BF}"/>
              </a:ext>
            </a:extLst>
          </p:cNvPr>
          <p:cNvSpPr txBox="1"/>
          <p:nvPr/>
        </p:nvSpPr>
        <p:spPr>
          <a:xfrm>
            <a:off x="509588" y="1455837"/>
            <a:ext cx="6096000" cy="307777"/>
          </a:xfrm>
          <a:prstGeom prst="rect">
            <a:avLst/>
          </a:prstGeom>
          <a:noFill/>
        </p:spPr>
        <p:txBody>
          <a:bodyPr wrap="square">
            <a:spAutoFit/>
          </a:bodyPr>
          <a:lstStyle/>
          <a:p>
            <a:r>
              <a:rPr lang="en-GB" sz="1400" b="1" dirty="0">
                <a:solidFill>
                  <a:srgbClr val="0070C0"/>
                </a:solidFill>
              </a:rPr>
              <a:t>DAILY OPERATIONS</a:t>
            </a:r>
            <a:endParaRPr lang="en-GB" dirty="0"/>
          </a:p>
        </p:txBody>
      </p:sp>
    </p:spTree>
    <p:extLst>
      <p:ext uri="{BB962C8B-B14F-4D97-AF65-F5344CB8AC3E}">
        <p14:creationId xmlns:p14="http://schemas.microsoft.com/office/powerpoint/2010/main" val="256181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8">
          <a:extLst>
            <a:ext uri="{FF2B5EF4-FFF2-40B4-BE49-F238E27FC236}">
              <a16:creationId xmlns:a16="http://schemas.microsoft.com/office/drawing/2014/main" id="{5EBCE935-089E-612E-B817-E626D549849A}"/>
            </a:ext>
          </a:extLst>
        </p:cNvPr>
        <p:cNvGrpSpPr/>
        <p:nvPr/>
      </p:nvGrpSpPr>
      <p:grpSpPr>
        <a:xfrm>
          <a:off x="0" y="0"/>
          <a:ext cx="0" cy="0"/>
          <a:chOff x="0" y="0"/>
          <a:chExt cx="0" cy="0"/>
        </a:xfrm>
      </p:grpSpPr>
      <p:sp>
        <p:nvSpPr>
          <p:cNvPr id="729" name="Google Shape;729;g31510482b90_0_480">
            <a:extLst>
              <a:ext uri="{FF2B5EF4-FFF2-40B4-BE49-F238E27FC236}">
                <a16:creationId xmlns:a16="http://schemas.microsoft.com/office/drawing/2014/main" id="{56CEC894-5D26-C8EF-8647-6B37FF194AF9}"/>
              </a:ext>
            </a:extLst>
          </p:cNvPr>
          <p:cNvSpPr txBox="1"/>
          <p:nvPr/>
        </p:nvSpPr>
        <p:spPr>
          <a:xfrm>
            <a:off x="1455840" y="325320"/>
            <a:ext cx="9072600" cy="630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3600"/>
              <a:buFont typeface="Arial"/>
              <a:buNone/>
            </a:pPr>
            <a:r>
              <a:rPr lang="en-GB" sz="2800" b="1" i="0" u="none" strike="noStrike" cap="none" dirty="0">
                <a:solidFill>
                  <a:srgbClr val="0070C0"/>
                </a:solidFill>
                <a:latin typeface="Calibri"/>
                <a:ea typeface="Calibri"/>
                <a:cs typeface="Calibri"/>
                <a:sym typeface="Calibri"/>
              </a:rPr>
              <a:t>Operational Protocols and Procedures</a:t>
            </a:r>
            <a:endParaRPr sz="2800" b="0" i="0" u="none" strike="noStrike" cap="none" dirty="0">
              <a:solidFill>
                <a:srgbClr val="000000"/>
              </a:solidFill>
              <a:latin typeface="Calibri"/>
              <a:ea typeface="Calibri"/>
              <a:cs typeface="Calibri"/>
              <a:sym typeface="Calibri"/>
            </a:endParaRPr>
          </a:p>
        </p:txBody>
      </p:sp>
      <p:sp>
        <p:nvSpPr>
          <p:cNvPr id="731" name="Google Shape;731;g31510482b90_0_480">
            <a:extLst>
              <a:ext uri="{FF2B5EF4-FFF2-40B4-BE49-F238E27FC236}">
                <a16:creationId xmlns:a16="http://schemas.microsoft.com/office/drawing/2014/main" id="{9AA999F5-30A9-98D6-8C73-257C0875500F}"/>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733" name="Google Shape;733;g31510482b90_0_480">
            <a:extLst>
              <a:ext uri="{FF2B5EF4-FFF2-40B4-BE49-F238E27FC236}">
                <a16:creationId xmlns:a16="http://schemas.microsoft.com/office/drawing/2014/main" id="{64F7C950-16E4-C70D-1FAD-0954C92E2F65}"/>
              </a:ext>
            </a:extLst>
          </p:cNvPr>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dirty="0">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
        <p:nvSpPr>
          <p:cNvPr id="2" name="CasellaDiTesto 1">
            <a:extLst>
              <a:ext uri="{FF2B5EF4-FFF2-40B4-BE49-F238E27FC236}">
                <a16:creationId xmlns:a16="http://schemas.microsoft.com/office/drawing/2014/main" id="{09093B1B-F08B-4DE0-9118-C7DCC35721C9}"/>
              </a:ext>
            </a:extLst>
          </p:cNvPr>
          <p:cNvSpPr txBox="1"/>
          <p:nvPr/>
        </p:nvSpPr>
        <p:spPr>
          <a:xfrm>
            <a:off x="509588" y="1455837"/>
            <a:ext cx="6096000" cy="307777"/>
          </a:xfrm>
          <a:prstGeom prst="rect">
            <a:avLst/>
          </a:prstGeom>
          <a:noFill/>
        </p:spPr>
        <p:txBody>
          <a:bodyPr wrap="square">
            <a:spAutoFit/>
          </a:bodyPr>
          <a:lstStyle/>
          <a:p>
            <a:r>
              <a:rPr lang="en-GB" sz="1400" b="1" dirty="0">
                <a:solidFill>
                  <a:srgbClr val="0070C0"/>
                </a:solidFill>
              </a:rPr>
              <a:t>ALERT LEVELS – RESPONSE </a:t>
            </a:r>
            <a:endParaRPr lang="en-GB" dirty="0"/>
          </a:p>
        </p:txBody>
      </p:sp>
      <p:sp>
        <p:nvSpPr>
          <p:cNvPr id="3" name="Google Shape;350;g315efd9d64c_0_35">
            <a:extLst>
              <a:ext uri="{FF2B5EF4-FFF2-40B4-BE49-F238E27FC236}">
                <a16:creationId xmlns:a16="http://schemas.microsoft.com/office/drawing/2014/main" id="{AF21A3A2-7ADA-2F96-ABE9-18E0B9979482}"/>
              </a:ext>
            </a:extLst>
          </p:cNvPr>
          <p:cNvSpPr txBox="1"/>
          <p:nvPr/>
        </p:nvSpPr>
        <p:spPr>
          <a:xfrm>
            <a:off x="247650" y="1763614"/>
            <a:ext cx="11253750" cy="121722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600"/>
              </a:spcAft>
              <a:buNone/>
            </a:pPr>
            <a:r>
              <a:rPr lang="en-GB" sz="1800" dirty="0">
                <a:solidFill>
                  <a:schemeClr val="dk1"/>
                </a:solidFill>
                <a:latin typeface="Calibri"/>
                <a:ea typeface="Calibri"/>
                <a:cs typeface="Calibri"/>
                <a:sym typeface="Calibri"/>
              </a:rPr>
              <a:t>The ODSS employs an alert system designed to communicate levels of risk associated with flood and drought events. Each alert level corresponds to a specific set of recommended actions and response measures, tailored to the risk level and designed to enhance community preparedness.</a:t>
            </a:r>
            <a:endParaRPr dirty="0"/>
          </a:p>
        </p:txBody>
      </p:sp>
      <p:sp>
        <p:nvSpPr>
          <p:cNvPr id="5" name="Google Shape;365;g315efd9d64c_0_80">
            <a:extLst>
              <a:ext uri="{FF2B5EF4-FFF2-40B4-BE49-F238E27FC236}">
                <a16:creationId xmlns:a16="http://schemas.microsoft.com/office/drawing/2014/main" id="{DB0CC799-5244-096E-340E-ABE59755549F}"/>
              </a:ext>
            </a:extLst>
          </p:cNvPr>
          <p:cNvSpPr txBox="1"/>
          <p:nvPr/>
        </p:nvSpPr>
        <p:spPr>
          <a:xfrm>
            <a:off x="247650" y="2894480"/>
            <a:ext cx="7629525" cy="3040802"/>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dk1"/>
              </a:buClr>
              <a:buSzPts val="1100"/>
              <a:buChar char="●"/>
            </a:pPr>
            <a:r>
              <a:rPr lang="en-GB" sz="1800" b="1" dirty="0">
                <a:solidFill>
                  <a:schemeClr val="dk1"/>
                </a:solidFill>
                <a:latin typeface="Calibri"/>
                <a:ea typeface="Calibri"/>
                <a:cs typeface="Calibri"/>
                <a:sym typeface="Calibri"/>
              </a:rPr>
              <a:t>Yellow Alert: </a:t>
            </a:r>
            <a:r>
              <a:rPr lang="en-GB" sz="1800" dirty="0">
                <a:solidFill>
                  <a:schemeClr val="dk1"/>
                </a:solidFill>
                <a:latin typeface="Calibri"/>
                <a:ea typeface="Calibri"/>
                <a:cs typeface="Calibri"/>
                <a:sym typeface="Calibri"/>
              </a:rPr>
              <a:t>Preparatory actions initiated, evacuation routes checked, shelters assessed, and communities informed.</a:t>
            </a:r>
          </a:p>
          <a:p>
            <a:pPr marL="457200" lvl="0" indent="-298450" algn="l" rtl="0">
              <a:lnSpc>
                <a:spcPct val="115000"/>
              </a:lnSpc>
              <a:spcBef>
                <a:spcPts val="0"/>
              </a:spcBef>
              <a:spcAft>
                <a:spcPts val="0"/>
              </a:spcAft>
              <a:buClr>
                <a:schemeClr val="dk1"/>
              </a:buClr>
              <a:buSzPts val="1100"/>
              <a:buChar char="●"/>
            </a:pPr>
            <a:r>
              <a:rPr lang="en-GB" sz="1800" b="1" dirty="0">
                <a:solidFill>
                  <a:schemeClr val="dk1"/>
                </a:solidFill>
                <a:latin typeface="Calibri"/>
                <a:ea typeface="Calibri"/>
                <a:cs typeface="Calibri"/>
                <a:sym typeface="Calibri"/>
              </a:rPr>
              <a:t>Orange Alert: </a:t>
            </a:r>
            <a:r>
              <a:rPr lang="en-GB" sz="1800" dirty="0">
                <a:solidFill>
                  <a:schemeClr val="dk1"/>
                </a:solidFill>
                <a:latin typeface="Calibri"/>
                <a:ea typeface="Calibri"/>
                <a:cs typeface="Calibri"/>
                <a:sym typeface="Calibri"/>
              </a:rPr>
              <a:t>Shelters activated, residents prepare emergency supplies, and measures for asset and livestock protection implemented.</a:t>
            </a:r>
          </a:p>
          <a:p>
            <a:pPr marL="457200" lvl="0" indent="-298450" algn="l" rtl="0">
              <a:lnSpc>
                <a:spcPct val="115000"/>
              </a:lnSpc>
              <a:spcBef>
                <a:spcPts val="0"/>
              </a:spcBef>
              <a:spcAft>
                <a:spcPts val="0"/>
              </a:spcAft>
              <a:buClr>
                <a:schemeClr val="dk1"/>
              </a:buClr>
              <a:buSzPts val="1100"/>
              <a:buChar char="●"/>
            </a:pPr>
            <a:r>
              <a:rPr lang="en-GB" sz="1800" b="1" dirty="0">
                <a:solidFill>
                  <a:schemeClr val="dk1"/>
                </a:solidFill>
                <a:latin typeface="Calibri"/>
                <a:ea typeface="Calibri"/>
                <a:cs typeface="Calibri"/>
                <a:sym typeface="Calibri"/>
              </a:rPr>
              <a:t>Red Alert: </a:t>
            </a:r>
            <a:r>
              <a:rPr lang="en-GB" sz="1800" dirty="0">
                <a:solidFill>
                  <a:schemeClr val="dk1"/>
                </a:solidFill>
                <a:latin typeface="Calibri"/>
                <a:ea typeface="Calibri"/>
                <a:cs typeface="Calibri"/>
                <a:sym typeface="Calibri"/>
              </a:rPr>
              <a:t>Mandatory evacuations executed with priority given to vulnerable populations, supported by local networks.</a:t>
            </a:r>
            <a:endParaRPr lang="en-GB" sz="11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GB" sz="1800" b="1" dirty="0">
                <a:solidFill>
                  <a:schemeClr val="dk1"/>
                </a:solidFill>
                <a:latin typeface="Calibri"/>
                <a:ea typeface="Calibri"/>
                <a:cs typeface="Calibri"/>
                <a:sym typeface="Wingdings" panose="05000000000000000000" pitchFamily="2" charset="2"/>
              </a:rPr>
              <a:t></a:t>
            </a:r>
            <a:r>
              <a:rPr lang="en-GB" sz="1800" b="1" dirty="0">
                <a:solidFill>
                  <a:schemeClr val="dk1"/>
                </a:solidFill>
                <a:latin typeface="Calibri"/>
                <a:ea typeface="Calibri"/>
                <a:cs typeface="Calibri"/>
                <a:sym typeface="Calibri"/>
              </a:rPr>
              <a:t> Coordinated Actions: </a:t>
            </a:r>
            <a:r>
              <a:rPr lang="en-GB" sz="1800" dirty="0">
                <a:solidFill>
                  <a:schemeClr val="dk1"/>
                </a:solidFill>
                <a:latin typeface="Calibri"/>
                <a:ea typeface="Calibri"/>
                <a:cs typeface="Calibri"/>
                <a:sym typeface="Calibri"/>
              </a:rPr>
              <a:t>Ensures timely, structured, and inclusive responses to flood and drought risks through clear communication and resource allocation.</a:t>
            </a:r>
            <a:endParaRPr sz="1800" dirty="0">
              <a:solidFill>
                <a:schemeClr val="dk1"/>
              </a:solidFill>
              <a:latin typeface="Calibri"/>
              <a:ea typeface="Calibri"/>
              <a:cs typeface="Calibri"/>
              <a:sym typeface="Calibri"/>
            </a:endParaRPr>
          </a:p>
        </p:txBody>
      </p:sp>
      <p:sp>
        <p:nvSpPr>
          <p:cNvPr id="6" name="Google Shape;372;g315efd9d64c_0_56">
            <a:extLst>
              <a:ext uri="{FF2B5EF4-FFF2-40B4-BE49-F238E27FC236}">
                <a16:creationId xmlns:a16="http://schemas.microsoft.com/office/drawing/2014/main" id="{1EDFA505-81FC-0D2C-EED7-4B722EADA8EB}"/>
              </a:ext>
            </a:extLst>
          </p:cNvPr>
          <p:cNvSpPr txBox="1"/>
          <p:nvPr/>
        </p:nvSpPr>
        <p:spPr>
          <a:xfrm rot="20970607">
            <a:off x="8207482" y="3353434"/>
            <a:ext cx="3514725" cy="1500380"/>
          </a:xfrm>
          <a:prstGeom prst="rect">
            <a:avLst/>
          </a:prstGeom>
          <a:solidFill>
            <a:srgbClr val="FFC000"/>
          </a:solid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dirty="0">
                <a:solidFill>
                  <a:schemeClr val="dk1"/>
                </a:solidFill>
                <a:latin typeface="Calibri"/>
                <a:ea typeface="Calibri"/>
                <a:cs typeface="Calibri"/>
                <a:sym typeface="Calibri"/>
              </a:rPr>
              <a:t>Communication channels:</a:t>
            </a:r>
            <a:endParaRPr dirty="0">
              <a:solidFill>
                <a:schemeClr val="dk1"/>
              </a:solidFill>
              <a:latin typeface="Calibri"/>
              <a:ea typeface="Calibri"/>
              <a:cs typeface="Calibri"/>
              <a:sym typeface="Calibri"/>
            </a:endParaRPr>
          </a:p>
          <a:p>
            <a:pPr marL="457200" lvl="0" indent="-317500" algn="just" rtl="0">
              <a:lnSpc>
                <a:spcPct val="115000"/>
              </a:lnSpc>
              <a:spcBef>
                <a:spcPts val="600"/>
              </a:spcBef>
              <a:spcAft>
                <a:spcPts val="0"/>
              </a:spcAft>
              <a:buClr>
                <a:schemeClr val="dk1"/>
              </a:buClr>
              <a:buSzPts val="1400"/>
              <a:buFont typeface="Calibri"/>
              <a:buChar char="●"/>
            </a:pPr>
            <a:r>
              <a:rPr lang="en-GB" b="1" dirty="0">
                <a:solidFill>
                  <a:schemeClr val="dk1"/>
                </a:solidFill>
                <a:latin typeface="Calibri"/>
                <a:ea typeface="Calibri"/>
                <a:cs typeface="Calibri"/>
                <a:sym typeface="Calibri"/>
              </a:rPr>
              <a:t>SMS Alert</a:t>
            </a:r>
            <a:endParaRPr dirty="0">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Font typeface="Calibri"/>
              <a:buChar char="●"/>
            </a:pPr>
            <a:r>
              <a:rPr lang="en-GB" b="1" dirty="0">
                <a:solidFill>
                  <a:schemeClr val="dk1"/>
                </a:solidFill>
                <a:latin typeface="Calibri"/>
                <a:ea typeface="Calibri"/>
                <a:cs typeface="Calibri"/>
                <a:sym typeface="Calibri"/>
              </a:rPr>
              <a:t>Radio and Television Announcements </a:t>
            </a:r>
            <a:endParaRPr b="1" dirty="0">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Font typeface="Calibri"/>
              <a:buChar char="●"/>
            </a:pPr>
            <a:r>
              <a:rPr lang="en-GB" b="1" dirty="0">
                <a:solidFill>
                  <a:schemeClr val="dk1"/>
                </a:solidFill>
                <a:latin typeface="Calibri"/>
                <a:ea typeface="Calibri"/>
                <a:cs typeface="Calibri"/>
                <a:sym typeface="Calibri"/>
              </a:rPr>
              <a:t>Community Meetings</a:t>
            </a:r>
            <a:endParaRPr b="1" dirty="0">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Font typeface="Calibri"/>
              <a:buChar char="●"/>
            </a:pPr>
            <a:r>
              <a:rPr lang="en-GB" b="1" dirty="0">
                <a:solidFill>
                  <a:schemeClr val="dk1"/>
                </a:solidFill>
                <a:latin typeface="Calibri"/>
                <a:ea typeface="Calibri"/>
                <a:cs typeface="Calibri"/>
                <a:sym typeface="Calibri"/>
              </a:rPr>
              <a:t>Online Updates, social network </a:t>
            </a:r>
            <a:endParaRPr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6348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21"/>
          <p:cNvSpPr txBox="1"/>
          <p:nvPr/>
        </p:nvSpPr>
        <p:spPr>
          <a:xfrm>
            <a:off x="3790764" y="2279341"/>
            <a:ext cx="6754427"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dirty="0">
                <a:solidFill>
                  <a:schemeClr val="dk1"/>
                </a:solidFill>
                <a:latin typeface="Calibri"/>
                <a:ea typeface="Calibri"/>
                <a:cs typeface="Calibri"/>
                <a:sym typeface="Calibri"/>
              </a:rPr>
              <a:t>THANK YOU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dirty="0">
                <a:solidFill>
                  <a:schemeClr val="dk1"/>
                </a:solidFill>
                <a:latin typeface="Calibri"/>
                <a:ea typeface="Calibri"/>
                <a:cs typeface="Calibri"/>
                <a:sym typeface="Calibri"/>
              </a:rPr>
              <a:t>FOR YOUR KIND ATTENTION</a:t>
            </a:r>
            <a:endParaRPr sz="1400" b="0" i="0" u="none" strike="noStrike" cap="none" dirty="0">
              <a:solidFill>
                <a:srgbClr val="000000"/>
              </a:solidFill>
              <a:latin typeface="Arial"/>
              <a:ea typeface="Arial"/>
              <a:cs typeface="Arial"/>
              <a:sym typeface="Arial"/>
            </a:endParaRPr>
          </a:p>
        </p:txBody>
      </p:sp>
      <p:pic>
        <p:nvPicPr>
          <p:cNvPr id="955" name="Google Shape;955;p21"/>
          <p:cNvPicPr preferRelativeResize="0"/>
          <p:nvPr/>
        </p:nvPicPr>
        <p:blipFill rotWithShape="1">
          <a:blip r:embed="rId3">
            <a:alphaModFix/>
          </a:blip>
          <a:srcRect/>
          <a:stretch/>
        </p:blipFill>
        <p:spPr>
          <a:xfrm>
            <a:off x="362139" y="1703431"/>
            <a:ext cx="2962913" cy="4480948"/>
          </a:xfrm>
          <a:prstGeom prst="rect">
            <a:avLst/>
          </a:prstGeom>
          <a:noFill/>
          <a:ln>
            <a:noFill/>
          </a:ln>
        </p:spPr>
      </p:pic>
      <p:pic>
        <p:nvPicPr>
          <p:cNvPr id="956" name="Google Shape;956;p21"/>
          <p:cNvPicPr preferRelativeResize="0"/>
          <p:nvPr/>
        </p:nvPicPr>
        <p:blipFill rotWithShape="1">
          <a:blip r:embed="rId4">
            <a:alphaModFix/>
          </a:blip>
          <a:srcRect/>
          <a:stretch/>
        </p:blipFill>
        <p:spPr>
          <a:xfrm>
            <a:off x="4647062" y="4133934"/>
            <a:ext cx="5041829" cy="969348"/>
          </a:xfrm>
          <a:prstGeom prst="rect">
            <a:avLst/>
          </a:prstGeom>
          <a:noFill/>
          <a:ln>
            <a:noFill/>
          </a:ln>
        </p:spPr>
      </p:pic>
      <p:sp>
        <p:nvSpPr>
          <p:cNvPr id="957" name="Google Shape;957;p21"/>
          <p:cNvSpPr/>
          <p:nvPr/>
        </p:nvSpPr>
        <p:spPr>
          <a:xfrm>
            <a:off x="10864850" y="6464300"/>
            <a:ext cx="1073100" cy="158700"/>
          </a:xfrm>
          <a:prstGeom prst="rect">
            <a:avLst/>
          </a:prstGeom>
          <a:solidFill>
            <a:srgbClr val="0BD0D9"/>
          </a:solidFill>
          <a:ln w="9525" cap="flat" cmpd="sng">
            <a:solidFill>
              <a:srgbClr val="0BD0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58" name="Google Shape;958;p21"/>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a:solidFill>
                  <a:srgbClr val="000000"/>
                </a:solidFill>
                <a:latin typeface="Calibri"/>
                <a:ea typeface="Calibri"/>
                <a:cs typeface="Calibri"/>
                <a:sym typeface="Calibri"/>
              </a:rPr>
              <a:t>31th October 2024</a:t>
            </a:r>
            <a:endParaRPr sz="1400" b="0" i="0" u="none" strike="noStrike" cap="none">
              <a:solidFill>
                <a:srgbClr val="000000"/>
              </a:solidFill>
              <a:latin typeface="Arial"/>
              <a:ea typeface="Arial"/>
              <a:cs typeface="Arial"/>
              <a:sym typeface="Arial"/>
            </a:endParaRPr>
          </a:p>
        </p:txBody>
      </p:sp>
      <p:sp>
        <p:nvSpPr>
          <p:cNvPr id="959" name="Google Shape;959;p21"/>
          <p:cNvSpPr/>
          <p:nvPr/>
        </p:nvSpPr>
        <p:spPr>
          <a:xfrm>
            <a:off x="10745100" y="6418800"/>
            <a:ext cx="1283100" cy="266100"/>
          </a:xfrm>
          <a:prstGeom prst="rect">
            <a:avLst/>
          </a:prstGeom>
          <a:solidFill>
            <a:srgbClr val="0BD0D9"/>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GB" sz="1000" b="1" i="0" u="none" strike="noStrike" cap="none" dirty="0">
                <a:solidFill>
                  <a:srgbClr val="000000"/>
                </a:solidFill>
                <a:latin typeface="Calibri"/>
                <a:ea typeface="Calibri"/>
                <a:cs typeface="Calibri"/>
                <a:sym typeface="Calibri"/>
              </a:rPr>
              <a:t>9 December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9" name="Google Shape;349;g3150c9c559b_0_336"/>
          <p:cNvPicPr preferRelativeResize="0">
            <a:picLocks noGrp="1"/>
          </p:cNvPicPr>
          <p:nvPr>
            <p:ph type="body" idx="4294967295"/>
          </p:nvPr>
        </p:nvPicPr>
        <p:blipFill rotWithShape="1">
          <a:blip r:embed="rId3">
            <a:alphaModFix/>
          </a:blip>
          <a:srcRect/>
          <a:stretch/>
        </p:blipFill>
        <p:spPr>
          <a:xfrm>
            <a:off x="7732431" y="1503575"/>
            <a:ext cx="3498900" cy="4788300"/>
          </a:xfrm>
          <a:prstGeom prst="rect">
            <a:avLst/>
          </a:prstGeom>
          <a:noFill/>
          <a:ln>
            <a:noFill/>
          </a:ln>
        </p:spPr>
      </p:pic>
      <p:pic>
        <p:nvPicPr>
          <p:cNvPr id="350" name="Google Shape;350;g3150c9c559b_0_336"/>
          <p:cNvPicPr preferRelativeResize="0"/>
          <p:nvPr/>
        </p:nvPicPr>
        <p:blipFill rotWithShape="1">
          <a:blip r:embed="rId4">
            <a:alphaModFix/>
          </a:blip>
          <a:srcRect/>
          <a:stretch/>
        </p:blipFill>
        <p:spPr>
          <a:xfrm>
            <a:off x="838200" y="3488490"/>
            <a:ext cx="6078238" cy="2737341"/>
          </a:xfrm>
          <a:prstGeom prst="rect">
            <a:avLst/>
          </a:prstGeom>
          <a:noFill/>
          <a:ln>
            <a:noFill/>
          </a:ln>
        </p:spPr>
      </p:pic>
      <p:sp>
        <p:nvSpPr>
          <p:cNvPr id="351" name="Google Shape;351;g3150c9c559b_0_336"/>
          <p:cNvSpPr txBox="1"/>
          <p:nvPr/>
        </p:nvSpPr>
        <p:spPr>
          <a:xfrm>
            <a:off x="838200" y="1457165"/>
            <a:ext cx="5962500" cy="19701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The Shire River originates at the southern end of the Lake Malawi. It draws its main flows from the lake itself, and its hydrology is influenced by lake levels.</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Char char="●"/>
            </a:pPr>
            <a:r>
              <a:rPr lang="en-GB" sz="1800" b="0" i="0" u="none" strike="noStrike" cap="none" dirty="0">
                <a:solidFill>
                  <a:schemeClr val="dk1"/>
                </a:solidFill>
                <a:latin typeface="Calibri"/>
                <a:ea typeface="Calibri"/>
                <a:cs typeface="Calibri"/>
                <a:sym typeface="Calibri"/>
              </a:rPr>
              <a:t>The main flow control and regulating facility on Shire River is the </a:t>
            </a:r>
            <a:r>
              <a:rPr lang="en-GB" sz="1800" b="1" i="0" u="none" strike="noStrike" cap="none" dirty="0">
                <a:solidFill>
                  <a:schemeClr val="dk1"/>
                </a:solidFill>
                <a:latin typeface="Calibri"/>
                <a:ea typeface="Calibri"/>
                <a:cs typeface="Calibri"/>
                <a:sym typeface="Calibri"/>
              </a:rPr>
              <a:t>Kamuzu Barrage </a:t>
            </a:r>
            <a:r>
              <a:rPr lang="en-GB" sz="1800" b="0" i="0" u="none" strike="noStrike" cap="none" dirty="0">
                <a:solidFill>
                  <a:schemeClr val="dk1"/>
                </a:solidFill>
                <a:latin typeface="Calibri"/>
                <a:ea typeface="Calibri"/>
                <a:cs typeface="Calibri"/>
                <a:sym typeface="Calibri"/>
              </a:rPr>
              <a:t>constructed in 1965 and situated at </a:t>
            </a:r>
            <a:r>
              <a:rPr lang="en-GB" sz="1800" b="0" i="0" u="none" strike="noStrike" cap="none" dirty="0" err="1">
                <a:solidFill>
                  <a:schemeClr val="dk1"/>
                </a:solidFill>
                <a:latin typeface="Calibri"/>
                <a:ea typeface="Calibri"/>
                <a:cs typeface="Calibri"/>
                <a:sym typeface="Calibri"/>
              </a:rPr>
              <a:t>Liwonde</a:t>
            </a:r>
            <a:r>
              <a:rPr lang="en-GB"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
        <p:nvSpPr>
          <p:cNvPr id="2" name="Google Shape;338;g3150c9c559b_0_294">
            <a:extLst>
              <a:ext uri="{FF2B5EF4-FFF2-40B4-BE49-F238E27FC236}">
                <a16:creationId xmlns:a16="http://schemas.microsoft.com/office/drawing/2014/main" id="{CB36772E-D00B-FDDB-AF1C-455EA628B5BF}"/>
              </a:ext>
            </a:extLst>
          </p:cNvPr>
          <p:cNvSpPr txBox="1">
            <a:spLocks/>
          </p:cNvSpPr>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70C0"/>
              </a:buClr>
              <a:buSzPts val="3600"/>
            </a:pPr>
            <a:r>
              <a:rPr lang="it-IT" sz="2800" b="1">
                <a:solidFill>
                  <a:srgbClr val="0070C0"/>
                </a:solidFill>
              </a:rPr>
              <a:t>PROJECT BACKGROUND</a:t>
            </a:r>
            <a:endParaRPr lang="it-IT" sz="2800" b="1" dirty="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a:extLst>
            <a:ext uri="{FF2B5EF4-FFF2-40B4-BE49-F238E27FC236}">
              <a16:creationId xmlns:a16="http://schemas.microsoft.com/office/drawing/2014/main" id="{0CEE5FDA-83B8-A53A-4CC6-E3A7173F380F}"/>
            </a:ext>
          </a:extLst>
        </p:cNvPr>
        <p:cNvGrpSpPr/>
        <p:nvPr/>
      </p:nvGrpSpPr>
      <p:grpSpPr>
        <a:xfrm>
          <a:off x="0" y="0"/>
          <a:ext cx="0" cy="0"/>
          <a:chOff x="0" y="0"/>
          <a:chExt cx="0" cy="0"/>
        </a:xfrm>
      </p:grpSpPr>
      <p:sp>
        <p:nvSpPr>
          <p:cNvPr id="2" name="Google Shape;386;g30fbeb4c427_0_0">
            <a:extLst>
              <a:ext uri="{FF2B5EF4-FFF2-40B4-BE49-F238E27FC236}">
                <a16:creationId xmlns:a16="http://schemas.microsoft.com/office/drawing/2014/main" id="{35728F70-264B-2A88-B36E-ED847E19383D}"/>
              </a:ext>
            </a:extLst>
          </p:cNvPr>
          <p:cNvSpPr txBox="1">
            <a:spLocks/>
          </p:cNvSpPr>
          <p:nvPr/>
        </p:nvSpPr>
        <p:spPr>
          <a:xfrm>
            <a:off x="1915160" y="1568999"/>
            <a:ext cx="7284720" cy="4956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70C0"/>
              </a:buClr>
              <a:buSzPts val="2800"/>
            </a:pPr>
            <a:r>
              <a:rPr lang="it-IT" sz="1800" b="1" dirty="0">
                <a:solidFill>
                  <a:srgbClr val="0070C0"/>
                </a:solidFill>
              </a:rPr>
              <a:t>From </a:t>
            </a:r>
            <a:r>
              <a:rPr lang="en-GB" sz="1800" b="1" dirty="0">
                <a:solidFill>
                  <a:srgbClr val="0070C0"/>
                </a:solidFill>
              </a:rPr>
              <a:t>analyses to results and products</a:t>
            </a:r>
            <a:endParaRPr lang="en-GB" sz="3200" dirty="0"/>
          </a:p>
        </p:txBody>
      </p:sp>
      <p:sp>
        <p:nvSpPr>
          <p:cNvPr id="5" name="Google Shape;358;g3150c9c559b_0_884">
            <a:extLst>
              <a:ext uri="{FF2B5EF4-FFF2-40B4-BE49-F238E27FC236}">
                <a16:creationId xmlns:a16="http://schemas.microsoft.com/office/drawing/2014/main" id="{FC87FBB1-0A7D-2800-5237-10AF02A767CD}"/>
              </a:ext>
            </a:extLst>
          </p:cNvPr>
          <p:cNvSpPr/>
          <p:nvPr/>
        </p:nvSpPr>
        <p:spPr>
          <a:xfrm>
            <a:off x="1191778" y="2245015"/>
            <a:ext cx="4904222" cy="3584281"/>
          </a:xfrm>
          <a:prstGeom prst="rect">
            <a:avLst/>
          </a:prstGeom>
          <a:noFill/>
          <a:ln>
            <a:noFill/>
          </a:ln>
        </p:spPr>
        <p:txBody>
          <a:bodyPr spcFirstLastPara="1" wrap="square" lIns="90000" tIns="45000" rIns="90000" bIns="45000" anchor="t" anchorCtr="0">
            <a:noAutofit/>
          </a:bodyPr>
          <a:lstStyle/>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Satellite</a:t>
            </a:r>
            <a:r>
              <a:rPr lang="en-GB" sz="1800" b="0" i="0" u="none" strike="noStrike" cap="none" dirty="0">
                <a:solidFill>
                  <a:srgbClr val="000000"/>
                </a:solidFill>
                <a:latin typeface="Calibri"/>
                <a:ea typeface="Calibri"/>
                <a:cs typeface="Calibri"/>
                <a:sym typeface="Calibri"/>
              </a:rPr>
              <a:t> data and forecast data analysis</a:t>
            </a:r>
            <a:endParaRPr sz="1800" b="0" i="0" u="none" strike="noStrike" cap="none" dirty="0">
              <a:solidFill>
                <a:srgbClr val="000000"/>
              </a:solidFill>
              <a:latin typeface="Calibri"/>
              <a:ea typeface="Calibri"/>
              <a:cs typeface="Calibri"/>
              <a:sym typeface="Calibri"/>
            </a:endParaRP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Hydrological model development</a:t>
            </a:r>
          </a:p>
          <a:p>
            <a:pPr marL="457200" marR="0" lvl="0" indent="-342900" algn="just" rtl="0">
              <a:lnSpc>
                <a:spcPct val="150000"/>
              </a:lnSpc>
              <a:spcBef>
                <a:spcPts val="0"/>
              </a:spcBef>
              <a:spcAft>
                <a:spcPts val="0"/>
              </a:spcAft>
              <a:buClr>
                <a:srgbClr val="000000"/>
              </a:buClr>
              <a:buSzPts val="1800"/>
              <a:buFont typeface="Calibri"/>
              <a:buChar char="●"/>
            </a:pPr>
            <a:r>
              <a:rPr lang="en-GB" sz="1800" b="1" dirty="0">
                <a:latin typeface="Calibri"/>
                <a:ea typeface="Calibri"/>
                <a:cs typeface="Calibri"/>
                <a:sym typeface="Calibri"/>
              </a:rPr>
              <a:t>Hydraulic model development</a:t>
            </a: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Selection of Drought Indices</a:t>
            </a: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Analysis of crop calendar and LSP </a:t>
            </a:r>
          </a:p>
          <a:p>
            <a:pPr marL="457200" marR="0" lvl="0" indent="-342900" algn="just" rtl="0">
              <a:lnSpc>
                <a:spcPct val="150000"/>
              </a:lnSpc>
              <a:spcBef>
                <a:spcPts val="0"/>
              </a:spcBef>
              <a:spcAft>
                <a:spcPts val="0"/>
              </a:spcAft>
              <a:buClr>
                <a:srgbClr val="000000"/>
              </a:buClr>
              <a:buSzPts val="1800"/>
              <a:buFont typeface="Calibri"/>
              <a:buChar char="●"/>
            </a:pPr>
            <a:r>
              <a:rPr lang="en-GB" sz="1800" b="1" dirty="0">
                <a:latin typeface="Calibri"/>
                <a:ea typeface="Calibri"/>
                <a:cs typeface="Calibri"/>
                <a:sym typeface="Calibri"/>
              </a:rPr>
              <a:t>Integrated analysis Lake – River</a:t>
            </a:r>
            <a:endParaRPr lang="en-GB" sz="1800" b="1" i="0" u="none" strike="noStrike" cap="none" dirty="0">
              <a:solidFill>
                <a:srgbClr val="000000"/>
              </a:solidFill>
              <a:latin typeface="Arial"/>
              <a:ea typeface="Arial"/>
              <a:cs typeface="Arial"/>
              <a:sym typeface="Arial"/>
            </a:endParaRPr>
          </a:p>
          <a:p>
            <a:pPr marL="457200" indent="-342900" algn="just">
              <a:lnSpc>
                <a:spcPct val="150000"/>
              </a:lnSpc>
              <a:buSzPts val="1800"/>
              <a:buFont typeface="Calibri"/>
              <a:buChar char="●"/>
            </a:pPr>
            <a:r>
              <a:rPr lang="en-GB" sz="1800" b="1" i="0" u="none" strike="noStrike" cap="none" dirty="0">
                <a:solidFill>
                  <a:srgbClr val="000000"/>
                </a:solidFill>
                <a:latin typeface="Calibri"/>
                <a:ea typeface="Calibri"/>
                <a:cs typeface="Calibri"/>
                <a:sym typeface="Calibri"/>
              </a:rPr>
              <a:t>Stakeholders</a:t>
            </a:r>
            <a:r>
              <a:rPr lang="en-GB" sz="1800" b="0" i="0" u="none" strike="noStrike" cap="none" dirty="0">
                <a:solidFill>
                  <a:srgbClr val="000000"/>
                </a:solidFill>
                <a:latin typeface="Calibri"/>
                <a:ea typeface="Calibri"/>
                <a:cs typeface="Calibri"/>
                <a:sym typeface="Calibri"/>
              </a:rPr>
              <a:t> engagement</a:t>
            </a:r>
          </a:p>
          <a:p>
            <a:pPr marL="457200" indent="-342900" algn="just">
              <a:lnSpc>
                <a:spcPct val="150000"/>
              </a:lnSpc>
              <a:buSzPts val="1800"/>
              <a:buFont typeface="Calibri"/>
              <a:buChar char="●"/>
            </a:pPr>
            <a:r>
              <a:rPr lang="en-GB" sz="1800" b="1" i="0" u="none" strike="noStrike" cap="none" dirty="0">
                <a:solidFill>
                  <a:srgbClr val="000000"/>
                </a:solidFill>
                <a:latin typeface="Calibri"/>
                <a:ea typeface="Calibri"/>
                <a:cs typeface="Calibri"/>
                <a:sym typeface="Calibri"/>
              </a:rPr>
              <a:t>Training</a:t>
            </a:r>
            <a:r>
              <a:rPr lang="en-GB" sz="1800" b="0" i="0" u="none" strike="noStrike" cap="none" dirty="0">
                <a:solidFill>
                  <a:srgbClr val="000000"/>
                </a:solidFill>
                <a:latin typeface="Calibri"/>
                <a:ea typeface="Calibri"/>
                <a:cs typeface="Calibri"/>
                <a:sym typeface="Calibri"/>
              </a:rPr>
              <a:t> activities</a:t>
            </a:r>
            <a:endParaRPr lang="en-GB" sz="1800" b="0" i="0" u="none" strike="noStrike" cap="none" dirty="0">
              <a:solidFill>
                <a:srgbClr val="000000"/>
              </a:solidFill>
              <a:latin typeface="Arial"/>
              <a:ea typeface="Arial"/>
              <a:cs typeface="Arial"/>
              <a:sym typeface="Arial"/>
            </a:endParaRPr>
          </a:p>
        </p:txBody>
      </p:sp>
      <p:pic>
        <p:nvPicPr>
          <p:cNvPr id="360" name="Google Shape;360;g3150c9c559b_0_884"/>
          <p:cNvPicPr preferRelativeResize="0"/>
          <p:nvPr/>
        </p:nvPicPr>
        <p:blipFill rotWithShape="1">
          <a:blip r:embed="rId3">
            <a:alphaModFix/>
          </a:blip>
          <a:srcRect/>
          <a:stretch/>
        </p:blipFill>
        <p:spPr>
          <a:xfrm>
            <a:off x="574041" y="1858620"/>
            <a:ext cx="933120" cy="933120"/>
          </a:xfrm>
          <a:prstGeom prst="rect">
            <a:avLst/>
          </a:prstGeom>
          <a:noFill/>
          <a:ln>
            <a:noFill/>
          </a:ln>
        </p:spPr>
      </p:pic>
      <p:sp>
        <p:nvSpPr>
          <p:cNvPr id="6" name="Google Shape;358;g3150c9c559b_0_884">
            <a:extLst>
              <a:ext uri="{FF2B5EF4-FFF2-40B4-BE49-F238E27FC236}">
                <a16:creationId xmlns:a16="http://schemas.microsoft.com/office/drawing/2014/main" id="{037D3BF2-5E4D-3CFF-B50E-1D67F4825436}"/>
              </a:ext>
            </a:extLst>
          </p:cNvPr>
          <p:cNvSpPr/>
          <p:nvPr/>
        </p:nvSpPr>
        <p:spPr>
          <a:xfrm>
            <a:off x="6323516" y="2245015"/>
            <a:ext cx="5183623" cy="3428701"/>
          </a:xfrm>
          <a:prstGeom prst="rect">
            <a:avLst/>
          </a:prstGeom>
          <a:noFill/>
          <a:ln>
            <a:noFill/>
          </a:ln>
        </p:spPr>
        <p:txBody>
          <a:bodyPr spcFirstLastPara="1" wrap="square" lIns="90000" tIns="45000" rIns="90000" bIns="45000" anchor="t" anchorCtr="0">
            <a:noAutofit/>
          </a:bodyPr>
          <a:lstStyle/>
          <a:p>
            <a:pPr marL="457200" marR="0" lvl="0" indent="-342900" algn="just" rtl="0">
              <a:lnSpc>
                <a:spcPct val="150000"/>
              </a:lnSpc>
              <a:spcBef>
                <a:spcPts val="0"/>
              </a:spcBef>
              <a:spcAft>
                <a:spcPts val="0"/>
              </a:spcAft>
              <a:buClr>
                <a:srgbClr val="000000"/>
              </a:buClr>
              <a:buSzPts val="1800"/>
              <a:buFont typeface="Calibri"/>
              <a:buChar char="●"/>
            </a:pPr>
            <a:r>
              <a:rPr lang="it-IT" sz="1800" b="1" i="0" u="none" strike="noStrike" cap="none" dirty="0">
                <a:solidFill>
                  <a:srgbClr val="000000"/>
                </a:solidFill>
                <a:latin typeface="Calibri"/>
                <a:ea typeface="Calibri"/>
                <a:cs typeface="Calibri"/>
                <a:sym typeface="Calibri"/>
              </a:rPr>
              <a:t>Forecast </a:t>
            </a:r>
            <a:r>
              <a:rPr lang="it-IT" sz="1800" b="1" i="0" u="none" strike="noStrike" cap="none" dirty="0" err="1">
                <a:solidFill>
                  <a:srgbClr val="000000"/>
                </a:solidFill>
                <a:latin typeface="Calibri"/>
                <a:ea typeface="Calibri"/>
                <a:cs typeface="Calibri"/>
                <a:sym typeface="Calibri"/>
              </a:rPr>
              <a:t>dataseries</a:t>
            </a:r>
            <a:endParaRPr lang="it-IT" sz="1800" b="0" i="0" u="none" strike="noStrike" cap="none" dirty="0">
              <a:solidFill>
                <a:srgbClr val="000000"/>
              </a:solidFill>
              <a:latin typeface="Calibri"/>
              <a:ea typeface="Calibri"/>
              <a:cs typeface="Calibri"/>
              <a:sym typeface="Calibri"/>
            </a:endParaRP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Calibrated Hydrological model</a:t>
            </a: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Flood extents </a:t>
            </a:r>
            <a:r>
              <a:rPr lang="en-GB" sz="1800" b="0" i="0" u="none" strike="noStrike" cap="none" dirty="0">
                <a:solidFill>
                  <a:srgbClr val="000000"/>
                </a:solidFill>
                <a:latin typeface="Calibri"/>
                <a:ea typeface="Calibri"/>
                <a:cs typeface="Calibri"/>
                <a:sym typeface="Calibri"/>
              </a:rPr>
              <a:t>forecast</a:t>
            </a:r>
            <a:endParaRPr sz="1800" b="0" i="0" u="none" strike="noStrike" cap="none" dirty="0">
              <a:solidFill>
                <a:srgbClr val="000000"/>
              </a:solidFill>
              <a:latin typeface="Arial"/>
              <a:ea typeface="Arial"/>
              <a:cs typeface="Arial"/>
              <a:sym typeface="Arial"/>
            </a:endParaRPr>
          </a:p>
          <a:p>
            <a:pPr marL="457200" marR="0" lvl="0" indent="-342900" algn="just" rtl="0">
              <a:lnSpc>
                <a:spcPct val="150000"/>
              </a:lnSpc>
              <a:spcBef>
                <a:spcPts val="0"/>
              </a:spcBef>
              <a:spcAft>
                <a:spcPts val="0"/>
              </a:spcAft>
              <a:buClr>
                <a:srgbClr val="000000"/>
              </a:buClr>
              <a:buSzPts val="1800"/>
              <a:buFont typeface="Calibri"/>
              <a:buChar char="●"/>
            </a:pPr>
            <a:r>
              <a:rPr lang="en-GB" sz="1800" b="1" i="0" u="none" strike="noStrike" cap="none" dirty="0">
                <a:solidFill>
                  <a:srgbClr val="000000"/>
                </a:solidFill>
                <a:latin typeface="Calibri"/>
                <a:ea typeface="Calibri"/>
                <a:cs typeface="Calibri"/>
                <a:sym typeface="Calibri"/>
              </a:rPr>
              <a:t>Drought Monitoring</a:t>
            </a:r>
            <a:r>
              <a:rPr lang="en-GB" sz="1800" b="1" dirty="0">
                <a:ea typeface="Calibri"/>
              </a:rPr>
              <a:t> and </a:t>
            </a:r>
            <a:r>
              <a:rPr lang="en-GB" sz="1800" b="1" i="0" u="none" strike="noStrike" cap="none" dirty="0">
                <a:solidFill>
                  <a:srgbClr val="000000"/>
                </a:solidFill>
                <a:latin typeface="Calibri"/>
                <a:ea typeface="Calibri"/>
                <a:cs typeface="Calibri"/>
                <a:sym typeface="Calibri"/>
              </a:rPr>
              <a:t>Crop Calendar</a:t>
            </a:r>
          </a:p>
          <a:p>
            <a:pPr marL="457200" indent="-342900" algn="just">
              <a:lnSpc>
                <a:spcPct val="150000"/>
              </a:lnSpc>
              <a:buSzPts val="1800"/>
              <a:buFont typeface="Calibri"/>
              <a:buChar char="●"/>
            </a:pPr>
            <a:r>
              <a:rPr lang="en-GB" sz="1800" b="0" i="0" u="none" strike="noStrike" cap="none" dirty="0">
                <a:solidFill>
                  <a:srgbClr val="000000"/>
                </a:solidFill>
                <a:latin typeface="Calibri"/>
                <a:ea typeface="Calibri"/>
                <a:cs typeface="Calibri"/>
                <a:sym typeface="Calibri"/>
              </a:rPr>
              <a:t>Infrastructures Connection: </a:t>
            </a:r>
            <a:r>
              <a:rPr lang="en-GB" sz="1800" b="1" i="0" u="none" strike="noStrike" cap="none" dirty="0">
                <a:solidFill>
                  <a:srgbClr val="000000"/>
                </a:solidFill>
                <a:latin typeface="Calibri"/>
                <a:ea typeface="Calibri"/>
                <a:cs typeface="Calibri"/>
                <a:sym typeface="Calibri"/>
              </a:rPr>
              <a:t>KABOM-ODSS</a:t>
            </a:r>
            <a:endParaRPr lang="en-GB" sz="1800" b="0" i="0" u="none" strike="noStrike" cap="none" dirty="0">
              <a:solidFill>
                <a:srgbClr val="000000"/>
              </a:solidFill>
              <a:latin typeface="Arial"/>
              <a:ea typeface="Arial"/>
              <a:cs typeface="Arial"/>
              <a:sym typeface="Arial"/>
            </a:endParaRPr>
          </a:p>
          <a:p>
            <a:pPr marL="457200" indent="-342900" algn="just">
              <a:lnSpc>
                <a:spcPct val="150000"/>
              </a:lnSpc>
              <a:buSzPts val="1800"/>
              <a:buFont typeface="Calibri"/>
              <a:buChar char="●"/>
            </a:pPr>
            <a:r>
              <a:rPr lang="en-GB" sz="1800" b="1" i="0" u="none" strike="noStrike" cap="none" dirty="0">
                <a:solidFill>
                  <a:srgbClr val="000000"/>
                </a:solidFill>
                <a:latin typeface="Calibri"/>
                <a:ea typeface="Calibri"/>
                <a:cs typeface="Calibri"/>
                <a:sym typeface="Calibri"/>
              </a:rPr>
              <a:t>Web Platform </a:t>
            </a:r>
            <a:r>
              <a:rPr lang="en-GB" sz="1800" b="0" i="0" u="none" strike="noStrike" cap="none" dirty="0">
                <a:solidFill>
                  <a:srgbClr val="000000"/>
                </a:solidFill>
                <a:latin typeface="Calibri"/>
                <a:ea typeface="Calibri"/>
                <a:cs typeface="Calibri"/>
                <a:sym typeface="Calibri"/>
              </a:rPr>
              <a:t>and Geo-server Software</a:t>
            </a:r>
          </a:p>
          <a:p>
            <a:pPr marL="457200" indent="-342900" algn="just">
              <a:lnSpc>
                <a:spcPct val="150000"/>
              </a:lnSpc>
              <a:buSzPts val="1800"/>
              <a:buFont typeface="Calibri"/>
              <a:buChar char="●"/>
            </a:pPr>
            <a:r>
              <a:rPr lang="en-GB" sz="1800" b="1" i="0" u="none" strike="noStrike" cap="none" dirty="0">
                <a:solidFill>
                  <a:srgbClr val="000000"/>
                </a:solidFill>
                <a:latin typeface="Calibri"/>
                <a:ea typeface="Calibri"/>
                <a:cs typeface="Calibri"/>
                <a:sym typeface="Calibri"/>
              </a:rPr>
              <a:t>S</a:t>
            </a:r>
            <a:r>
              <a:rPr lang="en-GB" sz="1800" b="0" i="0" u="none" strike="noStrike" cap="none" dirty="0">
                <a:solidFill>
                  <a:srgbClr val="000000"/>
                </a:solidFill>
                <a:latin typeface="Calibri"/>
                <a:ea typeface="Calibri"/>
                <a:cs typeface="Calibri"/>
                <a:sym typeface="Calibri"/>
              </a:rPr>
              <a:t>tandard </a:t>
            </a:r>
            <a:r>
              <a:rPr lang="en-GB" sz="1800" b="1" i="0" u="none" strike="noStrike" cap="none" dirty="0">
                <a:solidFill>
                  <a:srgbClr val="000000"/>
                </a:solidFill>
                <a:latin typeface="Calibri"/>
                <a:ea typeface="Calibri"/>
                <a:cs typeface="Calibri"/>
                <a:sym typeface="Calibri"/>
              </a:rPr>
              <a:t>O</a:t>
            </a:r>
            <a:r>
              <a:rPr lang="en-GB" sz="1800" b="0" i="0" u="none" strike="noStrike" cap="none" dirty="0">
                <a:solidFill>
                  <a:srgbClr val="000000"/>
                </a:solidFill>
                <a:latin typeface="Calibri"/>
                <a:ea typeface="Calibri"/>
                <a:cs typeface="Calibri"/>
                <a:sym typeface="Calibri"/>
              </a:rPr>
              <a:t>peration </a:t>
            </a:r>
            <a:r>
              <a:rPr lang="en-GB" sz="1800" b="1" i="0" u="none" strike="noStrike" cap="none" dirty="0">
                <a:solidFill>
                  <a:srgbClr val="000000"/>
                </a:solidFill>
                <a:latin typeface="Calibri"/>
                <a:ea typeface="Calibri"/>
                <a:cs typeface="Calibri"/>
                <a:sym typeface="Calibri"/>
              </a:rPr>
              <a:t>P</a:t>
            </a:r>
            <a:r>
              <a:rPr lang="en-GB" sz="1800" b="0" i="0" u="none" strike="noStrike" cap="none" dirty="0">
                <a:solidFill>
                  <a:srgbClr val="000000"/>
                </a:solidFill>
                <a:latin typeface="Calibri"/>
                <a:ea typeface="Calibri"/>
                <a:cs typeface="Calibri"/>
                <a:sym typeface="Calibri"/>
              </a:rPr>
              <a:t>rocedures</a:t>
            </a:r>
          </a:p>
          <a:p>
            <a:pPr marL="457200" indent="-342900" algn="just">
              <a:lnSpc>
                <a:spcPct val="150000"/>
              </a:lnSpc>
              <a:buSzPts val="1800"/>
              <a:buFont typeface="Calibri"/>
              <a:buChar char="●"/>
            </a:pPr>
            <a:r>
              <a:rPr lang="en-GB" sz="1800" b="1" i="0" u="none" strike="noStrike" cap="none" dirty="0">
                <a:solidFill>
                  <a:srgbClr val="000000"/>
                </a:solidFill>
                <a:latin typeface="Calibri"/>
                <a:ea typeface="Calibri"/>
                <a:cs typeface="Calibri"/>
                <a:sym typeface="Calibri"/>
              </a:rPr>
              <a:t>Public Participation and Awareness</a:t>
            </a:r>
          </a:p>
        </p:txBody>
      </p:sp>
      <p:sp>
        <p:nvSpPr>
          <p:cNvPr id="356" name="Google Shape;356;g3150c9c559b_0_884"/>
          <p:cNvSpPr txBox="1">
            <a:spLocks/>
          </p:cNvSpPr>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70C0"/>
              </a:buClr>
              <a:buSzPts val="3600"/>
            </a:pPr>
            <a:r>
              <a:rPr lang="en-GB" sz="2800" b="1">
                <a:solidFill>
                  <a:srgbClr val="0070C0"/>
                </a:solidFill>
              </a:rPr>
              <a:t>SCOPE OF WORK</a:t>
            </a:r>
            <a:endParaRPr lang="en-GB" sz="2800" b="1" dirty="0">
              <a:solidFill>
                <a:srgbClr val="0070C0"/>
              </a:solidFill>
            </a:endParaRPr>
          </a:p>
        </p:txBody>
      </p:sp>
      <p:pic>
        <p:nvPicPr>
          <p:cNvPr id="1026" name="Picture 2" descr="HEC-HMS Documentation">
            <a:extLst>
              <a:ext uri="{FF2B5EF4-FFF2-40B4-BE49-F238E27FC236}">
                <a16:creationId xmlns:a16="http://schemas.microsoft.com/office/drawing/2014/main" id="{294C9BBA-2D6B-67C9-B174-F696D2D18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58" y="2573020"/>
            <a:ext cx="393442" cy="393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C-RAS Documentation">
            <a:extLst>
              <a:ext uri="{FF2B5EF4-FFF2-40B4-BE49-F238E27FC236}">
                <a16:creationId xmlns:a16="http://schemas.microsoft.com/office/drawing/2014/main" id="{E1C10655-DE8E-12A9-FD50-1050DA939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33" y="2893085"/>
            <a:ext cx="393442" cy="393442"/>
          </a:xfrm>
          <a:prstGeom prst="rect">
            <a:avLst/>
          </a:prstGeom>
          <a:noFill/>
          <a:extLst>
            <a:ext uri="{909E8E84-426E-40DD-AFC4-6F175D3DCCD1}">
              <a14:hiddenFill xmlns:a14="http://schemas.microsoft.com/office/drawing/2010/main">
                <a:solidFill>
                  <a:srgbClr val="FFFFFF"/>
                </a:solidFill>
              </a14:hiddenFill>
            </a:ext>
          </a:extLst>
        </p:spPr>
      </p:pic>
      <p:pic>
        <p:nvPicPr>
          <p:cNvPr id="359" name="Google Shape;359;g3150c9c559b_0_884"/>
          <p:cNvPicPr preferRelativeResize="0"/>
          <p:nvPr/>
        </p:nvPicPr>
        <p:blipFill rotWithShape="1">
          <a:blip r:embed="rId6">
            <a:alphaModFix/>
          </a:blip>
          <a:srcRect/>
          <a:stretch/>
        </p:blipFill>
        <p:spPr>
          <a:xfrm>
            <a:off x="8951537" y="5551954"/>
            <a:ext cx="1757743" cy="532436"/>
          </a:xfrm>
          <a:prstGeom prst="rect">
            <a:avLst/>
          </a:prstGeom>
          <a:noFill/>
          <a:ln>
            <a:noFill/>
          </a:ln>
        </p:spPr>
      </p:pic>
      <p:pic>
        <p:nvPicPr>
          <p:cNvPr id="361" name="Google Shape;361;g3150c9c559b_0_884"/>
          <p:cNvPicPr preferRelativeResize="0"/>
          <p:nvPr/>
        </p:nvPicPr>
        <p:blipFill rotWithShape="1">
          <a:blip r:embed="rId7">
            <a:alphaModFix/>
          </a:blip>
          <a:srcRect/>
          <a:stretch/>
        </p:blipFill>
        <p:spPr>
          <a:xfrm>
            <a:off x="10503782" y="4428751"/>
            <a:ext cx="992880" cy="743760"/>
          </a:xfrm>
          <a:prstGeom prst="rect">
            <a:avLst/>
          </a:prstGeom>
          <a:noFill/>
          <a:ln>
            <a:noFill/>
          </a:ln>
        </p:spPr>
      </p:pic>
      <p:pic>
        <p:nvPicPr>
          <p:cNvPr id="367" name="Google Shape;367;g3150c9c559b_0_884"/>
          <p:cNvPicPr preferRelativeResize="0"/>
          <p:nvPr/>
        </p:nvPicPr>
        <p:blipFill rotWithShape="1">
          <a:blip r:embed="rId8">
            <a:alphaModFix/>
          </a:blip>
          <a:srcRect/>
          <a:stretch/>
        </p:blipFill>
        <p:spPr>
          <a:xfrm rot="1047470">
            <a:off x="11049241" y="3850225"/>
            <a:ext cx="663120" cy="631440"/>
          </a:xfrm>
          <a:prstGeom prst="rect">
            <a:avLst/>
          </a:prstGeom>
          <a:noFill/>
          <a:ln>
            <a:noFill/>
          </a:ln>
        </p:spPr>
      </p:pic>
      <p:pic>
        <p:nvPicPr>
          <p:cNvPr id="369" name="Google Shape;369;g3150c9c559b_0_884"/>
          <p:cNvPicPr preferRelativeResize="0"/>
          <p:nvPr/>
        </p:nvPicPr>
        <p:blipFill rotWithShape="1">
          <a:blip r:embed="rId9">
            <a:alphaModFix/>
          </a:blip>
          <a:srcRect/>
          <a:stretch/>
        </p:blipFill>
        <p:spPr>
          <a:xfrm>
            <a:off x="9816939" y="2935261"/>
            <a:ext cx="697320" cy="725760"/>
          </a:xfrm>
          <a:prstGeom prst="rect">
            <a:avLst/>
          </a:prstGeom>
          <a:noFill/>
          <a:ln>
            <a:noFill/>
          </a:ln>
        </p:spPr>
      </p:pic>
      <p:pic>
        <p:nvPicPr>
          <p:cNvPr id="371" name="Google Shape;371;g3150c9c559b_0_884"/>
          <p:cNvPicPr preferRelativeResize="0"/>
          <p:nvPr/>
        </p:nvPicPr>
        <p:blipFill rotWithShape="1">
          <a:blip r:embed="rId10">
            <a:alphaModFix/>
          </a:blip>
          <a:srcRect/>
          <a:stretch/>
        </p:blipFill>
        <p:spPr>
          <a:xfrm>
            <a:off x="11416552" y="4749120"/>
            <a:ext cx="553680" cy="556200"/>
          </a:xfrm>
          <a:prstGeom prst="rect">
            <a:avLst/>
          </a:prstGeom>
          <a:noFill/>
          <a:ln>
            <a:noFill/>
          </a:ln>
        </p:spPr>
      </p:pic>
      <p:pic>
        <p:nvPicPr>
          <p:cNvPr id="373" name="Google Shape;373;g3150c9c559b_0_884"/>
          <p:cNvPicPr preferRelativeResize="0"/>
          <p:nvPr/>
        </p:nvPicPr>
        <p:blipFill rotWithShape="1">
          <a:blip r:embed="rId11">
            <a:alphaModFix/>
          </a:blip>
          <a:srcRect/>
          <a:stretch/>
        </p:blipFill>
        <p:spPr>
          <a:xfrm>
            <a:off x="10750556" y="5307016"/>
            <a:ext cx="438480" cy="736920"/>
          </a:xfrm>
          <a:prstGeom prst="rect">
            <a:avLst/>
          </a:prstGeom>
          <a:noFill/>
          <a:ln w="12600" cap="flat" cmpd="sng">
            <a:solidFill>
              <a:srgbClr val="0F6FC6"/>
            </a:solidFill>
            <a:prstDash val="solid"/>
            <a:miter lim="8000"/>
            <a:headEnd type="none" w="sm" len="sm"/>
            <a:tailEnd type="none" w="sm" len="sm"/>
          </a:ln>
        </p:spPr>
      </p:pic>
      <p:pic>
        <p:nvPicPr>
          <p:cNvPr id="375" name="Google Shape;375;g3150c9c559b_0_884"/>
          <p:cNvPicPr preferRelativeResize="0"/>
          <p:nvPr/>
        </p:nvPicPr>
        <p:blipFill rotWithShape="1">
          <a:blip r:embed="rId12">
            <a:alphaModFix/>
          </a:blip>
          <a:srcRect/>
          <a:stretch/>
        </p:blipFill>
        <p:spPr>
          <a:xfrm>
            <a:off x="218440" y="3571474"/>
            <a:ext cx="1288721" cy="710966"/>
          </a:xfrm>
          <a:prstGeom prst="rect">
            <a:avLst/>
          </a:prstGeom>
          <a:noFill/>
          <a:ln>
            <a:noFill/>
          </a:ln>
        </p:spPr>
      </p:pic>
      <p:pic>
        <p:nvPicPr>
          <p:cNvPr id="377" name="Google Shape;377;g3150c9c559b_0_884"/>
          <p:cNvPicPr preferRelativeResize="0"/>
          <p:nvPr/>
        </p:nvPicPr>
        <p:blipFill rotWithShape="1">
          <a:blip r:embed="rId13">
            <a:alphaModFix/>
          </a:blip>
          <a:srcRect/>
          <a:stretch/>
        </p:blipFill>
        <p:spPr>
          <a:xfrm>
            <a:off x="382380" y="4995441"/>
            <a:ext cx="960840" cy="1039679"/>
          </a:xfrm>
          <a:prstGeom prst="rect">
            <a:avLst/>
          </a:prstGeom>
          <a:noFill/>
          <a:ln>
            <a:noFill/>
          </a:ln>
        </p:spPr>
      </p:pic>
      <p:pic>
        <p:nvPicPr>
          <p:cNvPr id="379" name="Google Shape;379;g3150c9c559b_0_884"/>
          <p:cNvPicPr preferRelativeResize="0"/>
          <p:nvPr/>
        </p:nvPicPr>
        <p:blipFill rotWithShape="1">
          <a:blip r:embed="rId14">
            <a:alphaModFix/>
          </a:blip>
          <a:srcRect/>
          <a:stretch/>
        </p:blipFill>
        <p:spPr>
          <a:xfrm>
            <a:off x="154332" y="4317694"/>
            <a:ext cx="715320" cy="744480"/>
          </a:xfrm>
          <a:prstGeom prst="rect">
            <a:avLst/>
          </a:prstGeom>
          <a:noFill/>
          <a:ln>
            <a:noFill/>
          </a:ln>
        </p:spPr>
      </p:pic>
      <p:sp>
        <p:nvSpPr>
          <p:cNvPr id="9" name="Freccia a destra 8">
            <a:extLst>
              <a:ext uri="{FF2B5EF4-FFF2-40B4-BE49-F238E27FC236}">
                <a16:creationId xmlns:a16="http://schemas.microsoft.com/office/drawing/2014/main" id="{0245036A-A161-4432-2DDD-59C07E336496}"/>
              </a:ext>
            </a:extLst>
          </p:cNvPr>
          <p:cNvSpPr/>
          <p:nvPr/>
        </p:nvSpPr>
        <p:spPr>
          <a:xfrm>
            <a:off x="5669900" y="3175777"/>
            <a:ext cx="584200" cy="102616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Google Shape;626;g31510482b90_0_377">
            <a:extLst>
              <a:ext uri="{FF2B5EF4-FFF2-40B4-BE49-F238E27FC236}">
                <a16:creationId xmlns:a16="http://schemas.microsoft.com/office/drawing/2014/main" id="{796BEB91-B616-91B7-F421-F64A9B31EA20}"/>
              </a:ext>
            </a:extLst>
          </p:cNvPr>
          <p:cNvSpPr/>
          <p:nvPr/>
        </p:nvSpPr>
        <p:spPr>
          <a:xfrm>
            <a:off x="10558115" y="2160822"/>
            <a:ext cx="1017099" cy="937475"/>
          </a:xfrm>
          <a:prstGeom prst="roundRect">
            <a:avLst>
              <a:gd name="adj" fmla="val 8594"/>
            </a:avLst>
          </a:prstGeom>
          <a:blipFill rotWithShape="1">
            <a:blip r:embed="rId1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677;g31510482b90_0_427">
            <a:extLst>
              <a:ext uri="{FF2B5EF4-FFF2-40B4-BE49-F238E27FC236}">
                <a16:creationId xmlns:a16="http://schemas.microsoft.com/office/drawing/2014/main" id="{057A84AA-86AE-B077-6C67-9177F0F49434}"/>
              </a:ext>
            </a:extLst>
          </p:cNvPr>
          <p:cNvPicPr preferRelativeResize="0"/>
          <p:nvPr/>
        </p:nvPicPr>
        <p:blipFill rotWithShape="1">
          <a:blip r:embed="rId16">
            <a:alphaModFix/>
            <a:duotone>
              <a:schemeClr val="accent5">
                <a:shade val="45000"/>
                <a:satMod val="135000"/>
              </a:schemeClr>
              <a:prstClr val="white"/>
            </a:duotone>
          </a:blip>
          <a:srcRect/>
          <a:stretch/>
        </p:blipFill>
        <p:spPr>
          <a:xfrm>
            <a:off x="10801965" y="3368770"/>
            <a:ext cx="587824" cy="584364"/>
          </a:xfrm>
          <a:prstGeom prst="rect">
            <a:avLst/>
          </a:prstGeom>
          <a:noFill/>
          <a:ln>
            <a:noFill/>
          </a:ln>
        </p:spPr>
      </p:pic>
    </p:spTree>
    <p:extLst>
      <p:ext uri="{BB962C8B-B14F-4D97-AF65-F5344CB8AC3E}">
        <p14:creationId xmlns:p14="http://schemas.microsoft.com/office/powerpoint/2010/main" val="367642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5">
          <a:extLst>
            <a:ext uri="{FF2B5EF4-FFF2-40B4-BE49-F238E27FC236}">
              <a16:creationId xmlns:a16="http://schemas.microsoft.com/office/drawing/2014/main" id="{E231CDA9-F2E1-2E28-6E5A-902508A8141A}"/>
            </a:ext>
          </a:extLst>
        </p:cNvPr>
        <p:cNvGrpSpPr/>
        <p:nvPr/>
      </p:nvGrpSpPr>
      <p:grpSpPr>
        <a:xfrm>
          <a:off x="0" y="0"/>
          <a:ext cx="0" cy="0"/>
          <a:chOff x="0" y="0"/>
          <a:chExt cx="0" cy="0"/>
        </a:xfrm>
      </p:grpSpPr>
      <p:sp>
        <p:nvSpPr>
          <p:cNvPr id="2" name="Google Shape;386;g30fbeb4c427_0_0">
            <a:extLst>
              <a:ext uri="{FF2B5EF4-FFF2-40B4-BE49-F238E27FC236}">
                <a16:creationId xmlns:a16="http://schemas.microsoft.com/office/drawing/2014/main" id="{014984D9-DB22-AD20-C9DB-5D3339B7730C}"/>
              </a:ext>
            </a:extLst>
          </p:cNvPr>
          <p:cNvSpPr txBox="1">
            <a:spLocks/>
          </p:cNvSpPr>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
                <a:srgbClr val="0070C0"/>
              </a:buClr>
              <a:buSzPts val="2800"/>
            </a:pPr>
            <a:r>
              <a:rPr lang="en-GB" sz="2800" b="1" dirty="0">
                <a:solidFill>
                  <a:srgbClr val="0070C0"/>
                </a:solidFill>
              </a:rPr>
              <a:t>HYDRO METEOROLOGICAL DATA SOURCES</a:t>
            </a:r>
            <a:endParaRPr lang="en-GB" dirty="0"/>
          </a:p>
        </p:txBody>
      </p:sp>
      <p:graphicFrame>
        <p:nvGraphicFramePr>
          <p:cNvPr id="7" name="Tabella 6">
            <a:extLst>
              <a:ext uri="{FF2B5EF4-FFF2-40B4-BE49-F238E27FC236}">
                <a16:creationId xmlns:a16="http://schemas.microsoft.com/office/drawing/2014/main" id="{08B98F14-0934-95AD-A6F4-79501D29032A}"/>
              </a:ext>
            </a:extLst>
          </p:cNvPr>
          <p:cNvGraphicFramePr>
            <a:graphicFrameLocks noGrp="1"/>
          </p:cNvGraphicFramePr>
          <p:nvPr>
            <p:extLst>
              <p:ext uri="{D42A27DB-BD31-4B8C-83A1-F6EECF244321}">
                <p14:modId xmlns:p14="http://schemas.microsoft.com/office/powerpoint/2010/main" val="3014213159"/>
              </p:ext>
            </p:extLst>
          </p:nvPr>
        </p:nvGraphicFramePr>
        <p:xfrm>
          <a:off x="465972" y="1583575"/>
          <a:ext cx="11051311" cy="4737134"/>
        </p:xfrm>
        <a:graphic>
          <a:graphicData uri="http://schemas.openxmlformats.org/drawingml/2006/table">
            <a:tbl>
              <a:tblPr firstRow="1" bandRow="1">
                <a:tableStyleId>{F2DE63D5-997A-4646-A377-4702673A728D}</a:tableStyleId>
              </a:tblPr>
              <a:tblGrid>
                <a:gridCol w="1910682">
                  <a:extLst>
                    <a:ext uri="{9D8B030D-6E8A-4147-A177-3AD203B41FA5}">
                      <a16:colId xmlns:a16="http://schemas.microsoft.com/office/drawing/2014/main" val="2207926143"/>
                    </a:ext>
                  </a:extLst>
                </a:gridCol>
                <a:gridCol w="2264768">
                  <a:extLst>
                    <a:ext uri="{9D8B030D-6E8A-4147-A177-3AD203B41FA5}">
                      <a16:colId xmlns:a16="http://schemas.microsoft.com/office/drawing/2014/main" val="1164693658"/>
                    </a:ext>
                  </a:extLst>
                </a:gridCol>
                <a:gridCol w="1485075">
                  <a:extLst>
                    <a:ext uri="{9D8B030D-6E8A-4147-A177-3AD203B41FA5}">
                      <a16:colId xmlns:a16="http://schemas.microsoft.com/office/drawing/2014/main" val="2408261867"/>
                    </a:ext>
                  </a:extLst>
                </a:gridCol>
                <a:gridCol w="2595941">
                  <a:extLst>
                    <a:ext uri="{9D8B030D-6E8A-4147-A177-3AD203B41FA5}">
                      <a16:colId xmlns:a16="http://schemas.microsoft.com/office/drawing/2014/main" val="3109089421"/>
                    </a:ext>
                  </a:extLst>
                </a:gridCol>
                <a:gridCol w="2794845">
                  <a:extLst>
                    <a:ext uri="{9D8B030D-6E8A-4147-A177-3AD203B41FA5}">
                      <a16:colId xmlns:a16="http://schemas.microsoft.com/office/drawing/2014/main" val="896132981"/>
                    </a:ext>
                  </a:extLst>
                </a:gridCol>
              </a:tblGrid>
              <a:tr h="309985">
                <a:tc>
                  <a:txBody>
                    <a:bodyPr/>
                    <a:lstStyle/>
                    <a:p>
                      <a:r>
                        <a:rPr lang="it-IT" sz="1400" dirty="0"/>
                        <a:t>Name</a:t>
                      </a:r>
                      <a:endParaRPr lang="en-GB" sz="1400" dirty="0"/>
                    </a:p>
                  </a:txBody>
                  <a:tcPr/>
                </a:tc>
                <a:tc>
                  <a:txBody>
                    <a:bodyPr/>
                    <a:lstStyle/>
                    <a:p>
                      <a:r>
                        <a:rPr lang="it-IT" sz="1400" dirty="0" err="1"/>
                        <a:t>Type</a:t>
                      </a:r>
                      <a:endParaRPr lang="en-GB" sz="1400" dirty="0"/>
                    </a:p>
                  </a:txBody>
                  <a:tcPr/>
                </a:tc>
                <a:tc>
                  <a:txBody>
                    <a:bodyPr/>
                    <a:lstStyle/>
                    <a:p>
                      <a:r>
                        <a:rPr lang="it-IT" sz="1400" dirty="0"/>
                        <a:t>Source</a:t>
                      </a:r>
                      <a:endParaRPr lang="en-GB" sz="1400" dirty="0"/>
                    </a:p>
                  </a:txBody>
                  <a:tcPr/>
                </a:tc>
                <a:tc>
                  <a:txBody>
                    <a:bodyPr/>
                    <a:lstStyle/>
                    <a:p>
                      <a:r>
                        <a:rPr lang="it-IT" sz="1400" dirty="0" err="1"/>
                        <a:t>Variable</a:t>
                      </a:r>
                      <a:endParaRPr lang="en-GB" sz="1400" dirty="0"/>
                    </a:p>
                  </a:txBody>
                  <a:tcPr/>
                </a:tc>
                <a:tc>
                  <a:txBody>
                    <a:bodyPr/>
                    <a:lstStyle/>
                    <a:p>
                      <a:r>
                        <a:rPr lang="it-IT" sz="1400" dirty="0"/>
                        <a:t>Service</a:t>
                      </a:r>
                      <a:endParaRPr lang="en-GB" sz="1400" dirty="0"/>
                    </a:p>
                  </a:txBody>
                  <a:tcPr/>
                </a:tc>
                <a:extLst>
                  <a:ext uri="{0D108BD9-81ED-4DB2-BD59-A6C34878D82A}">
                    <a16:rowId xmlns:a16="http://schemas.microsoft.com/office/drawing/2014/main" val="1274906905"/>
                  </a:ext>
                </a:extLst>
              </a:tr>
              <a:tr h="521697">
                <a:tc>
                  <a:txBody>
                    <a:bodyPr/>
                    <a:lstStyle/>
                    <a:p>
                      <a:r>
                        <a:rPr lang="it-IT" sz="1400" dirty="0"/>
                        <a:t>GFS</a:t>
                      </a:r>
                      <a:endParaRPr lang="en-GB" sz="1400" dirty="0"/>
                    </a:p>
                  </a:txBody>
                  <a:tcPr/>
                </a:tc>
                <a:tc>
                  <a:txBody>
                    <a:bodyPr/>
                    <a:lstStyle/>
                    <a:p>
                      <a:r>
                        <a:rPr lang="it-IT" sz="1400" b="1" dirty="0"/>
                        <a:t>Short-</a:t>
                      </a:r>
                      <a:r>
                        <a:rPr lang="it-IT" sz="1400" b="1" dirty="0" err="1"/>
                        <a:t>term</a:t>
                      </a:r>
                      <a:r>
                        <a:rPr lang="it-IT" sz="1400" b="1" dirty="0"/>
                        <a:t> forecast + 72h</a:t>
                      </a:r>
                      <a:endParaRPr lang="en-GB" sz="1400" b="1" dirty="0"/>
                    </a:p>
                  </a:txBody>
                  <a:tcPr/>
                </a:tc>
                <a:tc>
                  <a:txBody>
                    <a:bodyPr/>
                    <a:lstStyle/>
                    <a:p>
                      <a:r>
                        <a:rPr lang="it-IT" sz="1400" dirty="0"/>
                        <a:t>NCEP</a:t>
                      </a:r>
                      <a:endParaRPr lang="en-GB" sz="1400" dirty="0"/>
                    </a:p>
                  </a:txBody>
                  <a:tcPr/>
                </a:tc>
                <a:tc>
                  <a:txBody>
                    <a:bodyPr/>
                    <a:lstStyle/>
                    <a:p>
                      <a:r>
                        <a:rPr lang="it-IT" sz="1400" dirty="0"/>
                        <a:t>Air temperature, </a:t>
                      </a:r>
                      <a:r>
                        <a:rPr lang="it-IT" sz="1400" dirty="0" err="1"/>
                        <a:t>precipitation</a:t>
                      </a:r>
                      <a:endParaRPr lang="en-GB" sz="1400" dirty="0"/>
                    </a:p>
                  </a:txBody>
                  <a:tcPr/>
                </a:tc>
                <a:tc>
                  <a:txBody>
                    <a:bodyPr/>
                    <a:lstStyle/>
                    <a:p>
                      <a:r>
                        <a:rPr lang="it-IT" sz="1400" dirty="0" err="1"/>
                        <a:t>Rainfall</a:t>
                      </a:r>
                      <a:r>
                        <a:rPr lang="it-IT" sz="1400" dirty="0"/>
                        <a:t> forecast, </a:t>
                      </a:r>
                    </a:p>
                    <a:p>
                      <a:r>
                        <a:rPr lang="it-IT" sz="1400" dirty="0" err="1"/>
                        <a:t>Flooding</a:t>
                      </a:r>
                      <a:r>
                        <a:rPr lang="it-IT" sz="1400" dirty="0"/>
                        <a:t> forecast</a:t>
                      </a:r>
                      <a:endParaRPr lang="en-GB" sz="1400" dirty="0"/>
                    </a:p>
                  </a:txBody>
                  <a:tcPr/>
                </a:tc>
                <a:extLst>
                  <a:ext uri="{0D108BD9-81ED-4DB2-BD59-A6C34878D82A}">
                    <a16:rowId xmlns:a16="http://schemas.microsoft.com/office/drawing/2014/main" val="3912166066"/>
                  </a:ext>
                </a:extLst>
              </a:tr>
              <a:tr h="516642">
                <a:tc>
                  <a:txBody>
                    <a:bodyPr/>
                    <a:lstStyle/>
                    <a:p>
                      <a:r>
                        <a:rPr lang="it-IT" sz="1400" dirty="0"/>
                        <a:t>COSMO-Malawi</a:t>
                      </a:r>
                      <a:endParaRPr lang="en-GB" sz="1400" dirty="0"/>
                    </a:p>
                  </a:txBody>
                  <a:tcPr/>
                </a:tc>
                <a:tc>
                  <a:txBody>
                    <a:bodyPr/>
                    <a:lstStyle/>
                    <a:p>
                      <a:r>
                        <a:rPr lang="it-IT" sz="1400" b="1" dirty="0"/>
                        <a:t>Short-</a:t>
                      </a:r>
                      <a:r>
                        <a:rPr lang="it-IT" sz="1400" b="1" dirty="0" err="1"/>
                        <a:t>term</a:t>
                      </a:r>
                      <a:r>
                        <a:rPr lang="it-IT" sz="1400" b="1" dirty="0"/>
                        <a:t> forecast + 72h</a:t>
                      </a:r>
                      <a:endParaRPr lang="en-GB" sz="1400" b="1" dirty="0"/>
                    </a:p>
                  </a:txBody>
                  <a:tcPr/>
                </a:tc>
                <a:tc>
                  <a:txBody>
                    <a:bodyPr/>
                    <a:lstStyle/>
                    <a:p>
                      <a:r>
                        <a:rPr lang="it-IT" sz="1400" dirty="0"/>
                        <a:t>DCCMS</a:t>
                      </a:r>
                      <a:endParaRPr lang="en-GB" sz="1400" dirty="0"/>
                    </a:p>
                  </a:txBody>
                  <a:tcPr/>
                </a:tc>
                <a:tc>
                  <a:txBody>
                    <a:bodyPr/>
                    <a:lstStyle/>
                    <a:p>
                      <a:r>
                        <a:rPr lang="it-IT" sz="1400" dirty="0"/>
                        <a:t>Air temperature, </a:t>
                      </a:r>
                      <a:r>
                        <a:rPr lang="it-IT" sz="1400" dirty="0" err="1"/>
                        <a:t>precipitation</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err="1"/>
                        <a:t>Rainfall</a:t>
                      </a:r>
                      <a:r>
                        <a:rPr lang="it-IT" sz="1400" dirty="0"/>
                        <a:t> forecast,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err="1"/>
                        <a:t>Flooding</a:t>
                      </a:r>
                      <a:r>
                        <a:rPr lang="it-IT" sz="1400" dirty="0"/>
                        <a:t> forecast</a:t>
                      </a:r>
                      <a:endParaRPr lang="en-GB" sz="1400" dirty="0"/>
                    </a:p>
                  </a:txBody>
                  <a:tcPr/>
                </a:tc>
                <a:extLst>
                  <a:ext uri="{0D108BD9-81ED-4DB2-BD59-A6C34878D82A}">
                    <a16:rowId xmlns:a16="http://schemas.microsoft.com/office/drawing/2014/main" val="3314993914"/>
                  </a:ext>
                </a:extLst>
              </a:tr>
              <a:tr h="723299">
                <a:tc>
                  <a:txBody>
                    <a:bodyPr/>
                    <a:lstStyle/>
                    <a:p>
                      <a:r>
                        <a:rPr lang="it-IT" sz="1400" dirty="0"/>
                        <a:t>SEAS5</a:t>
                      </a:r>
                      <a:endParaRPr lang="en-GB" sz="1400" dirty="0"/>
                    </a:p>
                  </a:txBody>
                  <a:tcPr/>
                </a:tc>
                <a:tc>
                  <a:txBody>
                    <a:bodyPr/>
                    <a:lstStyle/>
                    <a:p>
                      <a:r>
                        <a:rPr lang="it-IT" sz="1400" b="1" dirty="0" err="1"/>
                        <a:t>Seasonal</a:t>
                      </a:r>
                      <a:r>
                        <a:rPr lang="it-IT" sz="1400" b="1" dirty="0"/>
                        <a:t> forecast + 3M</a:t>
                      </a:r>
                      <a:endParaRPr lang="en-GB" sz="1400" b="1"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a:t>CDS / ECMWF</a:t>
                      </a:r>
                      <a:endParaRPr lang="en-GB" sz="1400" dirty="0"/>
                    </a:p>
                  </a:txBody>
                  <a:tcPr/>
                </a:tc>
                <a:tc>
                  <a:txBody>
                    <a:bodyPr/>
                    <a:lstStyle/>
                    <a:p>
                      <a:r>
                        <a:rPr lang="it-IT" sz="1400" dirty="0"/>
                        <a:t>Air temperature, </a:t>
                      </a:r>
                      <a:r>
                        <a:rPr lang="it-IT" sz="1400" dirty="0" err="1"/>
                        <a:t>precipitation</a:t>
                      </a:r>
                      <a:r>
                        <a:rPr lang="it-IT" sz="1400" dirty="0"/>
                        <a:t>, </a:t>
                      </a:r>
                      <a:r>
                        <a:rPr lang="it-IT" sz="1400" dirty="0" err="1"/>
                        <a:t>actual</a:t>
                      </a:r>
                      <a:r>
                        <a:rPr lang="it-IT" sz="1400" dirty="0"/>
                        <a:t> </a:t>
                      </a:r>
                      <a:r>
                        <a:rPr lang="it-IT" sz="1400" dirty="0" err="1"/>
                        <a:t>evapotranspiration</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err="1"/>
                        <a:t>Seasonal</a:t>
                      </a:r>
                      <a:r>
                        <a:rPr lang="it-IT" sz="1400" dirty="0"/>
                        <a:t> forecast, </a:t>
                      </a:r>
                      <a:r>
                        <a:rPr lang="it-IT" sz="1400" dirty="0" err="1"/>
                        <a:t>Drought</a:t>
                      </a:r>
                      <a:r>
                        <a:rPr lang="it-IT" sz="1400" dirty="0"/>
                        <a:t> Monitoring</a:t>
                      </a:r>
                      <a:r>
                        <a:rPr lang="en-GB" sz="1400" dirty="0"/>
                        <a:t>, Crop Calendar</a:t>
                      </a:r>
                    </a:p>
                  </a:txBody>
                  <a:tcPr/>
                </a:tc>
                <a:extLst>
                  <a:ext uri="{0D108BD9-81ED-4DB2-BD59-A6C34878D82A}">
                    <a16:rowId xmlns:a16="http://schemas.microsoft.com/office/drawing/2014/main" val="3420136298"/>
                  </a:ext>
                </a:extLst>
              </a:tr>
              <a:tr h="723299">
                <a:tc>
                  <a:txBody>
                    <a:bodyPr/>
                    <a:lstStyle/>
                    <a:p>
                      <a:r>
                        <a:rPr lang="it-IT" sz="1400" dirty="0" err="1"/>
                        <a:t>Seasonal</a:t>
                      </a:r>
                      <a:r>
                        <a:rPr lang="it-IT" sz="1400" dirty="0"/>
                        <a:t> Malawi</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dirty="0" err="1"/>
                        <a:t>Seasonal</a:t>
                      </a:r>
                      <a:r>
                        <a:rPr lang="it-IT" sz="1400" b="1" dirty="0"/>
                        <a:t> forecast + 3M</a:t>
                      </a:r>
                      <a:endParaRPr lang="en-GB" sz="1400" b="1" dirty="0"/>
                    </a:p>
                    <a:p>
                      <a:endParaRPr lang="en-GB" sz="1400" b="1" dirty="0"/>
                    </a:p>
                  </a:txBody>
                  <a:tcPr/>
                </a:tc>
                <a:tc>
                  <a:txBody>
                    <a:bodyPr/>
                    <a:lstStyle/>
                    <a:p>
                      <a:r>
                        <a:rPr lang="it-IT" sz="1400" dirty="0"/>
                        <a:t>DCCMS</a:t>
                      </a:r>
                      <a:endParaRPr lang="en-GB" sz="1400" dirty="0"/>
                    </a:p>
                  </a:txBody>
                  <a:tcPr/>
                </a:tc>
                <a:tc>
                  <a:txBody>
                    <a:bodyPr/>
                    <a:lstStyle/>
                    <a:p>
                      <a:r>
                        <a:rPr lang="it-IT" sz="1400" dirty="0"/>
                        <a:t>Air temperature, </a:t>
                      </a:r>
                      <a:r>
                        <a:rPr lang="it-IT" sz="1400" dirty="0" err="1"/>
                        <a:t>precipitation</a:t>
                      </a:r>
                      <a:r>
                        <a:rPr lang="it-IT" sz="1400" dirty="0"/>
                        <a:t>, </a:t>
                      </a:r>
                      <a:r>
                        <a:rPr lang="it-IT" sz="1400" dirty="0" err="1"/>
                        <a:t>actual</a:t>
                      </a:r>
                      <a:r>
                        <a:rPr lang="it-IT" sz="1400" dirty="0"/>
                        <a:t> </a:t>
                      </a:r>
                      <a:r>
                        <a:rPr lang="it-IT" sz="1400" dirty="0" err="1"/>
                        <a:t>evapotranspiration</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dirty="0" err="1"/>
                        <a:t>Seasonal</a:t>
                      </a:r>
                      <a:r>
                        <a:rPr lang="it-IT" sz="1400" dirty="0"/>
                        <a:t> forecast, </a:t>
                      </a:r>
                      <a:r>
                        <a:rPr lang="it-IT" sz="1400" dirty="0" err="1"/>
                        <a:t>Drought</a:t>
                      </a:r>
                      <a:r>
                        <a:rPr lang="it-IT" sz="1400" dirty="0"/>
                        <a:t> Monitoring</a:t>
                      </a:r>
                      <a:r>
                        <a:rPr lang="en-GB" sz="1400" dirty="0"/>
                        <a:t>, Crop Calendar</a:t>
                      </a:r>
                    </a:p>
                  </a:txBody>
                  <a:tcPr/>
                </a:tc>
                <a:extLst>
                  <a:ext uri="{0D108BD9-81ED-4DB2-BD59-A6C34878D82A}">
                    <a16:rowId xmlns:a16="http://schemas.microsoft.com/office/drawing/2014/main" val="2673840517"/>
                  </a:ext>
                </a:extLst>
              </a:tr>
              <a:tr h="723299">
                <a:tc>
                  <a:txBody>
                    <a:bodyPr/>
                    <a:lstStyle/>
                    <a:p>
                      <a:r>
                        <a:rPr lang="it-IT" sz="1400" dirty="0"/>
                        <a:t>ERA5-Land</a:t>
                      </a:r>
                      <a:endParaRPr lang="en-GB" sz="1400" dirty="0"/>
                    </a:p>
                  </a:txBody>
                  <a:tcPr/>
                </a:tc>
                <a:tc>
                  <a:txBody>
                    <a:bodyPr/>
                    <a:lstStyle/>
                    <a:p>
                      <a:r>
                        <a:rPr lang="it-IT" sz="1400" b="1" dirty="0"/>
                        <a:t>Re-</a:t>
                      </a:r>
                      <a:r>
                        <a:rPr lang="it-IT" sz="1400" b="1" dirty="0" err="1"/>
                        <a:t>analysis</a:t>
                      </a:r>
                      <a:endParaRPr lang="en-GB" sz="1400" b="1" dirty="0"/>
                    </a:p>
                  </a:txBody>
                  <a:tcPr/>
                </a:tc>
                <a:tc>
                  <a:txBody>
                    <a:bodyPr/>
                    <a:lstStyle/>
                    <a:p>
                      <a:r>
                        <a:rPr lang="it-IT" sz="1400" dirty="0"/>
                        <a:t>CDS / ECMWF</a:t>
                      </a:r>
                      <a:endParaRPr lang="en-GB" sz="1400" dirty="0"/>
                    </a:p>
                  </a:txBody>
                  <a:tcPr/>
                </a:tc>
                <a:tc>
                  <a:txBody>
                    <a:bodyPr/>
                    <a:lstStyle/>
                    <a:p>
                      <a:r>
                        <a:rPr lang="it-IT" sz="1400" dirty="0"/>
                        <a:t>Air temperature, </a:t>
                      </a:r>
                      <a:r>
                        <a:rPr lang="it-IT" sz="1400" dirty="0" err="1"/>
                        <a:t>precipitation</a:t>
                      </a:r>
                      <a:r>
                        <a:rPr lang="it-IT" sz="1400" dirty="0"/>
                        <a:t>, </a:t>
                      </a:r>
                      <a:r>
                        <a:rPr lang="it-IT" sz="1400" dirty="0" err="1"/>
                        <a:t>actual</a:t>
                      </a:r>
                      <a:r>
                        <a:rPr lang="it-IT" sz="1400" dirty="0"/>
                        <a:t> </a:t>
                      </a:r>
                      <a:r>
                        <a:rPr lang="it-IT" sz="1400" dirty="0" err="1"/>
                        <a:t>evapotranspiration</a:t>
                      </a:r>
                      <a:endParaRPr lang="en-GB" sz="1400" dirty="0"/>
                    </a:p>
                  </a:txBody>
                  <a:tcPr/>
                </a:tc>
                <a:tc>
                  <a:txBody>
                    <a:bodyPr/>
                    <a:lstStyle/>
                    <a:p>
                      <a:r>
                        <a:rPr lang="it-IT" sz="1400" dirty="0" err="1"/>
                        <a:t>Seasonal</a:t>
                      </a:r>
                      <a:r>
                        <a:rPr lang="it-IT" sz="1400" dirty="0"/>
                        <a:t> forecast, </a:t>
                      </a:r>
                      <a:r>
                        <a:rPr lang="it-IT" sz="1400" dirty="0" err="1"/>
                        <a:t>Drought</a:t>
                      </a:r>
                      <a:r>
                        <a:rPr lang="it-IT" sz="1400" dirty="0"/>
                        <a:t> Monitoring, </a:t>
                      </a:r>
                      <a:r>
                        <a:rPr lang="it-IT" sz="1400" dirty="0" err="1"/>
                        <a:t>Flooding</a:t>
                      </a:r>
                      <a:r>
                        <a:rPr lang="it-IT" sz="1400" dirty="0"/>
                        <a:t> forecast,</a:t>
                      </a:r>
                      <a:endParaRPr lang="en-GB" sz="1400" dirty="0"/>
                    </a:p>
                  </a:txBody>
                  <a:tcPr/>
                </a:tc>
                <a:extLst>
                  <a:ext uri="{0D108BD9-81ED-4DB2-BD59-A6C34878D82A}">
                    <a16:rowId xmlns:a16="http://schemas.microsoft.com/office/drawing/2014/main" val="644836741"/>
                  </a:ext>
                </a:extLst>
              </a:tr>
              <a:tr h="309985">
                <a:tc>
                  <a:txBody>
                    <a:bodyPr/>
                    <a:lstStyle/>
                    <a:p>
                      <a:r>
                        <a:rPr lang="it-IT" sz="1400" dirty="0"/>
                        <a:t>Lake Malawi</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dirty="0" err="1"/>
                        <a:t>Seasonal</a:t>
                      </a:r>
                      <a:r>
                        <a:rPr lang="it-IT" sz="1400" b="1" dirty="0"/>
                        <a:t> forecast + 3M</a:t>
                      </a:r>
                      <a:endParaRPr lang="en-GB" sz="1400" b="1" dirty="0"/>
                    </a:p>
                  </a:txBody>
                  <a:tcPr/>
                </a:tc>
                <a:tc>
                  <a:txBody>
                    <a:bodyPr/>
                    <a:lstStyle/>
                    <a:p>
                      <a:r>
                        <a:rPr lang="it-IT" sz="1400" dirty="0"/>
                        <a:t>DCCMS</a:t>
                      </a:r>
                      <a:endParaRPr lang="en-GB" sz="1400" dirty="0"/>
                    </a:p>
                  </a:txBody>
                  <a:tcPr/>
                </a:tc>
                <a:tc>
                  <a:txBody>
                    <a:bodyPr/>
                    <a:lstStyle/>
                    <a:p>
                      <a:r>
                        <a:rPr lang="it-IT" sz="1400" dirty="0"/>
                        <a:t>Level asl</a:t>
                      </a:r>
                      <a:endParaRPr lang="en-GB" sz="1400" dirty="0"/>
                    </a:p>
                  </a:txBody>
                  <a:tcPr/>
                </a:tc>
                <a:tc>
                  <a:txBody>
                    <a:bodyPr/>
                    <a:lstStyle/>
                    <a:p>
                      <a:r>
                        <a:rPr lang="it-IT" sz="1400" dirty="0"/>
                        <a:t>KABOM linkage</a:t>
                      </a:r>
                      <a:endParaRPr lang="en-GB" sz="1400" dirty="0"/>
                    </a:p>
                  </a:txBody>
                  <a:tcPr/>
                </a:tc>
                <a:extLst>
                  <a:ext uri="{0D108BD9-81ED-4DB2-BD59-A6C34878D82A}">
                    <a16:rowId xmlns:a16="http://schemas.microsoft.com/office/drawing/2014/main" val="779450644"/>
                  </a:ext>
                </a:extLst>
              </a:tr>
              <a:tr h="389250">
                <a:tc>
                  <a:txBody>
                    <a:bodyPr/>
                    <a:lstStyle/>
                    <a:p>
                      <a:r>
                        <a:rPr lang="it-IT" sz="1400" dirty="0" err="1"/>
                        <a:t>Weather</a:t>
                      </a:r>
                      <a:r>
                        <a:rPr lang="it-IT" sz="1400" dirty="0"/>
                        <a:t> stations</a:t>
                      </a:r>
                      <a:endParaRPr lang="en-GB" sz="1400" dirty="0"/>
                    </a:p>
                  </a:txBody>
                  <a:tcPr/>
                </a:tc>
                <a:tc>
                  <a:txBody>
                    <a:bodyPr/>
                    <a:lstStyle/>
                    <a:p>
                      <a:r>
                        <a:rPr lang="it-IT" sz="1400" b="1" dirty="0"/>
                        <a:t>In-situ </a:t>
                      </a:r>
                      <a:r>
                        <a:rPr lang="it-IT" sz="1400" b="1" dirty="0" err="1"/>
                        <a:t>observation</a:t>
                      </a:r>
                      <a:endParaRPr lang="en-GB" sz="1400" b="1" dirty="0"/>
                    </a:p>
                  </a:txBody>
                  <a:tcPr/>
                </a:tc>
                <a:tc>
                  <a:txBody>
                    <a:bodyPr/>
                    <a:lstStyle/>
                    <a:p>
                      <a:r>
                        <a:rPr lang="it-IT" sz="1400" dirty="0"/>
                        <a:t>DCCMS</a:t>
                      </a:r>
                      <a:endParaRPr lang="en-GB" sz="1400" dirty="0"/>
                    </a:p>
                  </a:txBody>
                  <a:tcPr/>
                </a:tc>
                <a:tc>
                  <a:txBody>
                    <a:bodyPr/>
                    <a:lstStyle/>
                    <a:p>
                      <a:r>
                        <a:rPr lang="it-IT" sz="1400" dirty="0" err="1"/>
                        <a:t>Precipitation</a:t>
                      </a:r>
                      <a:endParaRPr lang="en-GB" sz="1400" dirty="0"/>
                    </a:p>
                  </a:txBody>
                  <a:tcPr/>
                </a:tc>
                <a:tc>
                  <a:txBody>
                    <a:bodyPr/>
                    <a:lstStyle/>
                    <a:p>
                      <a:r>
                        <a:rPr lang="it-IT" sz="1400" dirty="0" err="1"/>
                        <a:t>Rainfall</a:t>
                      </a:r>
                      <a:r>
                        <a:rPr lang="it-IT" sz="1400" dirty="0"/>
                        <a:t> forecast</a:t>
                      </a:r>
                      <a:endParaRPr lang="en-GB" sz="1400" dirty="0"/>
                    </a:p>
                  </a:txBody>
                  <a:tcPr/>
                </a:tc>
                <a:extLst>
                  <a:ext uri="{0D108BD9-81ED-4DB2-BD59-A6C34878D82A}">
                    <a16:rowId xmlns:a16="http://schemas.microsoft.com/office/drawing/2014/main" val="4014884226"/>
                  </a:ext>
                </a:extLst>
              </a:tr>
              <a:tr h="516642">
                <a:tc>
                  <a:txBody>
                    <a:bodyPr/>
                    <a:lstStyle/>
                    <a:p>
                      <a:r>
                        <a:rPr lang="it-IT" sz="1400" dirty="0" err="1"/>
                        <a:t>Hydrometers</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dirty="0"/>
                        <a:t>In-situ </a:t>
                      </a:r>
                      <a:r>
                        <a:rPr lang="it-IT" sz="1400" b="1" dirty="0" err="1"/>
                        <a:t>observation</a:t>
                      </a:r>
                      <a:endParaRPr lang="en-GB" sz="1400" b="1" dirty="0"/>
                    </a:p>
                  </a:txBody>
                  <a:tcPr/>
                </a:tc>
                <a:tc>
                  <a:txBody>
                    <a:bodyPr/>
                    <a:lstStyle/>
                    <a:p>
                      <a:r>
                        <a:rPr lang="it-IT" sz="1400" dirty="0"/>
                        <a:t>DWR</a:t>
                      </a:r>
                      <a:endParaRPr lang="en-GB" sz="1400" dirty="0"/>
                    </a:p>
                  </a:txBody>
                  <a:tcPr/>
                </a:tc>
                <a:tc>
                  <a:txBody>
                    <a:bodyPr/>
                    <a:lstStyle/>
                    <a:p>
                      <a:r>
                        <a:rPr lang="it-IT" sz="1400" dirty="0"/>
                        <a:t>River </a:t>
                      </a:r>
                      <a:r>
                        <a:rPr lang="it-IT" sz="1400" dirty="0" err="1"/>
                        <a:t>discharge</a:t>
                      </a:r>
                      <a:endParaRPr lang="en-GB" sz="1400" dirty="0"/>
                    </a:p>
                  </a:txBody>
                  <a:tcPr/>
                </a:tc>
                <a:tc>
                  <a:txBody>
                    <a:bodyPr/>
                    <a:lstStyle/>
                    <a:p>
                      <a:r>
                        <a:rPr lang="it-IT" sz="1400" dirty="0" err="1"/>
                        <a:t>Flooding</a:t>
                      </a:r>
                      <a:r>
                        <a:rPr lang="it-IT" sz="1400" dirty="0"/>
                        <a:t> forecast, </a:t>
                      </a:r>
                      <a:r>
                        <a:rPr lang="it-IT" sz="1400" dirty="0" err="1"/>
                        <a:t>Seasonal</a:t>
                      </a:r>
                      <a:r>
                        <a:rPr lang="it-IT" sz="1400" dirty="0"/>
                        <a:t> forecast</a:t>
                      </a:r>
                      <a:endParaRPr lang="en-GB" sz="1400" dirty="0"/>
                    </a:p>
                  </a:txBody>
                  <a:tcPr/>
                </a:tc>
                <a:extLst>
                  <a:ext uri="{0D108BD9-81ED-4DB2-BD59-A6C34878D82A}">
                    <a16:rowId xmlns:a16="http://schemas.microsoft.com/office/drawing/2014/main" val="4184663780"/>
                  </a:ext>
                </a:extLst>
              </a:tr>
            </a:tbl>
          </a:graphicData>
        </a:graphic>
      </p:graphicFrame>
    </p:spTree>
    <p:extLst>
      <p:ext uri="{BB962C8B-B14F-4D97-AF65-F5344CB8AC3E}">
        <p14:creationId xmlns:p14="http://schemas.microsoft.com/office/powerpoint/2010/main" val="2008308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0fbeb4c427_0_38"/>
          <p:cNvSpPr txBox="1">
            <a:spLocks noGrp="1"/>
          </p:cNvSpPr>
          <p:nvPr>
            <p:ph type="title" idx="4294967295"/>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0C0"/>
              </a:buClr>
              <a:buSzPts val="2800"/>
              <a:buFont typeface="Calibri"/>
              <a:buNone/>
            </a:pPr>
            <a:r>
              <a:rPr lang="en-GB" sz="2800" b="1" dirty="0">
                <a:solidFill>
                  <a:srgbClr val="0070C0"/>
                </a:solidFill>
              </a:rPr>
              <a:t>CLIMATE DATA FORECASTING</a:t>
            </a:r>
            <a:endParaRPr dirty="0"/>
          </a:p>
        </p:txBody>
      </p:sp>
      <p:sp>
        <p:nvSpPr>
          <p:cNvPr id="427" name="Google Shape;427;g30fbeb4c427_0_38"/>
          <p:cNvSpPr txBox="1"/>
          <p:nvPr/>
        </p:nvSpPr>
        <p:spPr>
          <a:xfrm>
            <a:off x="324102" y="2113954"/>
            <a:ext cx="4428900" cy="10041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COSMO model</a:t>
            </a:r>
            <a:r>
              <a:rPr lang="en-GB" sz="1800" b="0" i="0" u="none" strike="noStrike" cap="none">
                <a:solidFill>
                  <a:schemeClr val="dk1"/>
                </a:solidFill>
                <a:latin typeface="Calibri"/>
                <a:ea typeface="Calibri"/>
                <a:cs typeface="Calibri"/>
                <a:sym typeface="Calibri"/>
              </a:rPr>
              <a:t> (</a:t>
            </a:r>
            <a:r>
              <a:rPr lang="en-GB" sz="1800" b="0" i="1" u="none" strike="noStrike" cap="none">
                <a:solidFill>
                  <a:schemeClr val="dk1"/>
                </a:solidFill>
                <a:latin typeface="Calibri"/>
                <a:ea typeface="Calibri"/>
                <a:cs typeface="Calibri"/>
                <a:sym typeface="Calibri"/>
              </a:rPr>
              <a:t>DCCMS</a:t>
            </a:r>
            <a:r>
              <a:rPr lang="en-GB" sz="1800" b="0" i="0" u="none" strike="noStrike" cap="none">
                <a:solidFill>
                  <a:schemeClr val="dk1"/>
                </a:solidFill>
                <a:latin typeface="Calibri"/>
                <a:ea typeface="Calibri"/>
                <a:cs typeface="Calibri"/>
                <a:sym typeface="Calibri"/>
              </a:rPr>
              <a:t>) data exchange has been taking place on a daily basis since the end of March 2023.</a:t>
            </a:r>
            <a:endParaRPr sz="1800" b="0" i="0" u="none" strike="noStrike" cap="none">
              <a:solidFill>
                <a:schemeClr val="dk1"/>
              </a:solidFill>
              <a:latin typeface="Arial"/>
              <a:ea typeface="Arial"/>
              <a:cs typeface="Arial"/>
              <a:sym typeface="Arial"/>
            </a:endParaRPr>
          </a:p>
        </p:txBody>
      </p:sp>
      <p:sp>
        <p:nvSpPr>
          <p:cNvPr id="428" name="Google Shape;428;g30fbeb4c427_0_38"/>
          <p:cNvSpPr/>
          <p:nvPr/>
        </p:nvSpPr>
        <p:spPr>
          <a:xfrm>
            <a:off x="4183023" y="1562843"/>
            <a:ext cx="3828095" cy="399350"/>
          </a:xfrm>
          <a:custGeom>
            <a:avLst/>
            <a:gdLst/>
            <a:ahLst/>
            <a:cxnLst/>
            <a:rect l="l" t="t" r="r" b="b"/>
            <a:pathLst>
              <a:path w="3619948" h="479700" extrusionOk="0">
                <a:moveTo>
                  <a:pt x="0" y="79952"/>
                </a:moveTo>
                <a:cubicBezTo>
                  <a:pt x="0" y="35796"/>
                  <a:pt x="35796" y="0"/>
                  <a:pt x="79952" y="0"/>
                </a:cubicBezTo>
                <a:lnTo>
                  <a:pt x="3539996" y="0"/>
                </a:lnTo>
                <a:cubicBezTo>
                  <a:pt x="3584152" y="0"/>
                  <a:pt x="3619948" y="35796"/>
                  <a:pt x="3619948" y="79952"/>
                </a:cubicBezTo>
                <a:lnTo>
                  <a:pt x="3619948" y="399748"/>
                </a:lnTo>
                <a:cubicBezTo>
                  <a:pt x="3619948" y="443904"/>
                  <a:pt x="3584152" y="479700"/>
                  <a:pt x="3539996" y="479700"/>
                </a:cubicBezTo>
                <a:lnTo>
                  <a:pt x="79952" y="479700"/>
                </a:lnTo>
                <a:cubicBezTo>
                  <a:pt x="35796" y="479700"/>
                  <a:pt x="0" y="443904"/>
                  <a:pt x="0" y="399748"/>
                </a:cubicBezTo>
                <a:lnTo>
                  <a:pt x="0" y="79952"/>
                </a:lnTo>
                <a:close/>
              </a:path>
            </a:pathLst>
          </a:custGeom>
          <a:solidFill>
            <a:schemeClr val="lt1"/>
          </a:solidFill>
          <a:ln w="12700" cap="flat" cmpd="sng">
            <a:solidFill>
              <a:srgbClr val="676767"/>
            </a:solidFill>
            <a:prstDash val="solid"/>
            <a:miter lim="800000"/>
            <a:headEnd type="none" w="sm" len="sm"/>
            <a:tailEnd type="none" w="sm" len="sm"/>
          </a:ln>
        </p:spPr>
        <p:txBody>
          <a:bodyPr spcFirstLastPara="1" wrap="square" lIns="99600" tIns="99600" rIns="99600" bIns="996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dirty="0">
                <a:solidFill>
                  <a:schemeClr val="dk2"/>
                </a:solidFill>
                <a:latin typeface="Calibri"/>
                <a:ea typeface="Calibri"/>
                <a:cs typeface="Calibri"/>
                <a:sym typeface="Calibri"/>
              </a:rPr>
              <a:t>Short-term forecast models:</a:t>
            </a:r>
            <a:endParaRPr sz="1400" b="0" i="0" u="none" strike="noStrike" cap="none" dirty="0">
              <a:solidFill>
                <a:srgbClr val="000000"/>
              </a:solidFill>
              <a:latin typeface="Arial"/>
              <a:ea typeface="Arial"/>
              <a:cs typeface="Arial"/>
              <a:sym typeface="Arial"/>
            </a:endParaRPr>
          </a:p>
        </p:txBody>
      </p:sp>
      <p:pic>
        <p:nvPicPr>
          <p:cNvPr id="429" name="Google Shape;429;g30fbeb4c427_0_38"/>
          <p:cNvPicPr preferRelativeResize="0"/>
          <p:nvPr/>
        </p:nvPicPr>
        <p:blipFill rotWithShape="1">
          <a:blip r:embed="rId3">
            <a:alphaModFix/>
          </a:blip>
          <a:srcRect/>
          <a:stretch/>
        </p:blipFill>
        <p:spPr>
          <a:xfrm>
            <a:off x="324103" y="3092862"/>
            <a:ext cx="4428873" cy="3130406"/>
          </a:xfrm>
          <a:prstGeom prst="rect">
            <a:avLst/>
          </a:prstGeom>
          <a:noFill/>
          <a:ln>
            <a:noFill/>
          </a:ln>
        </p:spPr>
      </p:pic>
      <p:pic>
        <p:nvPicPr>
          <p:cNvPr id="432" name="Google Shape;432;g30fbeb4c427_0_38"/>
          <p:cNvPicPr preferRelativeResize="0"/>
          <p:nvPr/>
        </p:nvPicPr>
        <p:blipFill rotWithShape="1">
          <a:blip r:embed="rId4">
            <a:alphaModFix/>
          </a:blip>
          <a:srcRect l="7424" r="7729"/>
          <a:stretch/>
        </p:blipFill>
        <p:spPr>
          <a:xfrm>
            <a:off x="8432364" y="3037464"/>
            <a:ext cx="3474720" cy="1737360"/>
          </a:xfrm>
          <a:prstGeom prst="rect">
            <a:avLst/>
          </a:prstGeom>
          <a:noFill/>
          <a:ln>
            <a:noFill/>
          </a:ln>
        </p:spPr>
      </p:pic>
      <p:pic>
        <p:nvPicPr>
          <p:cNvPr id="435" name="Google Shape;435;g30fbeb4c427_0_38"/>
          <p:cNvPicPr preferRelativeResize="0"/>
          <p:nvPr/>
        </p:nvPicPr>
        <p:blipFill rotWithShape="1">
          <a:blip r:embed="rId5">
            <a:alphaModFix/>
          </a:blip>
          <a:srcRect l="8436" r="8201"/>
          <a:stretch/>
        </p:blipFill>
        <p:spPr>
          <a:xfrm>
            <a:off x="4901104" y="2996222"/>
            <a:ext cx="3474720" cy="1737360"/>
          </a:xfrm>
          <a:prstGeom prst="rect">
            <a:avLst/>
          </a:prstGeom>
          <a:noFill/>
          <a:ln>
            <a:noFill/>
          </a:ln>
        </p:spPr>
      </p:pic>
      <p:pic>
        <p:nvPicPr>
          <p:cNvPr id="436" name="Google Shape;436;g30fbeb4c427_0_38"/>
          <p:cNvPicPr preferRelativeResize="0"/>
          <p:nvPr/>
        </p:nvPicPr>
        <p:blipFill rotWithShape="1">
          <a:blip r:embed="rId6">
            <a:alphaModFix/>
          </a:blip>
          <a:srcRect l="7578" r="8123" b="2416"/>
          <a:stretch/>
        </p:blipFill>
        <p:spPr>
          <a:xfrm>
            <a:off x="4928121" y="4681440"/>
            <a:ext cx="3474720" cy="1695375"/>
          </a:xfrm>
          <a:prstGeom prst="rect">
            <a:avLst/>
          </a:prstGeom>
          <a:noFill/>
          <a:ln>
            <a:noFill/>
          </a:ln>
        </p:spPr>
      </p:pic>
      <p:pic>
        <p:nvPicPr>
          <p:cNvPr id="437" name="Google Shape;437;g30fbeb4c427_0_38"/>
          <p:cNvPicPr preferRelativeResize="0"/>
          <p:nvPr/>
        </p:nvPicPr>
        <p:blipFill rotWithShape="1">
          <a:blip r:embed="rId7">
            <a:alphaModFix/>
          </a:blip>
          <a:srcRect l="7812" r="7888" b="2309"/>
          <a:stretch/>
        </p:blipFill>
        <p:spPr>
          <a:xfrm>
            <a:off x="8402841" y="4680697"/>
            <a:ext cx="3474720" cy="1697243"/>
          </a:xfrm>
          <a:prstGeom prst="rect">
            <a:avLst/>
          </a:prstGeom>
          <a:noFill/>
          <a:ln>
            <a:noFill/>
          </a:ln>
        </p:spPr>
      </p:pic>
      <p:sp>
        <p:nvSpPr>
          <p:cNvPr id="439" name="Google Shape;439;g30fbeb4c427_0_38"/>
          <p:cNvSpPr txBox="1"/>
          <p:nvPr/>
        </p:nvSpPr>
        <p:spPr>
          <a:xfrm>
            <a:off x="4905373" y="2122352"/>
            <a:ext cx="6871500" cy="10041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To make the </a:t>
            </a:r>
            <a:r>
              <a:rPr lang="en-GB" sz="1800" b="1" i="0" u="none" strike="noStrike" cap="none" dirty="0">
                <a:solidFill>
                  <a:schemeClr val="dk1"/>
                </a:solidFill>
                <a:latin typeface="Calibri"/>
                <a:ea typeface="Calibri"/>
                <a:cs typeface="Calibri"/>
                <a:sym typeface="Calibri"/>
              </a:rPr>
              <a:t>system more robust </a:t>
            </a:r>
            <a:r>
              <a:rPr lang="en-GB" sz="1800" b="0" i="0" u="none" strike="noStrike" cap="none" dirty="0">
                <a:solidFill>
                  <a:schemeClr val="dk1"/>
                </a:solidFill>
                <a:latin typeface="Calibri"/>
                <a:ea typeface="Calibri"/>
                <a:cs typeface="Calibri"/>
                <a:sym typeface="Calibri"/>
              </a:rPr>
              <a:t>and to have an alternative source of forecasts, it was also decided to include the forecasts of the </a:t>
            </a:r>
            <a:r>
              <a:rPr lang="en-GB" sz="1800" b="1" i="0" u="none" strike="noStrike" cap="none" dirty="0">
                <a:solidFill>
                  <a:schemeClr val="dk1"/>
                </a:solidFill>
                <a:latin typeface="Calibri"/>
                <a:ea typeface="Calibri"/>
                <a:cs typeface="Calibri"/>
                <a:sym typeface="Calibri"/>
              </a:rPr>
              <a:t>global weather model GFS</a:t>
            </a:r>
            <a:r>
              <a:rPr lang="en-GB" sz="1800" b="0" i="0" u="none" strike="noStrike" cap="none" dirty="0">
                <a:solidFill>
                  <a:schemeClr val="dk1"/>
                </a:solidFill>
                <a:latin typeface="Calibri"/>
                <a:ea typeface="Calibri"/>
                <a:cs typeface="Calibri"/>
                <a:sym typeface="Calibri"/>
              </a:rPr>
              <a:t>, provided by the American NCEP</a:t>
            </a: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52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AAD2797C-9EF6-603C-FD13-38820F1E72F2}"/>
            </a:ext>
          </a:extLst>
        </p:cNvPr>
        <p:cNvGrpSpPr/>
        <p:nvPr/>
      </p:nvGrpSpPr>
      <p:grpSpPr>
        <a:xfrm>
          <a:off x="0" y="0"/>
          <a:ext cx="0" cy="0"/>
          <a:chOff x="0" y="0"/>
          <a:chExt cx="0" cy="0"/>
        </a:xfrm>
      </p:grpSpPr>
      <p:pic>
        <p:nvPicPr>
          <p:cNvPr id="445" name="Google Shape;445;g30fbeb4c427_0_83">
            <a:extLst>
              <a:ext uri="{FF2B5EF4-FFF2-40B4-BE49-F238E27FC236}">
                <a16:creationId xmlns:a16="http://schemas.microsoft.com/office/drawing/2014/main" id="{A8D11DEA-A33D-84A0-9A4A-0451277334D6}"/>
              </a:ext>
            </a:extLst>
          </p:cNvPr>
          <p:cNvPicPr preferRelativeResize="0"/>
          <p:nvPr/>
        </p:nvPicPr>
        <p:blipFill rotWithShape="1">
          <a:blip r:embed="rId3">
            <a:alphaModFix/>
          </a:blip>
          <a:srcRect/>
          <a:stretch/>
        </p:blipFill>
        <p:spPr>
          <a:xfrm>
            <a:off x="280671" y="2191858"/>
            <a:ext cx="2350534" cy="4091841"/>
          </a:xfrm>
          <a:prstGeom prst="rect">
            <a:avLst/>
          </a:prstGeom>
          <a:noFill/>
          <a:ln>
            <a:noFill/>
          </a:ln>
          <a:effectLst>
            <a:outerShdw blurRad="292100" dist="139700" dir="2700000" algn="tl" rotWithShape="0">
              <a:srgbClr val="333333">
                <a:alpha val="63921"/>
              </a:srgbClr>
            </a:outerShdw>
          </a:effectLst>
        </p:spPr>
      </p:pic>
      <p:sp>
        <p:nvSpPr>
          <p:cNvPr id="446" name="Google Shape;446;g30fbeb4c427_0_83">
            <a:extLst>
              <a:ext uri="{FF2B5EF4-FFF2-40B4-BE49-F238E27FC236}">
                <a16:creationId xmlns:a16="http://schemas.microsoft.com/office/drawing/2014/main" id="{34C0D1E7-A7C8-8391-7142-F73632945766}"/>
              </a:ext>
            </a:extLst>
          </p:cNvPr>
          <p:cNvSpPr/>
          <p:nvPr/>
        </p:nvSpPr>
        <p:spPr>
          <a:xfrm>
            <a:off x="390772" y="1494716"/>
            <a:ext cx="2183400" cy="630300"/>
          </a:xfrm>
          <a:prstGeom prst="roundRect">
            <a:avLst>
              <a:gd name="adj" fmla="val 16667"/>
            </a:avLst>
          </a:prstGeom>
          <a:solidFill>
            <a:srgbClr val="FFC00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g30fbeb4c427_0_83">
            <a:extLst>
              <a:ext uri="{FF2B5EF4-FFF2-40B4-BE49-F238E27FC236}">
                <a16:creationId xmlns:a16="http://schemas.microsoft.com/office/drawing/2014/main" id="{42ACE6D8-2979-A832-DF2A-2EFAF5BF992F}"/>
              </a:ext>
            </a:extLst>
          </p:cNvPr>
          <p:cNvSpPr txBox="1"/>
          <p:nvPr/>
        </p:nvSpPr>
        <p:spPr>
          <a:xfrm>
            <a:off x="390772" y="1496773"/>
            <a:ext cx="2183400" cy="313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75A2"/>
                </a:solidFill>
                <a:latin typeface="Calibri"/>
                <a:ea typeface="Calibri"/>
                <a:cs typeface="Calibri"/>
                <a:sym typeface="Calibri"/>
              </a:rPr>
              <a:t>Shire River Catchment Hydrological Model</a:t>
            </a:r>
            <a:endParaRPr sz="1600" b="1" i="0" u="none" strike="noStrike" cap="none">
              <a:solidFill>
                <a:srgbClr val="0075A2"/>
              </a:solidFill>
              <a:latin typeface="Arial"/>
              <a:ea typeface="Arial"/>
              <a:cs typeface="Arial"/>
              <a:sym typeface="Arial"/>
            </a:endParaRPr>
          </a:p>
        </p:txBody>
      </p:sp>
      <p:sp>
        <p:nvSpPr>
          <p:cNvPr id="448" name="Google Shape;448;g30fbeb4c427_0_83">
            <a:extLst>
              <a:ext uri="{FF2B5EF4-FFF2-40B4-BE49-F238E27FC236}">
                <a16:creationId xmlns:a16="http://schemas.microsoft.com/office/drawing/2014/main" id="{25896B44-5BD9-3C56-646F-AB93A7A4C260}"/>
              </a:ext>
            </a:extLst>
          </p:cNvPr>
          <p:cNvSpPr txBox="1"/>
          <p:nvPr/>
        </p:nvSpPr>
        <p:spPr>
          <a:xfrm>
            <a:off x="2964157" y="1494716"/>
            <a:ext cx="8947200" cy="12288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The hydrological analysis is performed with the HEC-HMS software, that was </a:t>
            </a:r>
            <a:r>
              <a:rPr lang="en-GB" sz="1800" b="1" i="0" u="none" strike="noStrike" cap="none" dirty="0">
                <a:solidFill>
                  <a:schemeClr val="dk1"/>
                </a:solidFill>
                <a:latin typeface="Calibri"/>
                <a:ea typeface="Calibri"/>
                <a:cs typeface="Calibri"/>
                <a:sym typeface="Calibri"/>
              </a:rPr>
              <a:t>calibrated</a:t>
            </a:r>
            <a:r>
              <a:rPr lang="en-GB" sz="1800" b="0" i="0" u="none" strike="noStrike" cap="none" dirty="0">
                <a:solidFill>
                  <a:schemeClr val="dk1"/>
                </a:solidFill>
                <a:latin typeface="Calibri"/>
                <a:ea typeface="Calibri"/>
                <a:cs typeface="Calibri"/>
                <a:sym typeface="Calibri"/>
              </a:rPr>
              <a:t> with </a:t>
            </a:r>
            <a:r>
              <a:rPr lang="en-GB" sz="1800" b="1" i="0" u="none" strike="noStrike" cap="none" dirty="0">
                <a:solidFill>
                  <a:schemeClr val="dk1"/>
                </a:solidFill>
                <a:latin typeface="Calibri"/>
                <a:ea typeface="Calibri"/>
                <a:cs typeface="Calibri"/>
                <a:sym typeface="Calibri"/>
              </a:rPr>
              <a:t>historical daily flow data </a:t>
            </a:r>
            <a:r>
              <a:rPr lang="en-GB" sz="1800" i="0" u="none" strike="noStrike" cap="none" dirty="0">
                <a:solidFill>
                  <a:schemeClr val="dk1"/>
                </a:solidFill>
                <a:latin typeface="Calibri"/>
                <a:ea typeface="Calibri"/>
                <a:cs typeface="Calibri"/>
                <a:sym typeface="Calibri"/>
              </a:rPr>
              <a:t>recorded </a:t>
            </a:r>
            <a:r>
              <a:rPr lang="en-GB" sz="1800" b="0" i="0" u="none" strike="noStrike" cap="none" dirty="0">
                <a:solidFill>
                  <a:schemeClr val="dk1"/>
                </a:solidFill>
                <a:latin typeface="Calibri"/>
                <a:ea typeface="Calibri"/>
                <a:cs typeface="Calibri"/>
                <a:sym typeface="Calibri"/>
              </a:rPr>
              <a:t>at </a:t>
            </a:r>
            <a:r>
              <a:rPr lang="en-GB" sz="1800" b="1" i="0" u="none" strike="noStrike" cap="none" dirty="0">
                <a:solidFill>
                  <a:schemeClr val="dk1"/>
                </a:solidFill>
                <a:latin typeface="Calibri"/>
                <a:ea typeface="Calibri"/>
                <a:cs typeface="Calibri"/>
                <a:sym typeface="Calibri"/>
              </a:rPr>
              <a:t>Balaka, Chikwawa and </a:t>
            </a:r>
            <a:r>
              <a:rPr lang="en-GB" sz="1800" b="1" i="0" u="none" strike="noStrike" cap="none" dirty="0" err="1">
                <a:solidFill>
                  <a:schemeClr val="dk1"/>
                </a:solidFill>
                <a:latin typeface="Calibri"/>
                <a:ea typeface="Calibri"/>
                <a:cs typeface="Calibri"/>
                <a:sym typeface="Calibri"/>
              </a:rPr>
              <a:t>Chiromo</a:t>
            </a:r>
            <a:r>
              <a:rPr lang="en-GB" sz="1800" b="1" i="0" u="none" strike="noStrike" cap="none" dirty="0">
                <a:solidFill>
                  <a:schemeClr val="dk1"/>
                </a:solidFill>
                <a:latin typeface="Calibri"/>
                <a:ea typeface="Calibri"/>
                <a:cs typeface="Calibri"/>
                <a:sym typeface="Calibri"/>
              </a:rPr>
              <a:t> gauging stations</a:t>
            </a:r>
            <a:r>
              <a:rPr lang="en-GB"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Arial"/>
              <a:ea typeface="Arial"/>
              <a:cs typeface="Arial"/>
              <a:sym typeface="Arial"/>
            </a:endParaRPr>
          </a:p>
        </p:txBody>
      </p:sp>
      <p:sp>
        <p:nvSpPr>
          <p:cNvPr id="449" name="Google Shape;449;g30fbeb4c427_0_83">
            <a:extLst>
              <a:ext uri="{FF2B5EF4-FFF2-40B4-BE49-F238E27FC236}">
                <a16:creationId xmlns:a16="http://schemas.microsoft.com/office/drawing/2014/main" id="{66D117D8-F14E-43D9-7B31-76F71BA3D6E8}"/>
              </a:ext>
            </a:extLst>
          </p:cNvPr>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Calibri"/>
              <a:buNone/>
            </a:pPr>
            <a:r>
              <a:rPr lang="en-GB" sz="2800" b="1" i="0" u="none" strike="noStrike" cap="none" dirty="0">
                <a:solidFill>
                  <a:srgbClr val="0070C0"/>
                </a:solidFill>
                <a:latin typeface="Calibri"/>
                <a:ea typeface="Calibri"/>
                <a:cs typeface="Calibri"/>
                <a:sym typeface="Calibri"/>
              </a:rPr>
              <a:t>HYDROLOGICAL MODEL</a:t>
            </a:r>
            <a:endParaRPr sz="1400" b="0" i="0" u="none" strike="noStrike" cap="none" dirty="0">
              <a:solidFill>
                <a:srgbClr val="000000"/>
              </a:solidFill>
              <a:latin typeface="Arial"/>
              <a:ea typeface="Arial"/>
              <a:cs typeface="Arial"/>
              <a:sym typeface="Arial"/>
            </a:endParaRPr>
          </a:p>
        </p:txBody>
      </p:sp>
      <p:pic>
        <p:nvPicPr>
          <p:cNvPr id="451" name="Google Shape;451;g30fbeb4c427_0_83">
            <a:extLst>
              <a:ext uri="{FF2B5EF4-FFF2-40B4-BE49-F238E27FC236}">
                <a16:creationId xmlns:a16="http://schemas.microsoft.com/office/drawing/2014/main" id="{67C13E29-2D53-33AD-F6F1-928EB845BE67}"/>
              </a:ext>
            </a:extLst>
          </p:cNvPr>
          <p:cNvPicPr preferRelativeResize="0"/>
          <p:nvPr/>
        </p:nvPicPr>
        <p:blipFill rotWithShape="1">
          <a:blip r:embed="rId4">
            <a:alphaModFix/>
          </a:blip>
          <a:srcRect/>
          <a:stretch/>
        </p:blipFill>
        <p:spPr>
          <a:xfrm>
            <a:off x="7504839" y="2545555"/>
            <a:ext cx="2569973" cy="3738142"/>
          </a:xfrm>
          <a:prstGeom prst="rect">
            <a:avLst/>
          </a:prstGeom>
          <a:noFill/>
          <a:ln>
            <a:noFill/>
          </a:ln>
        </p:spPr>
      </p:pic>
      <p:pic>
        <p:nvPicPr>
          <p:cNvPr id="452" name="Google Shape;452;g30fbeb4c427_0_83">
            <a:extLst>
              <a:ext uri="{FF2B5EF4-FFF2-40B4-BE49-F238E27FC236}">
                <a16:creationId xmlns:a16="http://schemas.microsoft.com/office/drawing/2014/main" id="{097ABC6B-0793-82A1-4429-8904927AD00D}"/>
              </a:ext>
            </a:extLst>
          </p:cNvPr>
          <p:cNvPicPr preferRelativeResize="0"/>
          <p:nvPr/>
        </p:nvPicPr>
        <p:blipFill rotWithShape="1">
          <a:blip r:embed="rId5">
            <a:alphaModFix/>
          </a:blip>
          <a:srcRect/>
          <a:stretch/>
        </p:blipFill>
        <p:spPr>
          <a:xfrm>
            <a:off x="10121125" y="2495084"/>
            <a:ext cx="1790205" cy="626393"/>
          </a:xfrm>
          <a:prstGeom prst="rect">
            <a:avLst/>
          </a:prstGeom>
          <a:noFill/>
          <a:ln>
            <a:noFill/>
          </a:ln>
        </p:spPr>
      </p:pic>
      <p:pic>
        <p:nvPicPr>
          <p:cNvPr id="453" name="Google Shape;453;g30fbeb4c427_0_83">
            <a:extLst>
              <a:ext uri="{FF2B5EF4-FFF2-40B4-BE49-F238E27FC236}">
                <a16:creationId xmlns:a16="http://schemas.microsoft.com/office/drawing/2014/main" id="{2F53567D-6ED0-2987-B6B0-28BB0D23AFDE}"/>
              </a:ext>
            </a:extLst>
          </p:cNvPr>
          <p:cNvPicPr preferRelativeResize="0"/>
          <p:nvPr/>
        </p:nvPicPr>
        <p:blipFill rotWithShape="1">
          <a:blip r:embed="rId6">
            <a:alphaModFix/>
          </a:blip>
          <a:srcRect/>
          <a:stretch/>
        </p:blipFill>
        <p:spPr>
          <a:xfrm>
            <a:off x="10121126" y="3274977"/>
            <a:ext cx="1790203" cy="600308"/>
          </a:xfrm>
          <a:prstGeom prst="rect">
            <a:avLst/>
          </a:prstGeom>
          <a:noFill/>
          <a:ln>
            <a:noFill/>
          </a:ln>
        </p:spPr>
      </p:pic>
      <p:pic>
        <p:nvPicPr>
          <p:cNvPr id="454" name="Google Shape;454;g30fbeb4c427_0_83">
            <a:extLst>
              <a:ext uri="{FF2B5EF4-FFF2-40B4-BE49-F238E27FC236}">
                <a16:creationId xmlns:a16="http://schemas.microsoft.com/office/drawing/2014/main" id="{E737AA73-EDA9-087E-4C8C-67FEA3B5C6C5}"/>
              </a:ext>
            </a:extLst>
          </p:cNvPr>
          <p:cNvPicPr preferRelativeResize="0"/>
          <p:nvPr/>
        </p:nvPicPr>
        <p:blipFill rotWithShape="1">
          <a:blip r:embed="rId7">
            <a:alphaModFix/>
          </a:blip>
          <a:srcRect/>
          <a:stretch/>
        </p:blipFill>
        <p:spPr>
          <a:xfrm>
            <a:off x="10121125" y="4010039"/>
            <a:ext cx="1790205" cy="627641"/>
          </a:xfrm>
          <a:prstGeom prst="rect">
            <a:avLst/>
          </a:prstGeom>
          <a:noFill/>
          <a:ln>
            <a:noFill/>
          </a:ln>
        </p:spPr>
      </p:pic>
      <p:pic>
        <p:nvPicPr>
          <p:cNvPr id="455" name="Google Shape;455;g30fbeb4c427_0_83">
            <a:extLst>
              <a:ext uri="{FF2B5EF4-FFF2-40B4-BE49-F238E27FC236}">
                <a16:creationId xmlns:a16="http://schemas.microsoft.com/office/drawing/2014/main" id="{7C6F9373-E09F-C408-BD2F-B4E2E0B3B06C}"/>
              </a:ext>
            </a:extLst>
          </p:cNvPr>
          <p:cNvPicPr preferRelativeResize="0"/>
          <p:nvPr/>
        </p:nvPicPr>
        <p:blipFill rotWithShape="1">
          <a:blip r:embed="rId8">
            <a:alphaModFix/>
          </a:blip>
          <a:srcRect/>
          <a:stretch/>
        </p:blipFill>
        <p:spPr>
          <a:xfrm>
            <a:off x="10121125" y="4742514"/>
            <a:ext cx="1790205" cy="615830"/>
          </a:xfrm>
          <a:prstGeom prst="rect">
            <a:avLst/>
          </a:prstGeom>
          <a:noFill/>
          <a:ln>
            <a:noFill/>
          </a:ln>
        </p:spPr>
      </p:pic>
      <p:pic>
        <p:nvPicPr>
          <p:cNvPr id="456" name="Google Shape;456;g30fbeb4c427_0_83">
            <a:extLst>
              <a:ext uri="{FF2B5EF4-FFF2-40B4-BE49-F238E27FC236}">
                <a16:creationId xmlns:a16="http://schemas.microsoft.com/office/drawing/2014/main" id="{37455BC7-9B08-90B9-16AC-B8B2E5AC65E4}"/>
              </a:ext>
            </a:extLst>
          </p:cNvPr>
          <p:cNvPicPr preferRelativeResize="0"/>
          <p:nvPr/>
        </p:nvPicPr>
        <p:blipFill rotWithShape="1">
          <a:blip r:embed="rId9">
            <a:alphaModFix/>
          </a:blip>
          <a:srcRect/>
          <a:stretch/>
        </p:blipFill>
        <p:spPr>
          <a:xfrm>
            <a:off x="10121126" y="5463178"/>
            <a:ext cx="1790205" cy="661984"/>
          </a:xfrm>
          <a:prstGeom prst="rect">
            <a:avLst/>
          </a:prstGeom>
          <a:noFill/>
          <a:ln>
            <a:noFill/>
          </a:ln>
        </p:spPr>
      </p:pic>
      <p:pic>
        <p:nvPicPr>
          <p:cNvPr id="5" name="Google Shape;450;g30fbeb4c427_0_83">
            <a:extLst>
              <a:ext uri="{FF2B5EF4-FFF2-40B4-BE49-F238E27FC236}">
                <a16:creationId xmlns:a16="http://schemas.microsoft.com/office/drawing/2014/main" id="{C90D05BB-5127-F21C-2840-B06BF4FD5186}"/>
              </a:ext>
            </a:extLst>
          </p:cNvPr>
          <p:cNvPicPr preferRelativeResize="0"/>
          <p:nvPr/>
        </p:nvPicPr>
        <p:blipFill rotWithShape="1">
          <a:blip r:embed="rId10">
            <a:alphaModFix/>
          </a:blip>
          <a:srcRect/>
          <a:stretch/>
        </p:blipFill>
        <p:spPr>
          <a:xfrm>
            <a:off x="2673945" y="2495084"/>
            <a:ext cx="4763812" cy="4007689"/>
          </a:xfrm>
          <a:prstGeom prst="rect">
            <a:avLst/>
          </a:prstGeom>
          <a:noFill/>
          <a:ln>
            <a:noFill/>
          </a:ln>
        </p:spPr>
      </p:pic>
    </p:spTree>
    <p:extLst>
      <p:ext uri="{BB962C8B-B14F-4D97-AF65-F5344CB8AC3E}">
        <p14:creationId xmlns:p14="http://schemas.microsoft.com/office/powerpoint/2010/main" val="234388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Google Shape;510;g3160e7b287d_1_622">
            <a:extLst>
              <a:ext uri="{FF2B5EF4-FFF2-40B4-BE49-F238E27FC236}">
                <a16:creationId xmlns:a16="http://schemas.microsoft.com/office/drawing/2014/main" id="{58394827-269B-5973-5E6C-4468F8888FC1}"/>
              </a:ext>
            </a:extLst>
          </p:cNvPr>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Calibri"/>
              <a:buNone/>
            </a:pPr>
            <a:r>
              <a:rPr lang="en-GB" sz="2800" b="1" dirty="0">
                <a:solidFill>
                  <a:srgbClr val="0070C0"/>
                </a:solidFill>
                <a:latin typeface="Calibri"/>
                <a:ea typeface="Calibri"/>
                <a:cs typeface="Calibri"/>
                <a:sym typeface="Calibri"/>
              </a:rPr>
              <a:t>HYDRAULIC MODEL</a:t>
            </a:r>
            <a:endParaRPr dirty="0"/>
          </a:p>
        </p:txBody>
      </p:sp>
      <p:sp>
        <p:nvSpPr>
          <p:cNvPr id="3" name="Google Shape;511;g3160e7b287d_1_622">
            <a:extLst>
              <a:ext uri="{FF2B5EF4-FFF2-40B4-BE49-F238E27FC236}">
                <a16:creationId xmlns:a16="http://schemas.microsoft.com/office/drawing/2014/main" id="{6081BA9D-9A4F-525A-A0ED-ABE01A455579}"/>
              </a:ext>
            </a:extLst>
          </p:cNvPr>
          <p:cNvSpPr txBox="1"/>
          <p:nvPr/>
        </p:nvSpPr>
        <p:spPr>
          <a:xfrm>
            <a:off x="4990190" y="1419060"/>
            <a:ext cx="2915700" cy="475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1800" b="1">
                <a:solidFill>
                  <a:srgbClr val="0070C0"/>
                </a:solidFill>
                <a:latin typeface="Calibri"/>
                <a:ea typeface="Calibri"/>
                <a:cs typeface="Calibri"/>
                <a:sym typeface="Calibri"/>
              </a:rPr>
              <a:t>MODELLED AREAS</a:t>
            </a:r>
            <a:endParaRPr/>
          </a:p>
        </p:txBody>
      </p:sp>
      <p:pic>
        <p:nvPicPr>
          <p:cNvPr id="5" name="Google Shape;513;g3160e7b287d_1_622">
            <a:extLst>
              <a:ext uri="{FF2B5EF4-FFF2-40B4-BE49-F238E27FC236}">
                <a16:creationId xmlns:a16="http://schemas.microsoft.com/office/drawing/2014/main" id="{DEDCE190-8377-D455-03F7-CB4DF87DF479}"/>
              </a:ext>
            </a:extLst>
          </p:cNvPr>
          <p:cNvPicPr preferRelativeResize="0"/>
          <p:nvPr/>
        </p:nvPicPr>
        <p:blipFill rotWithShape="1">
          <a:blip r:embed="rId3">
            <a:alphaModFix/>
          </a:blip>
          <a:srcRect/>
          <a:stretch/>
        </p:blipFill>
        <p:spPr>
          <a:xfrm>
            <a:off x="8412606" y="1419060"/>
            <a:ext cx="3364272" cy="4865716"/>
          </a:xfrm>
          <a:prstGeom prst="rect">
            <a:avLst/>
          </a:prstGeom>
          <a:noFill/>
          <a:ln>
            <a:noFill/>
          </a:ln>
        </p:spPr>
      </p:pic>
      <p:graphicFrame>
        <p:nvGraphicFramePr>
          <p:cNvPr id="6" name="Google Shape;514;g3160e7b287d_1_622">
            <a:extLst>
              <a:ext uri="{FF2B5EF4-FFF2-40B4-BE49-F238E27FC236}">
                <a16:creationId xmlns:a16="http://schemas.microsoft.com/office/drawing/2014/main" id="{4F85DD52-F3E7-F9E8-4AFC-108597F9205E}"/>
              </a:ext>
            </a:extLst>
          </p:cNvPr>
          <p:cNvGraphicFramePr/>
          <p:nvPr>
            <p:extLst>
              <p:ext uri="{D42A27DB-BD31-4B8C-83A1-F6EECF244321}">
                <p14:modId xmlns:p14="http://schemas.microsoft.com/office/powerpoint/2010/main" val="3113516775"/>
              </p:ext>
            </p:extLst>
          </p:nvPr>
        </p:nvGraphicFramePr>
        <p:xfrm>
          <a:off x="4379384" y="1961909"/>
          <a:ext cx="3876174" cy="4246259"/>
        </p:xfrm>
        <a:graphic>
          <a:graphicData uri="http://schemas.openxmlformats.org/drawingml/2006/table">
            <a:tbl>
              <a:tblPr firstRow="1" firstCol="1" bandRow="1">
                <a:noFill/>
              </a:tblPr>
              <a:tblGrid>
                <a:gridCol w="330269">
                  <a:extLst>
                    <a:ext uri="{9D8B030D-6E8A-4147-A177-3AD203B41FA5}">
                      <a16:colId xmlns:a16="http://schemas.microsoft.com/office/drawing/2014/main" val="20000"/>
                    </a:ext>
                  </a:extLst>
                </a:gridCol>
                <a:gridCol w="1851767">
                  <a:extLst>
                    <a:ext uri="{9D8B030D-6E8A-4147-A177-3AD203B41FA5}">
                      <a16:colId xmlns:a16="http://schemas.microsoft.com/office/drawing/2014/main" val="20001"/>
                    </a:ext>
                  </a:extLst>
                </a:gridCol>
                <a:gridCol w="1694138">
                  <a:extLst>
                    <a:ext uri="{9D8B030D-6E8A-4147-A177-3AD203B41FA5}">
                      <a16:colId xmlns:a16="http://schemas.microsoft.com/office/drawing/2014/main" val="20002"/>
                    </a:ext>
                  </a:extLst>
                </a:gridCol>
              </a:tblGrid>
              <a:tr h="229528">
                <a:tc gridSpan="3">
                  <a:txBody>
                    <a:bodyPr/>
                    <a:lstStyle/>
                    <a:p>
                      <a:pPr marL="0" marR="0" lvl="0" indent="0" algn="ctr" rtl="0">
                        <a:lnSpc>
                          <a:spcPct val="115000"/>
                        </a:lnSpc>
                        <a:spcBef>
                          <a:spcPts val="0"/>
                        </a:spcBef>
                        <a:spcAft>
                          <a:spcPts val="0"/>
                        </a:spcAft>
                        <a:buNone/>
                      </a:pPr>
                      <a:r>
                        <a:rPr lang="en-GB" sz="1200" u="none" strike="noStrike" cap="none"/>
                        <a:t>Location of the flood investigation models</a:t>
                      </a:r>
                      <a:endParaRPr sz="1200" u="none" strike="noStrike" cap="none">
                        <a:latin typeface="Calibri"/>
                        <a:ea typeface="Calibri"/>
                        <a:cs typeface="Calibri"/>
                        <a:sym typeface="Calibri"/>
                      </a:endParaRPr>
                    </a:p>
                  </a:txBody>
                  <a:tcPr marL="68575" marR="6857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6102">
                <a:tc>
                  <a:txBody>
                    <a:bodyPr/>
                    <a:lstStyle/>
                    <a:p>
                      <a:pPr marL="0" marR="0" lvl="0" indent="0" algn="ctr" rtl="0">
                        <a:lnSpc>
                          <a:spcPct val="115000"/>
                        </a:lnSpc>
                        <a:spcBef>
                          <a:spcPts val="0"/>
                        </a:spcBef>
                        <a:spcAft>
                          <a:spcPts val="0"/>
                        </a:spcAft>
                        <a:buNone/>
                      </a:pPr>
                      <a:r>
                        <a:rPr lang="en-GB" sz="1200" u="none" strike="noStrike" cap="none"/>
                        <a:t>N.</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Reference Location</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Base Dem Source</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275433">
                <a:tc>
                  <a:txBody>
                    <a:bodyPr/>
                    <a:lstStyle/>
                    <a:p>
                      <a:pPr marL="0" marR="0" lvl="0" indent="0" algn="ctr" rtl="0">
                        <a:lnSpc>
                          <a:spcPct val="115000"/>
                        </a:lnSpc>
                        <a:spcBef>
                          <a:spcPts val="0"/>
                        </a:spcBef>
                        <a:spcAft>
                          <a:spcPts val="0"/>
                        </a:spcAft>
                        <a:buNone/>
                      </a:pPr>
                      <a:r>
                        <a:rPr lang="en-GB" sz="1200" u="none" strike="noStrike" cap="none"/>
                        <a:t>1</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dirty="0" err="1"/>
                        <a:t>Chickwawa</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275433">
                <a:tc>
                  <a:txBody>
                    <a:bodyPr/>
                    <a:lstStyle/>
                    <a:p>
                      <a:pPr marL="0" marR="0" lvl="0" indent="0" algn="ctr" rtl="0">
                        <a:lnSpc>
                          <a:spcPct val="115000"/>
                        </a:lnSpc>
                        <a:spcBef>
                          <a:spcPts val="0"/>
                        </a:spcBef>
                        <a:spcAft>
                          <a:spcPts val="0"/>
                        </a:spcAft>
                        <a:buNone/>
                      </a:pPr>
                      <a:r>
                        <a:rPr lang="en-GB" sz="1200" u="none" strike="noStrike" cap="none"/>
                        <a:t>2</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Alimenda</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275433">
                <a:tc>
                  <a:txBody>
                    <a:bodyPr/>
                    <a:lstStyle/>
                    <a:p>
                      <a:pPr marL="0" marR="0" lvl="0" indent="0" algn="ctr" rtl="0">
                        <a:lnSpc>
                          <a:spcPct val="115000"/>
                        </a:lnSpc>
                        <a:spcBef>
                          <a:spcPts val="0"/>
                        </a:spcBef>
                        <a:spcAft>
                          <a:spcPts val="0"/>
                        </a:spcAft>
                        <a:buNone/>
                      </a:pPr>
                      <a:r>
                        <a:rPr lang="en-GB" sz="1200" u="none" strike="noStrike" cap="none"/>
                        <a:t>3</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East Nkate</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275433">
                <a:tc>
                  <a:txBody>
                    <a:bodyPr/>
                    <a:lstStyle/>
                    <a:p>
                      <a:pPr marL="0" marR="0" lvl="0" indent="0" algn="ctr" rtl="0">
                        <a:lnSpc>
                          <a:spcPct val="115000"/>
                        </a:lnSpc>
                        <a:spcBef>
                          <a:spcPts val="0"/>
                        </a:spcBef>
                        <a:spcAft>
                          <a:spcPts val="0"/>
                        </a:spcAft>
                        <a:buNone/>
                      </a:pPr>
                      <a:r>
                        <a:rPr lang="en-GB" sz="1200" u="none" strike="noStrike" cap="none"/>
                        <a:t>4</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Jombo</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275433">
                <a:tc>
                  <a:txBody>
                    <a:bodyPr/>
                    <a:lstStyle/>
                    <a:p>
                      <a:pPr marL="0" marR="0" lvl="0" indent="0" algn="ctr" rtl="0">
                        <a:lnSpc>
                          <a:spcPct val="115000"/>
                        </a:lnSpc>
                        <a:spcBef>
                          <a:spcPts val="0"/>
                        </a:spcBef>
                        <a:spcAft>
                          <a:spcPts val="0"/>
                        </a:spcAft>
                        <a:buNone/>
                      </a:pPr>
                      <a:r>
                        <a:rPr lang="en-GB" sz="1200" u="none" strike="noStrike" cap="none"/>
                        <a:t>5</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Goma</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r h="275433">
                <a:tc>
                  <a:txBody>
                    <a:bodyPr/>
                    <a:lstStyle/>
                    <a:p>
                      <a:pPr marL="0" marR="0" lvl="0" indent="0" algn="ctr" rtl="0">
                        <a:lnSpc>
                          <a:spcPct val="115000"/>
                        </a:lnSpc>
                        <a:spcBef>
                          <a:spcPts val="0"/>
                        </a:spcBef>
                        <a:spcAft>
                          <a:spcPts val="0"/>
                        </a:spcAft>
                        <a:buNone/>
                      </a:pPr>
                      <a:r>
                        <a:rPr lang="en-GB" sz="1200" u="none" strike="noStrike" cap="none"/>
                        <a:t>6</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Thudzu</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r h="275433">
                <a:tc>
                  <a:txBody>
                    <a:bodyPr/>
                    <a:lstStyle/>
                    <a:p>
                      <a:pPr marL="0" marR="0" lvl="0" indent="0" algn="ctr" rtl="0">
                        <a:lnSpc>
                          <a:spcPct val="115000"/>
                        </a:lnSpc>
                        <a:spcBef>
                          <a:spcPts val="0"/>
                        </a:spcBef>
                        <a:spcAft>
                          <a:spcPts val="0"/>
                        </a:spcAft>
                        <a:buNone/>
                      </a:pPr>
                      <a:r>
                        <a:rPr lang="en-GB" sz="1200" u="none" strike="noStrike" cap="none"/>
                        <a:t>7</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Chiromo</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8"/>
                  </a:ext>
                </a:extLst>
              </a:tr>
              <a:tr h="275433">
                <a:tc>
                  <a:txBody>
                    <a:bodyPr/>
                    <a:lstStyle/>
                    <a:p>
                      <a:pPr marL="0" marR="0" lvl="0" indent="0" algn="ctr" rtl="0">
                        <a:lnSpc>
                          <a:spcPct val="115000"/>
                        </a:lnSpc>
                        <a:spcBef>
                          <a:spcPts val="0"/>
                        </a:spcBef>
                        <a:spcAft>
                          <a:spcPts val="0"/>
                        </a:spcAft>
                        <a:buNone/>
                      </a:pPr>
                      <a:r>
                        <a:rPr lang="en-GB" sz="1200" u="none" strike="noStrike" cap="none"/>
                        <a:t>8</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Makwalo</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9"/>
                  </a:ext>
                </a:extLst>
              </a:tr>
              <a:tr h="275433">
                <a:tc>
                  <a:txBody>
                    <a:bodyPr/>
                    <a:lstStyle/>
                    <a:p>
                      <a:pPr marL="0" marR="0" lvl="0" indent="0" algn="ctr" rtl="0">
                        <a:lnSpc>
                          <a:spcPct val="115000"/>
                        </a:lnSpc>
                        <a:spcBef>
                          <a:spcPts val="0"/>
                        </a:spcBef>
                        <a:spcAft>
                          <a:spcPts val="0"/>
                        </a:spcAft>
                        <a:buNone/>
                      </a:pPr>
                      <a:r>
                        <a:rPr lang="en-GB" sz="1200" u="none" strike="noStrike" cap="none"/>
                        <a:t>9</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Tengani</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0"/>
                  </a:ext>
                </a:extLst>
              </a:tr>
              <a:tr h="275433">
                <a:tc>
                  <a:txBody>
                    <a:bodyPr/>
                    <a:lstStyle/>
                    <a:p>
                      <a:pPr marL="0" marR="0" lvl="0" indent="0" algn="ctr" rtl="0">
                        <a:lnSpc>
                          <a:spcPct val="115000"/>
                        </a:lnSpc>
                        <a:spcBef>
                          <a:spcPts val="0"/>
                        </a:spcBef>
                        <a:spcAft>
                          <a:spcPts val="0"/>
                        </a:spcAft>
                        <a:buNone/>
                      </a:pPr>
                      <a:r>
                        <a:rPr lang="en-GB" sz="1200" u="none" strike="noStrike" cap="none"/>
                        <a:t>10</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Nsanje</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1"/>
                  </a:ext>
                </a:extLst>
              </a:tr>
              <a:tr h="275433">
                <a:tc>
                  <a:txBody>
                    <a:bodyPr/>
                    <a:lstStyle/>
                    <a:p>
                      <a:pPr marL="0" marR="0" lvl="0" indent="0" algn="ctr" rtl="0">
                        <a:lnSpc>
                          <a:spcPct val="115000"/>
                        </a:lnSpc>
                        <a:spcBef>
                          <a:spcPts val="0"/>
                        </a:spcBef>
                        <a:spcAft>
                          <a:spcPts val="0"/>
                        </a:spcAft>
                        <a:buNone/>
                      </a:pPr>
                      <a:r>
                        <a:rPr lang="en-GB" sz="1200" u="none" strike="noStrike" cap="none"/>
                        <a:t>11</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Kampata</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Lidar +SRTM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2"/>
                  </a:ext>
                </a:extLst>
              </a:tr>
              <a:tr h="275433">
                <a:tc>
                  <a:txBody>
                    <a:bodyPr/>
                    <a:lstStyle/>
                    <a:p>
                      <a:pPr marL="0" marR="0" lvl="0" indent="0" algn="ctr" rtl="0">
                        <a:lnSpc>
                          <a:spcPct val="115000"/>
                        </a:lnSpc>
                        <a:spcBef>
                          <a:spcPts val="0"/>
                        </a:spcBef>
                        <a:spcAft>
                          <a:spcPts val="0"/>
                        </a:spcAft>
                        <a:buNone/>
                      </a:pPr>
                      <a:r>
                        <a:rPr lang="en-GB" sz="1200" u="none" strike="noStrike" cap="none"/>
                        <a:t>12</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Balajka </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SRTM</a:t>
                      </a:r>
                      <a:endParaRPr sz="12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13"/>
                  </a:ext>
                </a:extLst>
              </a:tr>
              <a:tr h="275433">
                <a:tc>
                  <a:txBody>
                    <a:bodyPr/>
                    <a:lstStyle/>
                    <a:p>
                      <a:pPr marL="0" marR="0" lvl="0" indent="0" algn="ctr" rtl="0">
                        <a:lnSpc>
                          <a:spcPct val="115000"/>
                        </a:lnSpc>
                        <a:spcBef>
                          <a:spcPts val="0"/>
                        </a:spcBef>
                        <a:spcAft>
                          <a:spcPts val="0"/>
                        </a:spcAft>
                        <a:buNone/>
                      </a:pPr>
                      <a:r>
                        <a:rPr lang="en-GB" sz="1200" u="none" strike="noStrike" cap="none"/>
                        <a:t>13</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a:t>Thundu</a:t>
                      </a:r>
                      <a:endParaRPr sz="12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GB" sz="1200" u="none" strike="noStrike" cap="none" dirty="0"/>
                        <a:t>SRTM</a:t>
                      </a:r>
                      <a:endParaRPr sz="12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14"/>
                  </a:ext>
                </a:extLst>
              </a:tr>
            </a:tbl>
          </a:graphicData>
        </a:graphic>
      </p:graphicFrame>
      <p:sp>
        <p:nvSpPr>
          <p:cNvPr id="7" name="Google Shape;478;g30fbeb4c427_0_98">
            <a:extLst>
              <a:ext uri="{FF2B5EF4-FFF2-40B4-BE49-F238E27FC236}">
                <a16:creationId xmlns:a16="http://schemas.microsoft.com/office/drawing/2014/main" id="{E78E0AB9-BE3B-4CC9-D09A-B6F2091ED8D1}"/>
              </a:ext>
            </a:extLst>
          </p:cNvPr>
          <p:cNvSpPr txBox="1"/>
          <p:nvPr/>
        </p:nvSpPr>
        <p:spPr>
          <a:xfrm>
            <a:off x="486770" y="1419060"/>
            <a:ext cx="3892613" cy="1899543"/>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The results of the hydrological model were used as input of the hydraulic model developed in </a:t>
            </a:r>
            <a:r>
              <a:rPr lang="en-GB" sz="1800" b="1" i="0" u="none" strike="noStrike" cap="none" dirty="0">
                <a:solidFill>
                  <a:schemeClr val="dk1"/>
                </a:solidFill>
                <a:latin typeface="Calibri"/>
                <a:ea typeface="Calibri"/>
                <a:cs typeface="Calibri"/>
                <a:sym typeface="Calibri"/>
              </a:rPr>
              <a:t>HEC-RAS </a:t>
            </a:r>
            <a:r>
              <a:rPr lang="en-GB" sz="1800" b="0" i="0" u="none" strike="noStrike" cap="none" dirty="0">
                <a:solidFill>
                  <a:schemeClr val="dk1"/>
                </a:solidFill>
                <a:latin typeface="Calibri"/>
                <a:ea typeface="Calibri"/>
                <a:cs typeface="Calibri"/>
                <a:sym typeface="Calibri"/>
              </a:rPr>
              <a:t>to define the </a:t>
            </a:r>
            <a:r>
              <a:rPr lang="en-GB" sz="1800" b="1" i="0" u="none" strike="noStrike" cap="none" dirty="0">
                <a:solidFill>
                  <a:schemeClr val="dk1"/>
                </a:solidFill>
                <a:latin typeface="Calibri"/>
                <a:ea typeface="Calibri"/>
                <a:cs typeface="Calibri"/>
                <a:sym typeface="Calibri"/>
              </a:rPr>
              <a:t>2D</a:t>
            </a:r>
            <a:r>
              <a:rPr lang="en-GB" sz="1800" b="0" i="0" u="none" strike="noStrike" cap="none" dirty="0">
                <a:solidFill>
                  <a:schemeClr val="dk1"/>
                </a:solidFill>
                <a:latin typeface="Calibri"/>
                <a:ea typeface="Calibri"/>
                <a:cs typeface="Calibri"/>
                <a:sym typeface="Calibri"/>
              </a:rPr>
              <a:t> </a:t>
            </a:r>
            <a:r>
              <a:rPr lang="en-GB" sz="1800" b="1" i="0" u="none" strike="noStrike" cap="none" dirty="0">
                <a:solidFill>
                  <a:schemeClr val="dk1"/>
                </a:solidFill>
                <a:latin typeface="Calibri"/>
                <a:ea typeface="Calibri"/>
                <a:cs typeface="Calibri"/>
                <a:sym typeface="Calibri"/>
              </a:rPr>
              <a:t>inundation maps </a:t>
            </a:r>
            <a:r>
              <a:rPr lang="en-GB" sz="1800" b="0" i="0" u="none" strike="noStrike" cap="none" dirty="0">
                <a:solidFill>
                  <a:schemeClr val="dk1"/>
                </a:solidFill>
                <a:latin typeface="Calibri"/>
                <a:ea typeface="Calibri"/>
                <a:cs typeface="Calibri"/>
                <a:sym typeface="Calibri"/>
              </a:rPr>
              <a:t>of the 13 </a:t>
            </a:r>
            <a:r>
              <a:rPr lang="en-GB" sz="1800" b="1" i="0" u="none" strike="noStrike" cap="none" dirty="0">
                <a:solidFill>
                  <a:schemeClr val="dk1"/>
                </a:solidFill>
                <a:latin typeface="Calibri"/>
                <a:ea typeface="Calibri"/>
                <a:cs typeface="Calibri"/>
                <a:sym typeface="Calibri"/>
              </a:rPr>
              <a:t>target areas, which were identified as the most prone to flooding phenomena.</a:t>
            </a:r>
            <a:endParaRPr sz="1400" b="0" i="0" u="none" strike="noStrike" cap="none" dirty="0">
              <a:solidFill>
                <a:srgbClr val="000000"/>
              </a:solidFill>
              <a:latin typeface="Arial"/>
              <a:ea typeface="Arial"/>
              <a:cs typeface="Arial"/>
              <a:sym typeface="Arial"/>
            </a:endParaRPr>
          </a:p>
        </p:txBody>
      </p:sp>
      <p:pic>
        <p:nvPicPr>
          <p:cNvPr id="487" name="Google Shape;487;g30fbeb4c427_0_98"/>
          <p:cNvPicPr preferRelativeResize="0"/>
          <p:nvPr/>
        </p:nvPicPr>
        <p:blipFill rotWithShape="1">
          <a:blip r:embed="rId4">
            <a:alphaModFix/>
          </a:blip>
          <a:srcRect/>
          <a:stretch/>
        </p:blipFill>
        <p:spPr>
          <a:xfrm>
            <a:off x="547730" y="3469640"/>
            <a:ext cx="3546750" cy="28151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g30fbeb4c427_0_116"/>
          <p:cNvPicPr preferRelativeResize="0"/>
          <p:nvPr/>
        </p:nvPicPr>
        <p:blipFill rotWithShape="1">
          <a:blip r:embed="rId3">
            <a:alphaModFix/>
          </a:blip>
          <a:srcRect/>
          <a:stretch/>
        </p:blipFill>
        <p:spPr>
          <a:xfrm>
            <a:off x="5701741" y="2099264"/>
            <a:ext cx="6120914" cy="3853005"/>
          </a:xfrm>
          <a:prstGeom prst="rect">
            <a:avLst/>
          </a:prstGeom>
          <a:noFill/>
          <a:ln>
            <a:noFill/>
          </a:ln>
          <a:effectLst>
            <a:outerShdw blurRad="292100" dist="139700" dir="2700000" algn="tl" rotWithShape="0">
              <a:srgbClr val="333333">
                <a:alpha val="63921"/>
              </a:srgbClr>
            </a:outerShdw>
          </a:effectLst>
        </p:spPr>
      </p:pic>
      <p:pic>
        <p:nvPicPr>
          <p:cNvPr id="499" name="Google Shape;499;g30fbeb4c427_0_116"/>
          <p:cNvPicPr preferRelativeResize="0"/>
          <p:nvPr/>
        </p:nvPicPr>
        <p:blipFill rotWithShape="1">
          <a:blip r:embed="rId4">
            <a:alphaModFix/>
          </a:blip>
          <a:srcRect/>
          <a:stretch/>
        </p:blipFill>
        <p:spPr>
          <a:xfrm>
            <a:off x="10475322" y="3806292"/>
            <a:ext cx="1347333" cy="2145978"/>
          </a:xfrm>
          <a:prstGeom prst="rect">
            <a:avLst/>
          </a:prstGeom>
          <a:noFill/>
          <a:ln>
            <a:noFill/>
          </a:ln>
        </p:spPr>
      </p:pic>
      <p:sp>
        <p:nvSpPr>
          <p:cNvPr id="500" name="Google Shape;500;g30fbeb4c427_0_116"/>
          <p:cNvSpPr txBox="1"/>
          <p:nvPr/>
        </p:nvSpPr>
        <p:spPr>
          <a:xfrm>
            <a:off x="359721" y="2402467"/>
            <a:ext cx="5051444" cy="1845441"/>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A </a:t>
            </a:r>
            <a:r>
              <a:rPr lang="en-GB" sz="1800" b="1" i="0" u="none" strike="noStrike" cap="none" dirty="0">
                <a:solidFill>
                  <a:srgbClr val="0075A2"/>
                </a:solidFill>
                <a:latin typeface="Calibri"/>
                <a:ea typeface="Calibri"/>
                <a:cs typeface="Calibri"/>
                <a:sym typeface="Calibri"/>
              </a:rPr>
              <a:t>catalogue of flood scenarios</a:t>
            </a:r>
            <a:r>
              <a:rPr lang="en-GB" sz="1800" b="0" i="0" u="none" strike="noStrike" cap="none" dirty="0">
                <a:solidFill>
                  <a:schemeClr val="dk1"/>
                </a:solidFill>
                <a:latin typeface="Calibri"/>
                <a:ea typeface="Calibri"/>
                <a:cs typeface="Calibri"/>
                <a:sym typeface="Calibri"/>
              </a:rPr>
              <a:t> was developed for each of the 13 areas of interest. </a:t>
            </a:r>
          </a:p>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This approach was selected to overcome long</a:t>
            </a:r>
            <a:r>
              <a:rPr lang="en-GB" sz="1800" b="1" i="0" u="none" strike="noStrike" cap="none" dirty="0">
                <a:solidFill>
                  <a:schemeClr val="dk1"/>
                </a:solidFill>
                <a:latin typeface="Calibri"/>
                <a:ea typeface="Calibri"/>
                <a:cs typeface="Calibri"/>
                <a:sym typeface="Calibri"/>
              </a:rPr>
              <a:t> computational time </a:t>
            </a:r>
            <a:r>
              <a:rPr lang="en-GB" sz="1800" b="0" i="0" u="none" strike="noStrike" cap="none" dirty="0">
                <a:solidFill>
                  <a:schemeClr val="dk1"/>
                </a:solidFill>
                <a:latin typeface="Calibri"/>
                <a:ea typeface="Calibri"/>
                <a:cs typeface="Calibri"/>
                <a:sym typeface="Calibri"/>
              </a:rPr>
              <a:t>of the 2D hydraulic model.</a:t>
            </a:r>
            <a:endParaRPr sz="1800" b="0" i="0" u="none" strike="noStrike" cap="none" dirty="0">
              <a:solidFill>
                <a:schemeClr val="dk1"/>
              </a:solidFill>
              <a:latin typeface="Calibri"/>
              <a:ea typeface="Calibri"/>
              <a:cs typeface="Calibri"/>
              <a:sym typeface="Calibri"/>
            </a:endParaRPr>
          </a:p>
        </p:txBody>
      </p:sp>
      <p:sp>
        <p:nvSpPr>
          <p:cNvPr id="501" name="Google Shape;501;g30fbeb4c427_0_116"/>
          <p:cNvSpPr/>
          <p:nvPr/>
        </p:nvSpPr>
        <p:spPr>
          <a:xfrm>
            <a:off x="964976" y="1634306"/>
            <a:ext cx="3828095" cy="569644"/>
          </a:xfrm>
          <a:custGeom>
            <a:avLst/>
            <a:gdLst/>
            <a:ahLst/>
            <a:cxnLst/>
            <a:rect l="l" t="t" r="r" b="b"/>
            <a:pathLst>
              <a:path w="3619948" h="479700" extrusionOk="0">
                <a:moveTo>
                  <a:pt x="0" y="79952"/>
                </a:moveTo>
                <a:cubicBezTo>
                  <a:pt x="0" y="35796"/>
                  <a:pt x="35796" y="0"/>
                  <a:pt x="79952" y="0"/>
                </a:cubicBezTo>
                <a:lnTo>
                  <a:pt x="3539996" y="0"/>
                </a:lnTo>
                <a:cubicBezTo>
                  <a:pt x="3584152" y="0"/>
                  <a:pt x="3619948" y="35796"/>
                  <a:pt x="3619948" y="79952"/>
                </a:cubicBezTo>
                <a:lnTo>
                  <a:pt x="3619948" y="399748"/>
                </a:lnTo>
                <a:cubicBezTo>
                  <a:pt x="3619948" y="443904"/>
                  <a:pt x="3584152" y="479700"/>
                  <a:pt x="3539996" y="479700"/>
                </a:cubicBezTo>
                <a:lnTo>
                  <a:pt x="79952" y="479700"/>
                </a:lnTo>
                <a:cubicBezTo>
                  <a:pt x="35796" y="479700"/>
                  <a:pt x="0" y="443904"/>
                  <a:pt x="0" y="399748"/>
                </a:cubicBezTo>
                <a:lnTo>
                  <a:pt x="0" y="79952"/>
                </a:lnTo>
                <a:close/>
              </a:path>
            </a:pathLst>
          </a:custGeom>
          <a:solidFill>
            <a:schemeClr val="lt1"/>
          </a:solidFill>
          <a:ln w="12700" cap="flat" cmpd="sng">
            <a:solidFill>
              <a:srgbClr val="676767"/>
            </a:solidFill>
            <a:prstDash val="solid"/>
            <a:miter lim="800000"/>
            <a:headEnd type="none" w="sm" len="sm"/>
            <a:tailEnd type="none" w="sm" len="sm"/>
          </a:ln>
        </p:spPr>
        <p:txBody>
          <a:bodyPr spcFirstLastPara="1" wrap="square" lIns="99600" tIns="99600" rIns="99600" bIns="996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a:solidFill>
                  <a:schemeClr val="dk2"/>
                </a:solidFill>
                <a:latin typeface="Calibri"/>
                <a:ea typeface="Calibri"/>
                <a:cs typeface="Calibri"/>
                <a:sym typeface="Calibri"/>
              </a:rPr>
              <a:t>Flooding scenarios</a:t>
            </a:r>
            <a:endParaRPr sz="1400" b="0" i="0" u="none" strike="noStrike" cap="none">
              <a:solidFill>
                <a:srgbClr val="000000"/>
              </a:solidFill>
              <a:latin typeface="Arial"/>
              <a:ea typeface="Arial"/>
              <a:cs typeface="Arial"/>
              <a:sym typeface="Arial"/>
            </a:endParaRPr>
          </a:p>
        </p:txBody>
      </p:sp>
      <p:pic>
        <p:nvPicPr>
          <p:cNvPr id="502" name="Google Shape;502;g30fbeb4c427_0_116"/>
          <p:cNvPicPr preferRelativeResize="0"/>
          <p:nvPr/>
        </p:nvPicPr>
        <p:blipFill rotWithShape="1">
          <a:blip r:embed="rId5">
            <a:alphaModFix/>
          </a:blip>
          <a:srcRect/>
          <a:stretch/>
        </p:blipFill>
        <p:spPr>
          <a:xfrm>
            <a:off x="5844203" y="2204389"/>
            <a:ext cx="757588" cy="757588"/>
          </a:xfrm>
          <a:prstGeom prst="rect">
            <a:avLst/>
          </a:prstGeom>
          <a:noFill/>
          <a:ln>
            <a:noFill/>
          </a:ln>
        </p:spPr>
      </p:pic>
      <p:pic>
        <p:nvPicPr>
          <p:cNvPr id="503" name="Google Shape;503;g30fbeb4c427_0_116"/>
          <p:cNvPicPr preferRelativeResize="0"/>
          <p:nvPr/>
        </p:nvPicPr>
        <p:blipFill rotWithShape="1">
          <a:blip r:embed="rId6">
            <a:alphaModFix/>
          </a:blip>
          <a:srcRect/>
          <a:stretch/>
        </p:blipFill>
        <p:spPr>
          <a:xfrm>
            <a:off x="6744253" y="2204389"/>
            <a:ext cx="768350" cy="768350"/>
          </a:xfrm>
          <a:prstGeom prst="rect">
            <a:avLst/>
          </a:prstGeom>
          <a:noFill/>
          <a:ln>
            <a:noFill/>
          </a:ln>
        </p:spPr>
      </p:pic>
      <p:sp>
        <p:nvSpPr>
          <p:cNvPr id="505" name="Google Shape;505;g30fbeb4c427_0_116"/>
          <p:cNvSpPr txBox="1"/>
          <p:nvPr/>
        </p:nvSpPr>
        <p:spPr>
          <a:xfrm>
            <a:off x="1455938" y="249238"/>
            <a:ext cx="9072900" cy="77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Calibri"/>
              <a:buNone/>
            </a:pPr>
            <a:r>
              <a:rPr lang="en-GB" sz="2800" b="1" i="0" u="none" strike="noStrike" cap="none">
                <a:solidFill>
                  <a:srgbClr val="0070C0"/>
                </a:solidFill>
                <a:latin typeface="Calibri"/>
                <a:ea typeface="Calibri"/>
                <a:cs typeface="Calibri"/>
                <a:sym typeface="Calibri"/>
              </a:rPr>
              <a:t>FLOOD CATALOGUE PRODUCTION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i Office">
  <a:themeElements>
    <a:clrScheme name="Blu">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1609</Words>
  <Application>Microsoft Office PowerPoint</Application>
  <PresentationFormat>Widescreen</PresentationFormat>
  <Paragraphs>267</Paragraphs>
  <Slides>28</Slides>
  <Notes>28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Times New Roman</vt:lpstr>
      <vt:lpstr>Calibri</vt:lpstr>
      <vt:lpstr>Arial</vt:lpstr>
      <vt:lpstr>Tema di Office</vt:lpstr>
      <vt:lpstr>Office Theme</vt:lpstr>
      <vt:lpstr>Office Theme</vt:lpstr>
      <vt:lpstr>PowerPoint Presentation</vt:lpstr>
      <vt:lpstr>PROJECT BACKGROUND</vt:lpstr>
      <vt:lpstr>PowerPoint Presentation</vt:lpstr>
      <vt:lpstr>PowerPoint Presentation</vt:lpstr>
      <vt:lpstr>PowerPoint Presentation</vt:lpstr>
      <vt:lpstr>CLIMATE DATA FORECASTING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Account Microsoft</dc:creator>
  <cp:lastModifiedBy>U4079</cp:lastModifiedBy>
  <cp:revision>32</cp:revision>
  <dcterms:created xsi:type="dcterms:W3CDTF">2022-01-08T16:40:31Z</dcterms:created>
  <dcterms:modified xsi:type="dcterms:W3CDTF">2024-12-09T11:58:37Z</dcterms:modified>
</cp:coreProperties>
</file>