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28"/>
  </p:notesMasterIdLst>
  <p:handoutMasterIdLst>
    <p:handoutMasterId r:id="rId29"/>
  </p:handoutMasterIdLst>
  <p:sldIdLst>
    <p:sldId id="257" r:id="rId3"/>
    <p:sldId id="419" r:id="rId4"/>
    <p:sldId id="397" r:id="rId5"/>
    <p:sldId id="353" r:id="rId6"/>
    <p:sldId id="418" r:id="rId7"/>
    <p:sldId id="398" r:id="rId8"/>
    <p:sldId id="322" r:id="rId9"/>
    <p:sldId id="411" r:id="rId10"/>
    <p:sldId id="410" r:id="rId11"/>
    <p:sldId id="412" r:id="rId12"/>
    <p:sldId id="414" r:id="rId13"/>
    <p:sldId id="413" r:id="rId14"/>
    <p:sldId id="399" r:id="rId15"/>
    <p:sldId id="400" r:id="rId16"/>
    <p:sldId id="408" r:id="rId17"/>
    <p:sldId id="409" r:id="rId18"/>
    <p:sldId id="405" r:id="rId19"/>
    <p:sldId id="406" r:id="rId20"/>
    <p:sldId id="407" r:id="rId21"/>
    <p:sldId id="416" r:id="rId22"/>
    <p:sldId id="401" r:id="rId23"/>
    <p:sldId id="402" r:id="rId24"/>
    <p:sldId id="403" r:id="rId25"/>
    <p:sldId id="404" r:id="rId26"/>
    <p:sldId id="417" r:id="rId27"/>
  </p:sldIdLst>
  <p:sldSz cx="12188825" cy="6858000"/>
  <p:notesSz cx="6858000" cy="9144000"/>
  <p:embeddedFontLst>
    <p:embeddedFont>
      <p:font typeface="Bebas Neue" panose="020B0606020202050201" pitchFamily="34" charset="0"/>
      <p:regular r:id="rId30"/>
    </p:embeddedFont>
    <p:embeddedFont>
      <p:font typeface="Century Gothic" panose="020B0502020202020204" pitchFamily="34" charset="0"/>
      <p:regular r:id="rId31"/>
      <p:bold r:id="rId32"/>
      <p:italic r:id="rId33"/>
      <p:boldItalic r:id="rId34"/>
    </p:embeddedFont>
    <p:embeddedFont>
      <p:font typeface="Montserrat Black" panose="00000A00000000000000" pitchFamily="2" charset="0"/>
      <p:bold r:id="rId35"/>
      <p:boldItalic r:id="rId36"/>
    </p:embeddedFont>
    <p:embeddedFont>
      <p:font typeface="Montserrat Medium" panose="00000600000000000000" pitchFamily="2" charset="0"/>
      <p:regular r:id="rId37"/>
      <p:italic r:id="rId38"/>
    </p:embeddedFont>
    <p:embeddedFont>
      <p:font typeface="Segoe UI" panose="020B050204020402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1152" userDrawn="1">
          <p15:clr>
            <a:srgbClr val="A4A3A4"/>
          </p15:clr>
        </p15:guide>
        <p15:guide id="4" orient="horz" pos="3888" userDrawn="1">
          <p15:clr>
            <a:srgbClr val="A4A3A4"/>
          </p15:clr>
        </p15:guide>
        <p15:guide id="5" orient="horz" pos="3072" userDrawn="1">
          <p15:clr>
            <a:srgbClr val="A4A3A4"/>
          </p15:clr>
        </p15:guide>
        <p15:guide id="6" orient="horz" pos="432" userDrawn="1">
          <p15:clr>
            <a:srgbClr val="A4A3A4"/>
          </p15:clr>
        </p15:guide>
        <p15:guide id="7" orient="horz" pos="3648" userDrawn="1">
          <p15:clr>
            <a:srgbClr val="A4A3A4"/>
          </p15:clr>
        </p15:guide>
        <p15:guide id="8" pos="3839" userDrawn="1">
          <p15:clr>
            <a:srgbClr val="A4A3A4"/>
          </p15:clr>
        </p15:guide>
        <p15:guide id="9" pos="767" userDrawn="1">
          <p15:clr>
            <a:srgbClr val="A4A3A4"/>
          </p15:clr>
        </p15:guide>
        <p15:guide id="10" pos="6911" userDrawn="1">
          <p15:clr>
            <a:srgbClr val="A4A3A4"/>
          </p15:clr>
        </p15:guide>
        <p15:guide id="11" pos="5711" userDrawn="1">
          <p15:clr>
            <a:srgbClr val="A4A3A4"/>
          </p15:clr>
        </p15:guide>
        <p15:guide id="12" pos="7247" userDrawn="1">
          <p15:clr>
            <a:srgbClr val="A4A3A4"/>
          </p15:clr>
        </p15:guide>
        <p15:guide id="13" pos="3695" userDrawn="1">
          <p15:clr>
            <a:srgbClr val="A4A3A4"/>
          </p15:clr>
        </p15:guide>
        <p15:guide id="14" pos="431" userDrawn="1">
          <p15:clr>
            <a:srgbClr val="A4A3A4"/>
          </p15:clr>
        </p15:guide>
        <p15:guide id="15" pos="287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F0F0F0"/>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5196" autoAdjust="0"/>
  </p:normalViewPr>
  <p:slideViewPr>
    <p:cSldViewPr showGuides="1">
      <p:cViewPr>
        <p:scale>
          <a:sx n="80" d="100"/>
          <a:sy n="80" d="100"/>
        </p:scale>
        <p:origin x="710" y="96"/>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3" d="2"/>
        <a:sy n="3" d="2"/>
      </p:scale>
      <p:origin x="0" y="0"/>
    </p:cViewPr>
  </p:notesTextViewPr>
  <p:notesViewPr>
    <p:cSldViewPr>
      <p:cViewPr varScale="1">
        <p:scale>
          <a:sx n="76" d="100"/>
          <a:sy n="76" d="100"/>
        </p:scale>
        <p:origin x="253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12/5/2024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F8155-96B1-44A4-FBBB-FF4DB4DDC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4BEE8-82D0-C8A3-9865-0D61AE6AE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E0597-1584-9874-BA22-401B407F7A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EC781DF-9F04-AA68-5A0D-9FDDF2D0E7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60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FA68B-4DB9-01A1-D174-692E1E424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CDAC4-9370-A9D1-0AA3-E4A1444D3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2BD69-F9DD-67F8-6919-A521FB0FF74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E5CB28-B4CB-FAE6-E12F-7C695C87BF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6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D175F-3A0F-AB32-99A9-90FE1045C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84BB1-830E-FA9C-6FCF-52D55C7F2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8CEC3-F40D-7F1D-5FB4-65CEE01168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5D26253-A549-5344-E484-E30130CF89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5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12BC0-BE51-B67F-E348-46FA70B51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ABC05-6E84-3CA3-36A4-E5B5DE34A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04650-E18B-7A25-61CC-DC282EBD9F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F057533-E345-B9DC-5B57-12D1DB7FD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12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64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6DCF-68E2-66F1-5026-C19BFF2EA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21158-80C8-D341-C12E-0F272F173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4C1E9-4916-C128-2CAA-AF190DA8CC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8BD698-89A7-D441-E943-BADA47EDF0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417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51588-E998-3A1A-2C3A-ECA6E948E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7C4A6-6FD5-8877-0469-4AB19F4DB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7A22A-7026-B820-9C37-B3C3F0B68F3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066361-EADB-1922-AC58-C0D8D362FE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8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809B-073D-60CE-96EF-5A02A506F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2C566-E451-1DCD-C107-09459FBC6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523B-514B-3921-2BD3-2B29FEF10D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B9E5E0-9662-5B77-1A1E-3EBDD55CBD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24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EBE0A-63CC-78D9-30C6-2A5D4C087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98F1C-3559-C519-A7FF-959AF1A0C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26D01-8094-4131-9C8A-CCA4B41360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D94768-D974-7493-3F08-5814E4E0BB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8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AF8B-FD2F-358F-7723-D0686D3B8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1B64F-A1F2-1D45-0337-D5D3394BF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22C8A-7235-B728-35B3-E70CBA9073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F04D1E-3B68-8123-86AF-5F775367FA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C971FF-EF28-4195-A575-329446EFA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38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8ABE3C1-DBE1-495D-B57B-2849774B866A}"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A365A1-D08F-4163-A48F-574F5A8B08BB}"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CC6BD15-6169-4F5B-A109-A869ED88167E}"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8ABE3C1-DBE1-495D-B57B-2849774B866A}"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94E6EE-E4C7-4C54-AA33-D24FC6441998}"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6C845AF-672B-488A-881E-6E27F6156EAB}"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9AA4940-7F04-44EE-9ED5-BEC598359599}" type="datetime1">
              <a:rPr lang="en-US" smtClean="0"/>
              <a:t>12/5/2024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0B4CC2D-5841-49B5-B101-95A01E3776A5}" type="datetime1">
              <a:rPr lang="en-US" smtClean="0"/>
              <a:t>12/5/2024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55FFCA8-949B-4C4B-88E3-D1A67566DDFC}" type="datetime1">
              <a:rPr lang="en-US" smtClean="0"/>
              <a:t>12/5/2024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6CA00-3225-4FE5-8887-17546E635ED0}" type="datetime1">
              <a:rPr lang="en-US" smtClean="0"/>
              <a:t>12/5/2024</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264F72E-C84C-4385-A47E-E3DFFC7623FA}" type="datetime1">
              <a:rPr lang="en-US" smtClean="0"/>
              <a:t>12/5/2024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
        <p:nvSpPr>
          <p:cNvPr id="8" name="Rectangle 7"/>
          <p:cNvSpPr/>
          <p:nvPr userDrawn="1"/>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94E6EE-E4C7-4C54-AA33-D24FC6441998}"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E3B2C8-FED9-4752-B8D0-935D959144BB}" type="datetime1">
              <a:rPr lang="en-US" smtClean="0"/>
              <a:t>12/5/2024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A365A1-D08F-4163-A48F-574F5A8B08BB}"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CC6BD15-6169-4F5B-A109-A869ED88167E}"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Content Slide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3270" y="697639"/>
            <a:ext cx="6989132" cy="690553"/>
          </a:xfrm>
        </p:spPr>
        <p:txBody>
          <a:bodyPr wrap="square" lIns="0" tIns="0" rIns="0" bIns="0" anchor="b">
            <a:spAutoFit/>
          </a:bodyPr>
          <a:lstStyle>
            <a:lvl1pPr algn="l">
              <a:defRPr sz="4849">
                <a:solidFill>
                  <a:srgbClr val="2E3092"/>
                </a:solidFill>
              </a:defRPr>
            </a:lvl1pPr>
          </a:lstStyle>
          <a:p>
            <a:r>
              <a:rPr lang="en-US"/>
              <a:t>Heading</a:t>
            </a:r>
            <a:endParaRPr lang="en-ZA"/>
          </a:p>
        </p:txBody>
      </p:sp>
      <p:sp>
        <p:nvSpPr>
          <p:cNvPr id="3" name="Subtitle 2"/>
          <p:cNvSpPr>
            <a:spLocks noGrp="1"/>
          </p:cNvSpPr>
          <p:nvPr>
            <p:ph type="subTitle" idx="1" hasCustomPrompt="1"/>
          </p:nvPr>
        </p:nvSpPr>
        <p:spPr>
          <a:xfrm>
            <a:off x="4519797" y="1407886"/>
            <a:ext cx="6992569" cy="345277"/>
          </a:xfrm>
        </p:spPr>
        <p:txBody>
          <a:bodyPr wrap="square" lIns="0" tIns="0" rIns="0" bIns="0">
            <a:spAutoFit/>
          </a:bodyPr>
          <a:lstStyle>
            <a:lvl1pPr marL="0" indent="0" algn="l">
              <a:buNone/>
              <a:defRPr sz="2424">
                <a:solidFill>
                  <a:srgbClr val="F15A22"/>
                </a:solidFill>
                <a:latin typeface="Bebas Neue" panose="020B0606020202050201" pitchFamily="34" charset="0"/>
              </a:defRPr>
            </a:lvl1pPr>
            <a:lvl2pPr marL="277412" indent="0" algn="ctr">
              <a:buNone/>
              <a:defRPr sz="1215"/>
            </a:lvl2pPr>
            <a:lvl3pPr marL="554189" indent="0" algn="ctr">
              <a:buNone/>
              <a:defRPr sz="1090"/>
            </a:lvl3pPr>
            <a:lvl4pPr marL="831600" indent="0" algn="ctr">
              <a:buNone/>
              <a:defRPr sz="970"/>
            </a:lvl4pPr>
            <a:lvl5pPr marL="1108377" indent="0" algn="ctr">
              <a:buNone/>
              <a:defRPr sz="970"/>
            </a:lvl5pPr>
            <a:lvl6pPr marL="1385789" indent="0" algn="ctr">
              <a:buNone/>
              <a:defRPr sz="970"/>
            </a:lvl6pPr>
            <a:lvl7pPr marL="1663201" indent="0" algn="ctr">
              <a:buNone/>
              <a:defRPr sz="970"/>
            </a:lvl7pPr>
            <a:lvl8pPr marL="1939978" indent="0" algn="ctr">
              <a:buNone/>
              <a:defRPr sz="970"/>
            </a:lvl8pPr>
            <a:lvl9pPr marL="2217390" indent="0" algn="ctr">
              <a:buNone/>
              <a:defRPr sz="970"/>
            </a:lvl9pPr>
          </a:lstStyle>
          <a:p>
            <a:r>
              <a:rPr lang="en-US"/>
              <a:t>Sub Heading</a:t>
            </a:r>
            <a:endParaRPr lang="en-ZA"/>
          </a:p>
        </p:txBody>
      </p:sp>
      <p:sp>
        <p:nvSpPr>
          <p:cNvPr id="5" name="Picture Placeholder 12"/>
          <p:cNvSpPr>
            <a:spLocks noGrp="1" noChangeAspect="1"/>
          </p:cNvSpPr>
          <p:nvPr>
            <p:ph type="pic" sz="quarter" idx="10"/>
          </p:nvPr>
        </p:nvSpPr>
        <p:spPr>
          <a:xfrm>
            <a:off x="0" y="1"/>
            <a:ext cx="3775946" cy="6861759"/>
          </a:xfrm>
          <a:prstGeom prst="rect">
            <a:avLst/>
          </a:prstGeom>
          <a:solidFill>
            <a:schemeClr val="bg1">
              <a:lumMod val="95000"/>
            </a:schemeClr>
          </a:solidFill>
        </p:spPr>
        <p:txBody>
          <a:bodyPr anchor="ctr">
            <a:noAutofit/>
          </a:bodyPr>
          <a:lstStyle>
            <a:lvl1pPr marL="0" indent="0" algn="ctr">
              <a:buNone/>
              <a:defRPr sz="2424">
                <a:solidFill>
                  <a:schemeClr val="bg1"/>
                </a:solidFill>
              </a:defRPr>
            </a:lvl1pPr>
          </a:lstStyle>
          <a:p>
            <a:endParaRPr lang="en-ZA"/>
          </a:p>
        </p:txBody>
      </p:sp>
      <p:sp>
        <p:nvSpPr>
          <p:cNvPr id="10" name="Text Placeholder 9"/>
          <p:cNvSpPr>
            <a:spLocks noGrp="1"/>
          </p:cNvSpPr>
          <p:nvPr>
            <p:ph type="body" sz="quarter" idx="15"/>
          </p:nvPr>
        </p:nvSpPr>
        <p:spPr>
          <a:xfrm>
            <a:off x="4522850" y="1994636"/>
            <a:ext cx="6989517" cy="1480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Text Placeholder 37"/>
          <p:cNvSpPr>
            <a:spLocks noGrp="1"/>
          </p:cNvSpPr>
          <p:nvPr>
            <p:ph type="body" sz="quarter" idx="13" hasCustomPrompt="1"/>
          </p:nvPr>
        </p:nvSpPr>
        <p:spPr>
          <a:xfrm flipH="1" flipV="1">
            <a:off x="0" y="1"/>
            <a:ext cx="3143223" cy="1571063"/>
          </a:xfrm>
          <a:blipFill dpi="0" rotWithShape="1">
            <a:blip r:embed="rId2" cstate="screen"/>
            <a:srcRect/>
            <a:stretch>
              <a:fillRect/>
            </a:stretch>
          </a:blipFill>
        </p:spPr>
        <p:txBody>
          <a:bodyPr>
            <a:noAutofit/>
          </a:bodyPr>
          <a:lstStyle>
            <a:lvl1pPr marL="0" indent="0">
              <a:buNone/>
              <a:defRPr/>
            </a:lvl1pPr>
          </a:lstStyle>
          <a:p>
            <a:pPr lvl="0"/>
            <a:r>
              <a:rPr lang="en-US"/>
              <a:t> </a:t>
            </a:r>
            <a:endParaRPr lang="en-ZA"/>
          </a:p>
        </p:txBody>
      </p:sp>
    </p:spTree>
    <p:extLst>
      <p:ext uri="{BB962C8B-B14F-4D97-AF65-F5344CB8AC3E}">
        <p14:creationId xmlns:p14="http://schemas.microsoft.com/office/powerpoint/2010/main" val="131163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6C845AF-672B-488A-881E-6E27F6156EAB}" type="datetime1">
              <a:rPr lang="en-US" smtClean="0"/>
              <a:t>12/5/2024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9AA4940-7F04-44EE-9ED5-BEC598359599}" type="datetime1">
              <a:rPr lang="en-US" smtClean="0"/>
              <a:t>12/5/2024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0B4CC2D-5841-49B5-B101-95A01E3776A5}" type="datetime1">
              <a:rPr lang="en-US" smtClean="0"/>
              <a:t>12/5/2024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55FFCA8-949B-4C4B-88E3-D1A67566DDFC}" type="datetime1">
              <a:rPr lang="en-US" smtClean="0"/>
              <a:t>12/5/2024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6CA00-3225-4FE5-8887-17546E635ED0}" type="datetime1">
              <a:rPr lang="en-US" smtClean="0"/>
              <a:t>12/5/2024</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264F72E-C84C-4385-A47E-E3DFFC7623FA}" type="datetime1">
              <a:rPr lang="en-US" smtClean="0"/>
              <a:t>12/5/2024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
        <p:nvSpPr>
          <p:cNvPr id="8" name="Rectangle 7"/>
          <p:cNvSpPr/>
          <p:nvPr userDrawn="1"/>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E3B2C8-FED9-4752-B8D0-935D959144BB}" type="datetime1">
              <a:rPr lang="en-US" smtClean="0"/>
              <a:t>12/5/2024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4CC2D-5841-49B5-B101-95A01E3776A5}" type="datetime1">
              <a:rPr lang="en-US" smtClean="0"/>
              <a:t>12/5/2024</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C87F6-986D-49E6-AF40-1B3A1EE806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4CC2D-5841-49B5-B101-95A01E3776A5}" type="datetime1">
              <a:rPr lang="en-US" smtClean="0"/>
              <a:t>12/5/2024</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C87F6-986D-49E6-AF40-1B3A1EE806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question-mark-png/download/30074" TargetMode="Externa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884" y="620688"/>
            <a:ext cx="10081120" cy="1534907"/>
          </a:xfrm>
          <a:prstGeom prst="roundRect">
            <a:avLst/>
          </a:prstGeom>
        </p:spPr>
        <p:style>
          <a:lnRef idx="0">
            <a:schemeClr val="dk1"/>
          </a:lnRef>
          <a:fillRef idx="3">
            <a:schemeClr val="dk1"/>
          </a:fillRef>
          <a:effectRef idx="3">
            <a:schemeClr val="dk1"/>
          </a:effectRef>
          <a:fontRef idx="minor">
            <a:schemeClr val="lt1"/>
          </a:fontRef>
        </p:style>
        <p:txBody>
          <a:bodyPr anchor="ctr">
            <a:noAutofit/>
          </a:bodyPr>
          <a:lstStyle/>
          <a:p>
            <a:pPr marL="0" marR="0" algn="ctr"/>
            <a:r>
              <a:rPr lang="en-US" sz="2800" b="1" dirty="0">
                <a:effectLst/>
                <a:latin typeface="Calibri" panose="020F0502020204030204" pitchFamily="34" charset="0"/>
                <a:ea typeface="Times New Roman" panose="02020603050405020304" pitchFamily="18" charset="0"/>
                <a:cs typeface="Calibri" panose="020F0502020204030204" pitchFamily="34" charset="0"/>
              </a:rPr>
              <a:t>Flood Risk Assessment for Lilongwe City and Recommendations for an Integrated Flood Risk Management Strategy</a:t>
            </a:r>
            <a:endParaRPr lang="en-US" sz="2800" b="1" dirty="0">
              <a:effectLst/>
              <a:latin typeface="Calibri" panose="020F0502020204030204" pitchFamily="34" charset="0"/>
              <a:ea typeface="Calibri" panose="020F0502020204030204" pitchFamily="34" charset="0"/>
            </a:endParaRPr>
          </a:p>
        </p:txBody>
      </p:sp>
      <p:sp>
        <p:nvSpPr>
          <p:cNvPr id="5" name="Rectangle 4"/>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en-GB" sz="4000" dirty="0">
              <a:latin typeface="Century Gothic" panose="020B0502020202020204" pitchFamily="34" charset="0"/>
            </a:endParaRPr>
          </a:p>
        </p:txBody>
      </p:sp>
      <p:pic>
        <p:nvPicPr>
          <p:cNvPr id="9" name="Content Placeholder 6"/>
          <p:cNvPicPr>
            <a:picLocks noChangeAspect="1"/>
          </p:cNvPicPr>
          <p:nvPr/>
        </p:nvPicPr>
        <p:blipFill>
          <a:blip r:embed="rId3"/>
          <a:srcRect/>
          <a:stretch>
            <a:fillRect/>
          </a:stretch>
        </p:blipFill>
        <p:spPr>
          <a:xfrm>
            <a:off x="-11582" y="5921896"/>
            <a:ext cx="921418" cy="936104"/>
          </a:xfrm>
          <a:prstGeom prst="rect">
            <a:avLst/>
          </a:prstGeom>
        </p:spPr>
      </p:pic>
      <p:sp>
        <p:nvSpPr>
          <p:cNvPr id="3" name="Title 1">
            <a:extLst>
              <a:ext uri="{FF2B5EF4-FFF2-40B4-BE49-F238E27FC236}">
                <a16:creationId xmlns:a16="http://schemas.microsoft.com/office/drawing/2014/main" id="{C6B4013E-EC31-7D9A-603B-8014D694945E}"/>
              </a:ext>
            </a:extLst>
          </p:cNvPr>
          <p:cNvSpPr txBox="1">
            <a:spLocks/>
          </p:cNvSpPr>
          <p:nvPr/>
        </p:nvSpPr>
        <p:spPr>
          <a:xfrm>
            <a:off x="1701924" y="3284983"/>
            <a:ext cx="9072702" cy="1534907"/>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u="sng" dirty="0">
                <a:latin typeface="Montserrat Black" pitchFamily="2" charset="0"/>
              </a:rPr>
              <a:t>By </a:t>
            </a:r>
          </a:p>
          <a:p>
            <a:endParaRPr lang="en-GB" sz="4000" b="1" u="sng" dirty="0">
              <a:latin typeface="Montserrat Black" pitchFamily="2" charset="0"/>
            </a:endParaRPr>
          </a:p>
          <a:p>
            <a:r>
              <a:rPr lang="en-GB" sz="4000" b="1" u="sng" dirty="0">
                <a:latin typeface="Montserrat Black" pitchFamily="2" charset="0"/>
              </a:rPr>
              <a:t>Eng Cleaverson K Nyando</a:t>
            </a:r>
          </a:p>
          <a:p>
            <a:endParaRPr lang="en-GB" sz="4000" b="1" u="sng" dirty="0">
              <a:latin typeface="Montserrat Black" pitchFamily="2" charset="0"/>
            </a:endParaRPr>
          </a:p>
          <a:p>
            <a:r>
              <a:rPr lang="en-GB" sz="4000" u="sng" dirty="0">
                <a:latin typeface="Montserrat Black" pitchFamily="2" charset="0"/>
              </a:rPr>
              <a:t>City Engineer for Lilongwe City Council</a:t>
            </a:r>
          </a:p>
        </p:txBody>
      </p:sp>
      <p:sp>
        <p:nvSpPr>
          <p:cNvPr id="7" name="TextBox 6">
            <a:extLst>
              <a:ext uri="{FF2B5EF4-FFF2-40B4-BE49-F238E27FC236}">
                <a16:creationId xmlns:a16="http://schemas.microsoft.com/office/drawing/2014/main" id="{04088DC3-3684-7FEA-EB34-390767A0A65D}"/>
              </a:ext>
            </a:extLst>
          </p:cNvPr>
          <p:cNvSpPr txBox="1"/>
          <p:nvPr/>
        </p:nvSpPr>
        <p:spPr>
          <a:xfrm>
            <a:off x="3129061" y="5552564"/>
            <a:ext cx="6506765" cy="369332"/>
          </a:xfrm>
          <a:prstGeom prst="rect">
            <a:avLst/>
          </a:prstGeom>
          <a:noFill/>
        </p:spPr>
        <p:txBody>
          <a:bodyPr wrap="square">
            <a:spAutoFit/>
          </a:bodyPr>
          <a:lstStyle/>
          <a:p>
            <a:r>
              <a:rPr lang="en-US" sz="1800" dirty="0">
                <a:solidFill>
                  <a:srgbClr val="FF0000"/>
                </a:solidFill>
                <a:effectLst>
                  <a:outerShdw blurRad="38100" dist="38100" dir="2700000" algn="tl">
                    <a:srgbClr val="000000">
                      <a:alpha val="43137"/>
                    </a:srgbClr>
                  </a:outerShdw>
                </a:effectLst>
                <a:latin typeface="Montserrat Medium" pitchFamily="2" charset="0"/>
                <a:ea typeface="Segoe UI Historic" panose="020B0502040204020203" pitchFamily="34" charset="0"/>
                <a:cs typeface="Segoe UI Historic" panose="020B0502040204020203" pitchFamily="34" charset="0"/>
              </a:rPr>
              <a:t>Climate and Disaster Risk Management Symposium </a:t>
            </a:r>
            <a:endParaRPr lang="en-US" dirty="0">
              <a:solidFill>
                <a:srgbClr val="FF000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4EAEBDA1-FF9F-A17C-FC99-2646850446BC}"/>
              </a:ext>
            </a:extLst>
          </p:cNvPr>
          <p:cNvSpPr txBox="1"/>
          <p:nvPr/>
        </p:nvSpPr>
        <p:spPr>
          <a:xfrm>
            <a:off x="7174532" y="6289745"/>
            <a:ext cx="3960440" cy="369332"/>
          </a:xfrm>
          <a:prstGeom prst="rect">
            <a:avLst/>
          </a:prstGeom>
          <a:noFill/>
        </p:spPr>
        <p:txBody>
          <a:bodyPr wrap="square">
            <a:spAutoFit/>
          </a:bodyPr>
          <a:lstStyle/>
          <a:p>
            <a:r>
              <a:rPr lang="en-US" sz="1800" dirty="0">
                <a:latin typeface="Montserrat Medium" pitchFamily="2" charset="0"/>
                <a:ea typeface="Segoe UI Historic" panose="020B0502040204020203" pitchFamily="34" charset="0"/>
                <a:cs typeface="Segoe UI Historic" panose="020B0502040204020203" pitchFamily="34" charset="0"/>
              </a:rPr>
              <a:t>10 December 2024: Soche Hotel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9D0E-2BC3-705E-9C90-243DA4FE4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753D74-754F-BB71-4210-64B8F9E8C915}"/>
              </a:ext>
            </a:extLst>
          </p:cNvPr>
          <p:cNvSpPr>
            <a:spLocks noGrp="1"/>
          </p:cNvSpPr>
          <p:nvPr>
            <p:ph type="ctrTitle"/>
          </p:nvPr>
        </p:nvSpPr>
        <p:spPr>
          <a:xfrm>
            <a:off x="76180" y="893"/>
            <a:ext cx="9834656" cy="827824"/>
          </a:xfrm>
        </p:spPr>
        <p:txBody>
          <a:bodyPr>
            <a:noAutofit/>
          </a:bodyPr>
          <a:lstStyle/>
          <a:p>
            <a:r>
              <a:rPr lang="en-GB" b="1" dirty="0">
                <a:latin typeface="Segoe UI" panose="020B0502040204020203" charset="0"/>
                <a:cs typeface="Segoe UI" panose="020B0502040204020203" charset="0"/>
              </a:rPr>
              <a:t>Flood Risk Assessment Approach</a:t>
            </a:r>
            <a:endParaRPr lang="en-GB" dirty="0"/>
          </a:p>
        </p:txBody>
      </p:sp>
      <p:sp>
        <p:nvSpPr>
          <p:cNvPr id="9" name="TextBox 8">
            <a:extLst>
              <a:ext uri="{FF2B5EF4-FFF2-40B4-BE49-F238E27FC236}">
                <a16:creationId xmlns:a16="http://schemas.microsoft.com/office/drawing/2014/main" id="{D98C71C9-E7B6-D5BE-DE86-9610F59B868E}"/>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0ADF1CF5-92AE-CEB2-E3F4-0B4D394FDDA0}"/>
              </a:ext>
            </a:extLst>
          </p:cNvPr>
          <p:cNvSpPr txBox="1"/>
          <p:nvPr/>
        </p:nvSpPr>
        <p:spPr>
          <a:xfrm>
            <a:off x="1011350" y="708327"/>
            <a:ext cx="7819366" cy="2875633"/>
          </a:xfrm>
          <a:prstGeom prst="rect">
            <a:avLst/>
          </a:prstGeom>
          <a:noFill/>
        </p:spPr>
        <p:txBody>
          <a:bodyPr wrap="square" rtlCol="0" anchor="t">
            <a:noAutofit/>
          </a:bodyPr>
          <a:lstStyle/>
          <a:p>
            <a:r>
              <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Modelling – Exposure</a:t>
            </a:r>
          </a:p>
          <a:p>
            <a:pPr marL="285750" indent="-285750">
              <a:lnSpc>
                <a:spcPct val="150000"/>
              </a:lnSpc>
              <a:buFont typeface="Arial" panose="020B0604020202020204" pitchFamily="34" charset="0"/>
              <a:buChar char="•"/>
            </a:pP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risk assessment looked principally at quantifying the economic impact on buildings and contents, and quantified social impact in terms of numbers of people affected.</a:t>
            </a:r>
          </a:p>
          <a:p>
            <a:pPr marL="285750" indent="-285750">
              <a:lnSpc>
                <a:spcPct val="150000"/>
              </a:lnSpc>
              <a:buFont typeface="Arial" panose="020B0604020202020204" pitchFamily="34" charset="0"/>
              <a:buChar char="•"/>
            </a:pP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Flood hazard data was overlaid on OSM (Open Street Mapping) with building outlines as polygons for the vast majority of buildings within the city</a:t>
            </a:r>
          </a:p>
          <a:p>
            <a:pPr marL="285750" indent="-285750">
              <a:lnSpc>
                <a:spcPct val="150000"/>
              </a:lnSpc>
              <a:buFont typeface="Arial" panose="020B0604020202020204" pitchFamily="34" charset="0"/>
              <a:buChar char="•"/>
            </a:pP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Flooding was considered to have occurred if inundation of more than 10cm occurred to the centroid of each building polygon </a:t>
            </a:r>
          </a:p>
          <a:p>
            <a:pPr marL="285750" indent="-285750">
              <a:buFont typeface="Arial" panose="020B0604020202020204" pitchFamily="34" charset="0"/>
              <a:buChar char="•"/>
            </a:pPr>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endParaRPr lang="en-GB" dirty="0">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1F65E146-808A-0D18-C323-C64DC00AF691}"/>
              </a:ext>
            </a:extLst>
          </p:cNvPr>
          <p:cNvSpPr/>
          <p:nvPr/>
        </p:nvSpPr>
        <p:spPr>
          <a:xfrm>
            <a:off x="101514" y="828717"/>
            <a:ext cx="909836" cy="59126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B68A1192-4146-0C85-EBFD-74540A9E2CD8}"/>
              </a:ext>
            </a:extLst>
          </p:cNvPr>
          <p:cNvPicPr>
            <a:picLocks noChangeAspect="1"/>
          </p:cNvPicPr>
          <p:nvPr/>
        </p:nvPicPr>
        <p:blipFill>
          <a:blip r:embed="rId4"/>
          <a:stretch>
            <a:fillRect/>
          </a:stretch>
        </p:blipFill>
        <p:spPr>
          <a:xfrm>
            <a:off x="8686700" y="1506523"/>
            <a:ext cx="3466283" cy="2367207"/>
          </a:xfrm>
          <a:prstGeom prst="rect">
            <a:avLst/>
          </a:prstGeom>
        </p:spPr>
      </p:pic>
      <p:pic>
        <p:nvPicPr>
          <p:cNvPr id="5" name="Picture 4">
            <a:extLst>
              <a:ext uri="{FF2B5EF4-FFF2-40B4-BE49-F238E27FC236}">
                <a16:creationId xmlns:a16="http://schemas.microsoft.com/office/drawing/2014/main" id="{8D445C5C-2816-6A29-AF72-9F50427A68D1}"/>
              </a:ext>
            </a:extLst>
          </p:cNvPr>
          <p:cNvPicPr>
            <a:picLocks noChangeAspect="1"/>
          </p:cNvPicPr>
          <p:nvPr/>
        </p:nvPicPr>
        <p:blipFill>
          <a:blip r:embed="rId5"/>
          <a:stretch>
            <a:fillRect/>
          </a:stretch>
        </p:blipFill>
        <p:spPr>
          <a:xfrm>
            <a:off x="1197868" y="4407103"/>
            <a:ext cx="3960440" cy="2334265"/>
          </a:xfrm>
          <a:prstGeom prst="rect">
            <a:avLst/>
          </a:prstGeom>
        </p:spPr>
      </p:pic>
      <p:pic>
        <p:nvPicPr>
          <p:cNvPr id="6" name="Picture 5">
            <a:extLst>
              <a:ext uri="{FF2B5EF4-FFF2-40B4-BE49-F238E27FC236}">
                <a16:creationId xmlns:a16="http://schemas.microsoft.com/office/drawing/2014/main" id="{14FEAC96-7187-90ED-2A69-9E64F83573EF}"/>
              </a:ext>
            </a:extLst>
          </p:cNvPr>
          <p:cNvPicPr>
            <a:picLocks noChangeAspect="1"/>
          </p:cNvPicPr>
          <p:nvPr/>
        </p:nvPicPr>
        <p:blipFill>
          <a:blip r:embed="rId6"/>
          <a:stretch>
            <a:fillRect/>
          </a:stretch>
        </p:blipFill>
        <p:spPr>
          <a:xfrm>
            <a:off x="6598468" y="4382156"/>
            <a:ext cx="4176464" cy="2334265"/>
          </a:xfrm>
          <a:prstGeom prst="rect">
            <a:avLst/>
          </a:prstGeom>
        </p:spPr>
      </p:pic>
      <p:sp>
        <p:nvSpPr>
          <p:cNvPr id="12" name="TextBox 11">
            <a:extLst>
              <a:ext uri="{FF2B5EF4-FFF2-40B4-BE49-F238E27FC236}">
                <a16:creationId xmlns:a16="http://schemas.microsoft.com/office/drawing/2014/main" id="{0FC4256C-E165-69B3-5862-0E5461AB88E2}"/>
              </a:ext>
            </a:extLst>
          </p:cNvPr>
          <p:cNvSpPr txBox="1"/>
          <p:nvPr/>
        </p:nvSpPr>
        <p:spPr>
          <a:xfrm rot="16200000">
            <a:off x="9720453" y="4869855"/>
            <a:ext cx="3059470" cy="923330"/>
          </a:xfrm>
          <a:prstGeom prst="rect">
            <a:avLst/>
          </a:prstGeom>
          <a:noFill/>
        </p:spPr>
        <p:txBody>
          <a:bodyPr wrap="square">
            <a:spAutoFit/>
          </a:bodyPr>
          <a:lstStyle/>
          <a:p>
            <a:r>
              <a:rPr lang="en-US" b="1" dirty="0">
                <a:solidFill>
                  <a:schemeClr val="accent4">
                    <a:lumMod val="60000"/>
                    <a:lumOff val="40000"/>
                  </a:schemeClr>
                </a:solidFill>
                <a:effectLst>
                  <a:outerShdw blurRad="38100" dist="38100" dir="2700000" algn="tl">
                    <a:srgbClr val="000000">
                      <a:alpha val="43137"/>
                    </a:srgbClr>
                  </a:outerShdw>
                </a:effectLst>
              </a:rPr>
              <a:t>Pluvial 100 year event and location of flood impacted buildings</a:t>
            </a:r>
          </a:p>
        </p:txBody>
      </p:sp>
      <p:sp>
        <p:nvSpPr>
          <p:cNvPr id="14" name="TextBox 13">
            <a:extLst>
              <a:ext uri="{FF2B5EF4-FFF2-40B4-BE49-F238E27FC236}">
                <a16:creationId xmlns:a16="http://schemas.microsoft.com/office/drawing/2014/main" id="{7AC1ED4B-0197-C5DF-2583-2842F6D4DD99}"/>
              </a:ext>
            </a:extLst>
          </p:cNvPr>
          <p:cNvSpPr txBox="1"/>
          <p:nvPr/>
        </p:nvSpPr>
        <p:spPr>
          <a:xfrm rot="16200000">
            <a:off x="4711255" y="4974071"/>
            <a:ext cx="2334265" cy="1200329"/>
          </a:xfrm>
          <a:prstGeom prst="rect">
            <a:avLst/>
          </a:prstGeom>
          <a:noFill/>
        </p:spPr>
        <p:txBody>
          <a:bodyPr wrap="square">
            <a:spAutoFit/>
          </a:bodyPr>
          <a:lstStyle/>
          <a:p>
            <a:r>
              <a:rPr lang="en-US" b="1" dirty="0">
                <a:solidFill>
                  <a:schemeClr val="accent4">
                    <a:lumMod val="60000"/>
                    <a:lumOff val="40000"/>
                  </a:schemeClr>
                </a:solidFill>
                <a:effectLst>
                  <a:outerShdw blurRad="38100" dist="38100" dir="2700000" algn="tl">
                    <a:srgbClr val="000000">
                      <a:alpha val="43137"/>
                    </a:srgbClr>
                  </a:outerShdw>
                </a:effectLst>
              </a:rPr>
              <a:t>Pluvial 10yr Flood event and location of flood impacted buildings</a:t>
            </a:r>
          </a:p>
        </p:txBody>
      </p:sp>
    </p:spTree>
    <p:extLst>
      <p:ext uri="{BB962C8B-B14F-4D97-AF65-F5344CB8AC3E}">
        <p14:creationId xmlns:p14="http://schemas.microsoft.com/office/powerpoint/2010/main" val="71384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1008-FD3C-EB17-AA28-119C846BB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11AF5-CD81-B91E-EBE8-2AB8035B6FDB}"/>
              </a:ext>
            </a:extLst>
          </p:cNvPr>
          <p:cNvSpPr>
            <a:spLocks noGrp="1"/>
          </p:cNvSpPr>
          <p:nvPr>
            <p:ph type="ctrTitle"/>
          </p:nvPr>
        </p:nvSpPr>
        <p:spPr>
          <a:xfrm>
            <a:off x="76180" y="893"/>
            <a:ext cx="9834656" cy="827824"/>
          </a:xfrm>
        </p:spPr>
        <p:txBody>
          <a:bodyPr>
            <a:noAutofit/>
          </a:bodyPr>
          <a:lstStyle/>
          <a:p>
            <a:r>
              <a:rPr lang="en-GB" b="1" dirty="0">
                <a:latin typeface="Segoe UI" panose="020B0502040204020203" charset="0"/>
                <a:cs typeface="Segoe UI" panose="020B0502040204020203" charset="0"/>
              </a:rPr>
              <a:t>Flood Risk Assessment Approach</a:t>
            </a:r>
            <a:endParaRPr lang="en-GB" dirty="0"/>
          </a:p>
        </p:txBody>
      </p:sp>
      <p:sp>
        <p:nvSpPr>
          <p:cNvPr id="9" name="TextBox 8">
            <a:extLst>
              <a:ext uri="{FF2B5EF4-FFF2-40B4-BE49-F238E27FC236}">
                <a16:creationId xmlns:a16="http://schemas.microsoft.com/office/drawing/2014/main" id="{5B33668E-420B-7A1D-9923-7D4DDEBCF874}"/>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2913722D-5808-DD60-9230-7B12A8E936CB}"/>
              </a:ext>
            </a:extLst>
          </p:cNvPr>
          <p:cNvSpPr txBox="1"/>
          <p:nvPr/>
        </p:nvSpPr>
        <p:spPr>
          <a:xfrm>
            <a:off x="1011350" y="913407"/>
            <a:ext cx="8323422" cy="571377"/>
          </a:xfrm>
          <a:prstGeom prst="rect">
            <a:avLst/>
          </a:prstGeom>
          <a:noFill/>
        </p:spPr>
        <p:txBody>
          <a:bodyPr wrap="square" rtlCol="0" anchor="t">
            <a:noAutofit/>
          </a:bodyPr>
          <a:lstStyle/>
          <a:p>
            <a:r>
              <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Modelling – Exposure</a:t>
            </a: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 exposure module provides information about the properties that may be affected</a:t>
            </a:r>
            <a:endParaRPr lang="en-GB"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endParaRPr lang="en-GB" dirty="0">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51A901A7-0639-90C7-A7E4-4DEC168F9C32}"/>
              </a:ext>
            </a:extLst>
          </p:cNvPr>
          <p:cNvSpPr/>
          <p:nvPr/>
        </p:nvSpPr>
        <p:spPr>
          <a:xfrm>
            <a:off x="101514" y="828717"/>
            <a:ext cx="909836" cy="59126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1">
            <a:extLst>
              <a:ext uri="{FF2B5EF4-FFF2-40B4-BE49-F238E27FC236}">
                <a16:creationId xmlns:a16="http://schemas.microsoft.com/office/drawing/2014/main" id="{11D398F3-BC5E-1BD4-4A22-51C2B5CC9EDB}"/>
              </a:ext>
            </a:extLst>
          </p:cNvPr>
          <p:cNvGraphicFramePr>
            <a:graphicFrameLocks noGrp="1"/>
          </p:cNvGraphicFramePr>
          <p:nvPr>
            <p:extLst>
              <p:ext uri="{D42A27DB-BD31-4B8C-83A1-F6EECF244321}">
                <p14:modId xmlns:p14="http://schemas.microsoft.com/office/powerpoint/2010/main" val="808233007"/>
              </p:ext>
            </p:extLst>
          </p:nvPr>
        </p:nvGraphicFramePr>
        <p:xfrm>
          <a:off x="1269876" y="1921766"/>
          <a:ext cx="3855721" cy="1595438"/>
        </p:xfrm>
        <a:graphic>
          <a:graphicData uri="http://schemas.openxmlformats.org/drawingml/2006/table">
            <a:tbl>
              <a:tblPr firstRow="1" firstCol="1" bandRow="1">
                <a:tableStyleId>{C083E6E3-FA7D-4D7B-A595-EF9225AFEA82}</a:tableStyleId>
              </a:tblPr>
              <a:tblGrid>
                <a:gridCol w="971641">
                  <a:extLst>
                    <a:ext uri="{9D8B030D-6E8A-4147-A177-3AD203B41FA5}">
                      <a16:colId xmlns:a16="http://schemas.microsoft.com/office/drawing/2014/main" val="2373575866"/>
                    </a:ext>
                  </a:extLst>
                </a:gridCol>
                <a:gridCol w="694030">
                  <a:extLst>
                    <a:ext uri="{9D8B030D-6E8A-4147-A177-3AD203B41FA5}">
                      <a16:colId xmlns:a16="http://schemas.microsoft.com/office/drawing/2014/main" val="1455386810"/>
                    </a:ext>
                  </a:extLst>
                </a:gridCol>
                <a:gridCol w="684776">
                  <a:extLst>
                    <a:ext uri="{9D8B030D-6E8A-4147-A177-3AD203B41FA5}">
                      <a16:colId xmlns:a16="http://schemas.microsoft.com/office/drawing/2014/main" val="3071648318"/>
                    </a:ext>
                  </a:extLst>
                </a:gridCol>
                <a:gridCol w="752637">
                  <a:extLst>
                    <a:ext uri="{9D8B030D-6E8A-4147-A177-3AD203B41FA5}">
                      <a16:colId xmlns:a16="http://schemas.microsoft.com/office/drawing/2014/main" val="3655271532"/>
                    </a:ext>
                  </a:extLst>
                </a:gridCol>
                <a:gridCol w="752637">
                  <a:extLst>
                    <a:ext uri="{9D8B030D-6E8A-4147-A177-3AD203B41FA5}">
                      <a16:colId xmlns:a16="http://schemas.microsoft.com/office/drawing/2014/main" val="669208648"/>
                    </a:ext>
                  </a:extLst>
                </a:gridCol>
              </a:tblGrid>
              <a:tr h="190500">
                <a:tc rowSpan="2">
                  <a:txBody>
                    <a:bodyPr/>
                    <a:lstStyle/>
                    <a:p>
                      <a:pPr marL="0" marR="0">
                        <a:lnSpc>
                          <a:spcPct val="107000"/>
                        </a:lnSpc>
                        <a:spcAft>
                          <a:spcPts val="800"/>
                        </a:spcAft>
                      </a:pPr>
                      <a:r>
                        <a:rPr lang="en-GB" sz="1100">
                          <a:effectLst/>
                        </a:rPr>
                        <a:t>Types of Building</a:t>
                      </a:r>
                      <a:endParaRPr lang="en-US" sz="1100">
                        <a:effectLst/>
                        <a:latin typeface="Calibri" panose="020F0502020204030204" pitchFamily="34" charset="0"/>
                        <a:ea typeface="Calibri" panose="020F0502020204030204" pitchFamily="34" charset="0"/>
                      </a:endParaRPr>
                    </a:p>
                  </a:txBody>
                  <a:tcPr marL="68580" marR="68580" marT="0" marB="0" anchor="b"/>
                </a:tc>
                <a:tc gridSpan="2">
                  <a:txBody>
                    <a:bodyPr/>
                    <a:lstStyle/>
                    <a:p>
                      <a:pPr marL="0" marR="0" algn="ctr">
                        <a:lnSpc>
                          <a:spcPct val="107000"/>
                        </a:lnSpc>
                        <a:spcAft>
                          <a:spcPts val="800"/>
                        </a:spcAft>
                      </a:pPr>
                      <a:r>
                        <a:rPr lang="en-GB" sz="1100">
                          <a:effectLst/>
                        </a:rPr>
                        <a:t>Fluvial Flooding</a:t>
                      </a:r>
                      <a:endParaRPr lang="en-US" sz="1100">
                        <a:effectLst/>
                      </a:endParaRPr>
                    </a:p>
                    <a:p>
                      <a:pPr marL="0" marR="0" algn="ctr">
                        <a:lnSpc>
                          <a:spcPct val="107000"/>
                        </a:lnSpc>
                        <a:spcAft>
                          <a:spcPts val="800"/>
                        </a:spcAft>
                      </a:pPr>
                      <a:r>
                        <a:rPr lang="en-GB" sz="1100">
                          <a:effectLst/>
                        </a:rPr>
                        <a:t>Buildings affected</a:t>
                      </a:r>
                      <a:endParaRPr lang="en-US" sz="1100">
                        <a:effectLst/>
                        <a:latin typeface="Calibri" panose="020F0502020204030204" pitchFamily="34" charset="0"/>
                        <a:ea typeface="Calibri" panose="020F0502020204030204" pitchFamily="34" charset="0"/>
                      </a:endParaRPr>
                    </a:p>
                  </a:txBody>
                  <a:tcPr marL="68580" marR="68580" marT="0" marB="0" anchor="b"/>
                </a:tc>
                <a:tc hMerge="1">
                  <a:txBody>
                    <a:bodyPr/>
                    <a:lstStyle/>
                    <a:p>
                      <a:endParaRPr lang="en-US"/>
                    </a:p>
                  </a:txBody>
                  <a:tcPr/>
                </a:tc>
                <a:tc gridSpan="2">
                  <a:txBody>
                    <a:bodyPr/>
                    <a:lstStyle/>
                    <a:p>
                      <a:pPr marL="0" marR="0" algn="ctr">
                        <a:lnSpc>
                          <a:spcPct val="107000"/>
                        </a:lnSpc>
                        <a:spcAft>
                          <a:spcPts val="800"/>
                        </a:spcAft>
                      </a:pPr>
                      <a:r>
                        <a:rPr lang="en-GB" sz="1100">
                          <a:effectLst/>
                        </a:rPr>
                        <a:t>Pluvial Flooding</a:t>
                      </a:r>
                      <a:endParaRPr lang="en-US" sz="1100">
                        <a:effectLst/>
                      </a:endParaRPr>
                    </a:p>
                    <a:p>
                      <a:pPr marL="0" marR="0" algn="ctr">
                        <a:lnSpc>
                          <a:spcPct val="107000"/>
                        </a:lnSpc>
                        <a:spcAft>
                          <a:spcPts val="800"/>
                        </a:spcAft>
                      </a:pPr>
                      <a:r>
                        <a:rPr lang="en-GB" sz="1100">
                          <a:effectLst/>
                        </a:rPr>
                        <a:t>Buildings affected</a:t>
                      </a:r>
                      <a:endParaRPr lang="en-US" sz="1100">
                        <a:effectLst/>
                        <a:latin typeface="Calibri" panose="020F0502020204030204" pitchFamily="34" charset="0"/>
                        <a:ea typeface="Calibri" panose="020F050202020403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897837041"/>
                  </a:ext>
                </a:extLst>
              </a:tr>
              <a:tr h="190500">
                <a:tc vMerge="1">
                  <a:txBody>
                    <a:bodyPr/>
                    <a:lstStyle/>
                    <a:p>
                      <a:endParaRPr lang="en-US"/>
                    </a:p>
                  </a:txBody>
                  <a:tcPr/>
                </a:tc>
                <a:tc>
                  <a:txBody>
                    <a:bodyPr/>
                    <a:lstStyle/>
                    <a:p>
                      <a:pPr marL="0" marR="0" algn="ctr">
                        <a:lnSpc>
                          <a:spcPct val="107000"/>
                        </a:lnSpc>
                        <a:spcAft>
                          <a:spcPts val="800"/>
                        </a:spcAft>
                      </a:pPr>
                      <a:r>
                        <a:rPr lang="en-GB" sz="1100">
                          <a:effectLst/>
                        </a:rPr>
                        <a:t>10yr</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100yr</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10yr</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a:effectLst/>
                        </a:rPr>
                        <a:t>100yr</a:t>
                      </a:r>
                      <a:endParaRPr lang="en-US"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280318120"/>
                  </a:ext>
                </a:extLst>
              </a:tr>
              <a:tr h="190500">
                <a:tc>
                  <a:txBody>
                    <a:bodyPr/>
                    <a:lstStyle/>
                    <a:p>
                      <a:pPr marL="0" marR="0">
                        <a:lnSpc>
                          <a:spcPct val="107000"/>
                        </a:lnSpc>
                        <a:spcAft>
                          <a:spcPts val="800"/>
                        </a:spcAft>
                      </a:pPr>
                      <a:r>
                        <a:rPr lang="en-GB" sz="1100">
                          <a:effectLst/>
                        </a:rPr>
                        <a:t>Residential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dirty="0">
                          <a:effectLst/>
                        </a:rPr>
                        <a:t>1,683</a:t>
                      </a:r>
                      <a:endParaRPr lang="en-US"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dirty="0">
                          <a:effectLst/>
                        </a:rPr>
                        <a:t>2,938</a:t>
                      </a:r>
                      <a:endParaRPr lang="en-US"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1,988</a:t>
                      </a:r>
                      <a:endParaRPr lang="en-US" sz="1100">
                        <a:effectLst/>
                        <a:latin typeface="Calibri" panose="020F0502020204030204" pitchFamily="34" charset="0"/>
                        <a:ea typeface="Calibri" panose="020F0502020204030204" pitchFamily="34" charset="0"/>
                      </a:endParaRPr>
                    </a:p>
                  </a:txBody>
                  <a:tcPr marL="0" marR="0" marT="0" marB="0" anchor="b"/>
                </a:tc>
                <a:tc>
                  <a:txBody>
                    <a:bodyPr/>
                    <a:lstStyle/>
                    <a:p>
                      <a:pPr marL="0" marR="0" algn="ctr">
                        <a:lnSpc>
                          <a:spcPct val="107000"/>
                        </a:lnSpc>
                        <a:spcAft>
                          <a:spcPts val="800"/>
                        </a:spcAft>
                      </a:pPr>
                      <a:r>
                        <a:rPr lang="en-GB" sz="1100">
                          <a:effectLst/>
                        </a:rPr>
                        <a:t>2,823</a:t>
                      </a:r>
                      <a:endParaRPr lang="en-US" sz="1100">
                        <a:effectLst/>
                        <a:latin typeface="Calibri" panose="020F0502020204030204" pitchFamily="34" charset="0"/>
                        <a:ea typeface="Calibri" panose="020F0502020204030204" pitchFamily="34" charset="0"/>
                      </a:endParaRPr>
                    </a:p>
                  </a:txBody>
                  <a:tcPr marL="0" marR="0" marT="0" marB="0" anchor="b"/>
                </a:tc>
                <a:extLst>
                  <a:ext uri="{0D108BD9-81ED-4DB2-BD59-A6C34878D82A}">
                    <a16:rowId xmlns:a16="http://schemas.microsoft.com/office/drawing/2014/main" val="2374351338"/>
                  </a:ext>
                </a:extLst>
              </a:tr>
              <a:tr h="190500">
                <a:tc>
                  <a:txBody>
                    <a:bodyPr/>
                    <a:lstStyle/>
                    <a:p>
                      <a:pPr marL="0" marR="0">
                        <a:lnSpc>
                          <a:spcPct val="107000"/>
                        </a:lnSpc>
                        <a:spcAft>
                          <a:spcPts val="800"/>
                        </a:spcAft>
                      </a:pPr>
                      <a:r>
                        <a:rPr lang="en-GB" sz="1100">
                          <a:effectLst/>
                        </a:rPr>
                        <a:t>Commercial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5</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6</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7</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a:effectLst/>
                        </a:rPr>
                        <a:t>7</a:t>
                      </a:r>
                      <a:endParaRPr lang="en-US"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522586551"/>
                  </a:ext>
                </a:extLst>
              </a:tr>
              <a:tr h="190500">
                <a:tc>
                  <a:txBody>
                    <a:bodyPr/>
                    <a:lstStyle/>
                    <a:p>
                      <a:pPr marL="0" marR="0">
                        <a:lnSpc>
                          <a:spcPct val="107000"/>
                        </a:lnSpc>
                        <a:spcAft>
                          <a:spcPts val="800"/>
                        </a:spcAft>
                      </a:pPr>
                      <a:r>
                        <a:rPr lang="en-GB" sz="1100">
                          <a:effectLst/>
                        </a:rPr>
                        <a:t>Industrial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425</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710</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567</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a:effectLst/>
                        </a:rPr>
                        <a:t>829</a:t>
                      </a:r>
                      <a:endParaRPr lang="en-US"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554417533"/>
                  </a:ext>
                </a:extLst>
              </a:tr>
              <a:tr h="190500">
                <a:tc>
                  <a:txBody>
                    <a:bodyPr/>
                    <a:lstStyle/>
                    <a:p>
                      <a:pPr marL="0" marR="0">
                        <a:lnSpc>
                          <a:spcPct val="107000"/>
                        </a:lnSpc>
                        <a:spcAft>
                          <a:spcPts val="800"/>
                        </a:spcAft>
                      </a:pPr>
                      <a:r>
                        <a:rPr lang="en-GB" sz="1100">
                          <a:effectLst/>
                        </a:rPr>
                        <a:t>Traditional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947</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1,450</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dirty="0">
                          <a:effectLst/>
                        </a:rPr>
                        <a:t>1,379</a:t>
                      </a:r>
                      <a:endParaRPr lang="en-US" sz="1100" dirty="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a:effectLst/>
                        </a:rPr>
                        <a:t>1,912</a:t>
                      </a:r>
                      <a:endParaRPr lang="en-US"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305932471"/>
                  </a:ext>
                </a:extLst>
              </a:tr>
              <a:tr h="190500">
                <a:tc>
                  <a:txBody>
                    <a:bodyPr/>
                    <a:lstStyle/>
                    <a:p>
                      <a:pPr marL="0" marR="0">
                        <a:lnSpc>
                          <a:spcPct val="107000"/>
                        </a:lnSpc>
                        <a:spcAft>
                          <a:spcPts val="800"/>
                        </a:spcAft>
                      </a:pPr>
                      <a:r>
                        <a:rPr lang="en-GB" sz="1100">
                          <a:effectLst/>
                        </a:rPr>
                        <a:t>Total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2,060</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5,104</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3,941</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dirty="0">
                          <a:effectLst/>
                        </a:rPr>
                        <a:t>5,571</a:t>
                      </a:r>
                      <a:endParaRPr lang="en-US" sz="11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312158394"/>
                  </a:ext>
                </a:extLst>
              </a:tr>
            </a:tbl>
          </a:graphicData>
        </a:graphic>
      </p:graphicFrame>
      <p:graphicFrame>
        <p:nvGraphicFramePr>
          <p:cNvPr id="13" name="Table 12">
            <a:extLst>
              <a:ext uri="{FF2B5EF4-FFF2-40B4-BE49-F238E27FC236}">
                <a16:creationId xmlns:a16="http://schemas.microsoft.com/office/drawing/2014/main" id="{C4069ECC-7970-B0BF-F7E6-41F5F9FD40EC}"/>
              </a:ext>
            </a:extLst>
          </p:cNvPr>
          <p:cNvGraphicFramePr>
            <a:graphicFrameLocks noGrp="1"/>
          </p:cNvGraphicFramePr>
          <p:nvPr>
            <p:extLst>
              <p:ext uri="{D42A27DB-BD31-4B8C-83A1-F6EECF244321}">
                <p14:modId xmlns:p14="http://schemas.microsoft.com/office/powerpoint/2010/main" val="115200613"/>
              </p:ext>
            </p:extLst>
          </p:nvPr>
        </p:nvGraphicFramePr>
        <p:xfrm>
          <a:off x="6526460" y="1963538"/>
          <a:ext cx="3662045" cy="1214438"/>
        </p:xfrm>
        <a:graphic>
          <a:graphicData uri="http://schemas.openxmlformats.org/drawingml/2006/table">
            <a:tbl>
              <a:tblPr firstRow="1" firstCol="1" bandRow="1">
                <a:tableStyleId>{C083E6E3-FA7D-4D7B-A595-EF9225AFEA82}</a:tableStyleId>
              </a:tblPr>
              <a:tblGrid>
                <a:gridCol w="817245">
                  <a:extLst>
                    <a:ext uri="{9D8B030D-6E8A-4147-A177-3AD203B41FA5}">
                      <a16:colId xmlns:a16="http://schemas.microsoft.com/office/drawing/2014/main" val="3735055489"/>
                    </a:ext>
                  </a:extLst>
                </a:gridCol>
                <a:gridCol w="711200">
                  <a:extLst>
                    <a:ext uri="{9D8B030D-6E8A-4147-A177-3AD203B41FA5}">
                      <a16:colId xmlns:a16="http://schemas.microsoft.com/office/drawing/2014/main" val="2889632625"/>
                    </a:ext>
                  </a:extLst>
                </a:gridCol>
                <a:gridCol w="711200">
                  <a:extLst>
                    <a:ext uri="{9D8B030D-6E8A-4147-A177-3AD203B41FA5}">
                      <a16:colId xmlns:a16="http://schemas.microsoft.com/office/drawing/2014/main" val="2463642434"/>
                    </a:ext>
                  </a:extLst>
                </a:gridCol>
                <a:gridCol w="711200">
                  <a:extLst>
                    <a:ext uri="{9D8B030D-6E8A-4147-A177-3AD203B41FA5}">
                      <a16:colId xmlns:a16="http://schemas.microsoft.com/office/drawing/2014/main" val="3217364807"/>
                    </a:ext>
                  </a:extLst>
                </a:gridCol>
                <a:gridCol w="711200">
                  <a:extLst>
                    <a:ext uri="{9D8B030D-6E8A-4147-A177-3AD203B41FA5}">
                      <a16:colId xmlns:a16="http://schemas.microsoft.com/office/drawing/2014/main" val="1358346067"/>
                    </a:ext>
                  </a:extLst>
                </a:gridCol>
              </a:tblGrid>
              <a:tr h="190500">
                <a:tc rowSpan="2">
                  <a:txBody>
                    <a:bodyPr/>
                    <a:lstStyle/>
                    <a:p>
                      <a:pPr marL="0" marR="0">
                        <a:lnSpc>
                          <a:spcPct val="107000"/>
                        </a:lnSpc>
                        <a:spcAft>
                          <a:spcPts val="800"/>
                        </a:spcAft>
                      </a:pPr>
                      <a:r>
                        <a:rPr lang="en-GB" sz="1100" dirty="0">
                          <a:effectLst/>
                        </a:rPr>
                        <a:t>Types of  building</a:t>
                      </a:r>
                      <a:endParaRPr lang="en-US" sz="1100" dirty="0">
                        <a:effectLst/>
                        <a:latin typeface="Calibri" panose="020F0502020204030204" pitchFamily="34" charset="0"/>
                        <a:ea typeface="Calibri" panose="020F0502020204030204" pitchFamily="34" charset="0"/>
                      </a:endParaRPr>
                    </a:p>
                  </a:txBody>
                  <a:tcPr marL="68580" marR="68580" marT="0" marB="0" anchor="b"/>
                </a:tc>
                <a:tc gridSpan="2">
                  <a:txBody>
                    <a:bodyPr/>
                    <a:lstStyle/>
                    <a:p>
                      <a:pPr marL="0" marR="0" algn="ctr">
                        <a:lnSpc>
                          <a:spcPct val="107000"/>
                        </a:lnSpc>
                        <a:spcAft>
                          <a:spcPts val="800"/>
                        </a:spcAft>
                      </a:pPr>
                      <a:r>
                        <a:rPr lang="en-GB" sz="1100">
                          <a:effectLst/>
                        </a:rPr>
                        <a:t>Fluvial Flooding</a:t>
                      </a:r>
                      <a:endParaRPr lang="en-US" sz="1100">
                        <a:effectLst/>
                      </a:endParaRPr>
                    </a:p>
                    <a:p>
                      <a:pPr marL="0" marR="0" algn="ctr">
                        <a:lnSpc>
                          <a:spcPct val="107000"/>
                        </a:lnSpc>
                        <a:spcAft>
                          <a:spcPts val="800"/>
                        </a:spcAft>
                      </a:pPr>
                      <a:r>
                        <a:rPr lang="en-GB" sz="1100">
                          <a:effectLst/>
                        </a:rPr>
                        <a:t>People affected</a:t>
                      </a:r>
                      <a:endParaRPr lang="en-US" sz="1100">
                        <a:effectLst/>
                        <a:latin typeface="Calibri" panose="020F0502020204030204" pitchFamily="34" charset="0"/>
                        <a:ea typeface="Calibri" panose="020F0502020204030204" pitchFamily="34" charset="0"/>
                      </a:endParaRPr>
                    </a:p>
                  </a:txBody>
                  <a:tcPr marL="68580" marR="68580" marT="0" marB="0" anchor="b"/>
                </a:tc>
                <a:tc hMerge="1">
                  <a:txBody>
                    <a:bodyPr/>
                    <a:lstStyle/>
                    <a:p>
                      <a:endParaRPr lang="en-US"/>
                    </a:p>
                  </a:txBody>
                  <a:tcPr/>
                </a:tc>
                <a:tc gridSpan="2">
                  <a:txBody>
                    <a:bodyPr/>
                    <a:lstStyle/>
                    <a:p>
                      <a:pPr marL="0" marR="0" algn="ctr">
                        <a:lnSpc>
                          <a:spcPct val="107000"/>
                        </a:lnSpc>
                        <a:spcAft>
                          <a:spcPts val="800"/>
                        </a:spcAft>
                      </a:pPr>
                      <a:r>
                        <a:rPr lang="en-GB" sz="1100">
                          <a:effectLst/>
                        </a:rPr>
                        <a:t>Pluvial Flooding</a:t>
                      </a:r>
                      <a:endParaRPr lang="en-US" sz="1100">
                        <a:effectLst/>
                      </a:endParaRPr>
                    </a:p>
                    <a:p>
                      <a:pPr marL="0" marR="0" algn="ctr">
                        <a:lnSpc>
                          <a:spcPct val="107000"/>
                        </a:lnSpc>
                        <a:spcAft>
                          <a:spcPts val="800"/>
                        </a:spcAft>
                      </a:pPr>
                      <a:r>
                        <a:rPr lang="en-GB" sz="1100">
                          <a:effectLst/>
                        </a:rPr>
                        <a:t>People affected</a:t>
                      </a:r>
                      <a:endParaRPr lang="en-US" sz="1100">
                        <a:effectLst/>
                        <a:latin typeface="Calibri" panose="020F0502020204030204" pitchFamily="34" charset="0"/>
                        <a:ea typeface="Calibri" panose="020F050202020403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564845565"/>
                  </a:ext>
                </a:extLst>
              </a:tr>
              <a:tr h="190500">
                <a:tc vMerge="1">
                  <a:txBody>
                    <a:bodyPr/>
                    <a:lstStyle/>
                    <a:p>
                      <a:endParaRPr lang="en-US"/>
                    </a:p>
                  </a:txBody>
                  <a:tcPr/>
                </a:tc>
                <a:tc>
                  <a:txBody>
                    <a:bodyPr/>
                    <a:lstStyle/>
                    <a:p>
                      <a:pPr marL="0" marR="0" algn="ctr">
                        <a:lnSpc>
                          <a:spcPct val="107000"/>
                        </a:lnSpc>
                        <a:spcAft>
                          <a:spcPts val="800"/>
                        </a:spcAft>
                      </a:pPr>
                      <a:r>
                        <a:rPr lang="en-GB" sz="1100">
                          <a:effectLst/>
                        </a:rPr>
                        <a:t>10yr</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100yr</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10yr</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a:effectLst/>
                        </a:rPr>
                        <a:t>100yr</a:t>
                      </a:r>
                      <a:endParaRPr lang="en-US"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4116114521"/>
                  </a:ext>
                </a:extLst>
              </a:tr>
              <a:tr h="190500">
                <a:tc>
                  <a:txBody>
                    <a:bodyPr/>
                    <a:lstStyle/>
                    <a:p>
                      <a:pPr marL="0" marR="0">
                        <a:lnSpc>
                          <a:spcPct val="107000"/>
                        </a:lnSpc>
                        <a:spcAft>
                          <a:spcPts val="800"/>
                        </a:spcAft>
                      </a:pPr>
                      <a:r>
                        <a:rPr lang="en-GB" sz="1100">
                          <a:effectLst/>
                        </a:rPr>
                        <a:t>Residential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7,237</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12,633</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8,548</a:t>
                      </a:r>
                      <a:endParaRPr lang="en-US" sz="1100">
                        <a:effectLst/>
                        <a:latin typeface="Calibri" panose="020F0502020204030204" pitchFamily="34" charset="0"/>
                        <a:ea typeface="Calibri" panose="020F0502020204030204" pitchFamily="34" charset="0"/>
                      </a:endParaRPr>
                    </a:p>
                  </a:txBody>
                  <a:tcPr marL="0" marR="0" marT="0" marB="0" anchor="b"/>
                </a:tc>
                <a:tc>
                  <a:txBody>
                    <a:bodyPr/>
                    <a:lstStyle/>
                    <a:p>
                      <a:pPr marL="0" marR="0" algn="ctr">
                        <a:lnSpc>
                          <a:spcPct val="107000"/>
                        </a:lnSpc>
                        <a:spcAft>
                          <a:spcPts val="800"/>
                        </a:spcAft>
                      </a:pPr>
                      <a:r>
                        <a:rPr lang="en-GB" sz="1100">
                          <a:effectLst/>
                        </a:rPr>
                        <a:t>12,139</a:t>
                      </a:r>
                      <a:endParaRPr lang="en-US" sz="1100">
                        <a:effectLst/>
                        <a:latin typeface="Calibri" panose="020F0502020204030204" pitchFamily="34" charset="0"/>
                        <a:ea typeface="Calibri" panose="020F0502020204030204" pitchFamily="34" charset="0"/>
                      </a:endParaRPr>
                    </a:p>
                  </a:txBody>
                  <a:tcPr marL="0" marR="0" marT="0" marB="0" anchor="b"/>
                </a:tc>
                <a:extLst>
                  <a:ext uri="{0D108BD9-81ED-4DB2-BD59-A6C34878D82A}">
                    <a16:rowId xmlns:a16="http://schemas.microsoft.com/office/drawing/2014/main" val="20790798"/>
                  </a:ext>
                </a:extLst>
              </a:tr>
              <a:tr h="190500">
                <a:tc>
                  <a:txBody>
                    <a:bodyPr/>
                    <a:lstStyle/>
                    <a:p>
                      <a:pPr marL="0" marR="0">
                        <a:lnSpc>
                          <a:spcPct val="107000"/>
                        </a:lnSpc>
                        <a:spcAft>
                          <a:spcPts val="800"/>
                        </a:spcAft>
                      </a:pPr>
                      <a:r>
                        <a:rPr lang="en-GB" sz="1100">
                          <a:effectLst/>
                        </a:rPr>
                        <a:t>Traditional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6,629</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10,150</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9,653</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a:effectLst/>
                        </a:rPr>
                        <a:t>13,384</a:t>
                      </a:r>
                      <a:endParaRPr lang="en-US"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295802756"/>
                  </a:ext>
                </a:extLst>
              </a:tr>
              <a:tr h="190500">
                <a:tc>
                  <a:txBody>
                    <a:bodyPr/>
                    <a:lstStyle/>
                    <a:p>
                      <a:pPr marL="0" marR="0">
                        <a:lnSpc>
                          <a:spcPct val="107000"/>
                        </a:lnSpc>
                        <a:spcAft>
                          <a:spcPts val="800"/>
                        </a:spcAft>
                      </a:pPr>
                      <a:r>
                        <a:rPr lang="en-GB" sz="1100">
                          <a:effectLst/>
                        </a:rPr>
                        <a:t>Total</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13,866</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22,783</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lnSpc>
                          <a:spcPct val="107000"/>
                        </a:lnSpc>
                        <a:spcAft>
                          <a:spcPts val="800"/>
                        </a:spcAft>
                      </a:pPr>
                      <a:r>
                        <a:rPr lang="en-GB" sz="1100">
                          <a:effectLst/>
                        </a:rPr>
                        <a:t>18,201</a:t>
                      </a:r>
                      <a:endParaRPr lang="en-US" sz="1100">
                        <a:effectLst/>
                        <a:latin typeface="Calibri" panose="020F0502020204030204" pitchFamily="34" charset="0"/>
                        <a:ea typeface="Calibri" panose="020F0502020204030204" pitchFamily="34" charset="0"/>
                      </a:endParaRPr>
                    </a:p>
                  </a:txBody>
                  <a:tcPr marL="0" marR="0" marT="0" marB="0" anchor="ctr"/>
                </a:tc>
                <a:tc>
                  <a:txBody>
                    <a:bodyPr/>
                    <a:lstStyle/>
                    <a:p>
                      <a:pPr marL="0" marR="0" algn="ctr">
                        <a:lnSpc>
                          <a:spcPct val="107000"/>
                        </a:lnSpc>
                        <a:spcAft>
                          <a:spcPts val="800"/>
                        </a:spcAft>
                      </a:pPr>
                      <a:r>
                        <a:rPr lang="en-GB" sz="1100" dirty="0">
                          <a:effectLst/>
                        </a:rPr>
                        <a:t>25,523</a:t>
                      </a:r>
                      <a:endParaRPr lang="en-US" sz="11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422187972"/>
                  </a:ext>
                </a:extLst>
              </a:tr>
            </a:tbl>
          </a:graphicData>
        </a:graphic>
      </p:graphicFrame>
      <p:sp>
        <p:nvSpPr>
          <p:cNvPr id="15" name="TextBox 14">
            <a:extLst>
              <a:ext uri="{FF2B5EF4-FFF2-40B4-BE49-F238E27FC236}">
                <a16:creationId xmlns:a16="http://schemas.microsoft.com/office/drawing/2014/main" id="{AD8A6A0D-3710-440D-1416-CA1E804E8D43}"/>
              </a:ext>
            </a:extLst>
          </p:cNvPr>
          <p:cNvSpPr txBox="1"/>
          <p:nvPr/>
        </p:nvSpPr>
        <p:spPr>
          <a:xfrm>
            <a:off x="6701298" y="3454896"/>
            <a:ext cx="3312368" cy="923330"/>
          </a:xfrm>
          <a:prstGeom prst="rect">
            <a:avLst/>
          </a:prstGeom>
          <a:noFill/>
        </p:spPr>
        <p:txBody>
          <a:bodyPr wrap="square">
            <a:spAutoFit/>
          </a:bodyPr>
          <a:lstStyle/>
          <a:p>
            <a:r>
              <a:rPr lang="en-US" b="1" dirty="0">
                <a:effectLst>
                  <a:outerShdw blurRad="38100" dist="38100" dir="2700000" algn="tl">
                    <a:srgbClr val="000000">
                      <a:alpha val="43137"/>
                    </a:srgbClr>
                  </a:outerShdw>
                </a:effectLst>
              </a:rPr>
              <a:t>Number of people directly impacted by flooding to their homes </a:t>
            </a:r>
          </a:p>
        </p:txBody>
      </p:sp>
      <p:sp>
        <p:nvSpPr>
          <p:cNvPr id="17" name="TextBox 16">
            <a:extLst>
              <a:ext uri="{FF2B5EF4-FFF2-40B4-BE49-F238E27FC236}">
                <a16:creationId xmlns:a16="http://schemas.microsoft.com/office/drawing/2014/main" id="{9AF9AA36-66DA-6363-FEDD-439C292F32CC}"/>
              </a:ext>
            </a:extLst>
          </p:cNvPr>
          <p:cNvSpPr txBox="1"/>
          <p:nvPr/>
        </p:nvSpPr>
        <p:spPr>
          <a:xfrm>
            <a:off x="1307232" y="3711606"/>
            <a:ext cx="3130996" cy="646331"/>
          </a:xfrm>
          <a:prstGeom prst="rect">
            <a:avLst/>
          </a:prstGeom>
          <a:noFill/>
        </p:spPr>
        <p:txBody>
          <a:bodyPr wrap="square">
            <a:spAutoFit/>
          </a:bodyPr>
          <a:lstStyle/>
          <a:p>
            <a:r>
              <a:rPr lang="en-US" b="1" dirty="0">
                <a:effectLst>
                  <a:outerShdw blurRad="38100" dist="38100" dir="2700000" algn="tl">
                    <a:srgbClr val="000000">
                      <a:alpha val="43137"/>
                    </a:srgbClr>
                  </a:outerShdw>
                </a:effectLst>
              </a:rPr>
              <a:t>Buildings in total at risk from flooding </a:t>
            </a:r>
          </a:p>
        </p:txBody>
      </p:sp>
    </p:spTree>
    <p:extLst>
      <p:ext uri="{BB962C8B-B14F-4D97-AF65-F5344CB8AC3E}">
        <p14:creationId xmlns:p14="http://schemas.microsoft.com/office/powerpoint/2010/main" val="1599506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1D16-D800-95DB-8144-162D771FB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017F5-0422-E239-CD11-54DDC1A6EA35}"/>
              </a:ext>
            </a:extLst>
          </p:cNvPr>
          <p:cNvSpPr>
            <a:spLocks noGrp="1"/>
          </p:cNvSpPr>
          <p:nvPr>
            <p:ph type="ctrTitle"/>
          </p:nvPr>
        </p:nvSpPr>
        <p:spPr>
          <a:xfrm>
            <a:off x="76180" y="893"/>
            <a:ext cx="9834656" cy="827824"/>
          </a:xfrm>
        </p:spPr>
        <p:txBody>
          <a:bodyPr>
            <a:noAutofit/>
          </a:bodyPr>
          <a:lstStyle/>
          <a:p>
            <a:r>
              <a:rPr lang="en-GB" b="1" dirty="0">
                <a:latin typeface="Segoe UI" panose="020B0502040204020203" charset="0"/>
                <a:cs typeface="Segoe UI" panose="020B0502040204020203" charset="0"/>
              </a:rPr>
              <a:t>Flood Risk Assessment Approach</a:t>
            </a:r>
            <a:endParaRPr lang="en-GB" dirty="0"/>
          </a:p>
        </p:txBody>
      </p:sp>
      <p:sp>
        <p:nvSpPr>
          <p:cNvPr id="9" name="TextBox 8">
            <a:extLst>
              <a:ext uri="{FF2B5EF4-FFF2-40B4-BE49-F238E27FC236}">
                <a16:creationId xmlns:a16="http://schemas.microsoft.com/office/drawing/2014/main" id="{2821751D-0328-25B4-54FA-845B9B44E4B2}"/>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C57F8DD4-4DBE-C7C4-BD64-8E2F55A9A042}"/>
              </a:ext>
            </a:extLst>
          </p:cNvPr>
          <p:cNvSpPr txBox="1"/>
          <p:nvPr/>
        </p:nvSpPr>
        <p:spPr>
          <a:xfrm>
            <a:off x="1011350" y="913408"/>
            <a:ext cx="5731134" cy="743134"/>
          </a:xfrm>
          <a:prstGeom prst="rect">
            <a:avLst/>
          </a:prstGeom>
          <a:noFill/>
        </p:spPr>
        <p:txBody>
          <a:bodyPr wrap="square" rtlCol="0" anchor="t">
            <a:noAutofit/>
          </a:bodyPr>
          <a:lstStyle/>
          <a:p>
            <a:r>
              <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Modelling – Vulnerability and Risk Calculation</a:t>
            </a:r>
          </a:p>
          <a:p>
            <a:endParaRPr lang="en-GB" dirty="0">
              <a:latin typeface="Calibri" panose="020F0502020204030204" pitchFamily="34" charset="0"/>
              <a:ea typeface="Calibri" panose="020F0502020204030204" pitchFamily="34" charset="0"/>
              <a:cs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endParaRPr lang="en-US"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endParaRPr lang="en-GB" dirty="0">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8EB7F8A9-208E-5D80-02C9-C9BB7E891F0C}"/>
              </a:ext>
            </a:extLst>
          </p:cNvPr>
          <p:cNvSpPr/>
          <p:nvPr/>
        </p:nvSpPr>
        <p:spPr>
          <a:xfrm>
            <a:off x="101514" y="828717"/>
            <a:ext cx="909836" cy="59126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309C4E1-0187-D977-23D6-95A5B42D9B6F}"/>
              </a:ext>
            </a:extLst>
          </p:cNvPr>
          <p:cNvPicPr>
            <a:picLocks noChangeAspect="1"/>
          </p:cNvPicPr>
          <p:nvPr/>
        </p:nvPicPr>
        <p:blipFill>
          <a:blip r:embed="rId4"/>
          <a:stretch>
            <a:fillRect/>
          </a:stretch>
        </p:blipFill>
        <p:spPr>
          <a:xfrm>
            <a:off x="7174532" y="2453444"/>
            <a:ext cx="5420898" cy="1807464"/>
          </a:xfrm>
          <a:prstGeom prst="rect">
            <a:avLst/>
          </a:prstGeom>
        </p:spPr>
      </p:pic>
      <p:pic>
        <p:nvPicPr>
          <p:cNvPr id="6" name="Picture 5">
            <a:extLst>
              <a:ext uri="{FF2B5EF4-FFF2-40B4-BE49-F238E27FC236}">
                <a16:creationId xmlns:a16="http://schemas.microsoft.com/office/drawing/2014/main" id="{C57E356D-C903-4DBE-53AF-51743E1C4789}"/>
              </a:ext>
            </a:extLst>
          </p:cNvPr>
          <p:cNvPicPr>
            <a:picLocks noChangeAspect="1"/>
          </p:cNvPicPr>
          <p:nvPr/>
        </p:nvPicPr>
        <p:blipFill>
          <a:blip r:embed="rId5"/>
          <a:stretch>
            <a:fillRect/>
          </a:stretch>
        </p:blipFill>
        <p:spPr>
          <a:xfrm>
            <a:off x="1223312" y="3264496"/>
            <a:ext cx="5231140" cy="2380498"/>
          </a:xfrm>
          <a:prstGeom prst="rect">
            <a:avLst/>
          </a:prstGeom>
        </p:spPr>
      </p:pic>
      <p:sp>
        <p:nvSpPr>
          <p:cNvPr id="10" name="TextBox 9">
            <a:extLst>
              <a:ext uri="{FF2B5EF4-FFF2-40B4-BE49-F238E27FC236}">
                <a16:creationId xmlns:a16="http://schemas.microsoft.com/office/drawing/2014/main" id="{659DFBD8-C05F-8036-46D5-96A25D28B079}"/>
              </a:ext>
            </a:extLst>
          </p:cNvPr>
          <p:cNvSpPr txBox="1"/>
          <p:nvPr/>
        </p:nvSpPr>
        <p:spPr>
          <a:xfrm>
            <a:off x="7102524" y="1289346"/>
            <a:ext cx="5086301" cy="923330"/>
          </a:xfrm>
          <a:prstGeom prst="rect">
            <a:avLst/>
          </a:prstGeom>
          <a:noFill/>
        </p:spPr>
        <p:txBody>
          <a:bodyPr wrap="square">
            <a:spAutoFit/>
          </a:bodyPr>
          <a:lstStyle/>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Total losses for buildings and contents were computed using JRC data adjusted for local variables. </a:t>
            </a:r>
          </a:p>
        </p:txBody>
      </p:sp>
      <p:sp>
        <p:nvSpPr>
          <p:cNvPr id="12" name="TextBox 11">
            <a:extLst>
              <a:ext uri="{FF2B5EF4-FFF2-40B4-BE49-F238E27FC236}">
                <a16:creationId xmlns:a16="http://schemas.microsoft.com/office/drawing/2014/main" id="{B114CF12-3DA1-5238-130B-4590BD7D87D4}"/>
              </a:ext>
            </a:extLst>
          </p:cNvPr>
          <p:cNvSpPr txBox="1"/>
          <p:nvPr/>
        </p:nvSpPr>
        <p:spPr>
          <a:xfrm>
            <a:off x="1036684" y="1213006"/>
            <a:ext cx="6137848" cy="2308324"/>
          </a:xfrm>
          <a:prstGeom prst="rect">
            <a:avLst/>
          </a:prstGeom>
          <a:noFill/>
        </p:spPr>
        <p:txBody>
          <a:bodyPr wrap="square">
            <a:spAutoFit/>
          </a:bodyPr>
          <a:lstStyle/>
          <a:p>
            <a:pPr marL="285750" indent="-285750">
              <a:buFont typeface="Arial" panose="020B0604020202020204" pitchFamily="34" charset="0"/>
              <a:buChar char="•"/>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alibri" panose="020F0502020204030204" pitchFamily="34" charset="0"/>
                <a:cs typeface="Calibri" panose="020F0502020204030204" charset="0"/>
                <a:sym typeface="Corbel" panose="020B0503020204020204"/>
              </a:rPr>
              <a:t>The vulnerability curves were a combination of the UK Multi </a:t>
            </a:r>
            <a:r>
              <a:rPr lang="en-US" altLang="en-US" dirty="0" err="1">
                <a:solidFill>
                  <a:prstClr val="black"/>
                </a:solidFill>
                <a:effectLst>
                  <a:outerShdw blurRad="38100" dist="38100" dir="2700000" algn="tl">
                    <a:srgbClr val="000000">
                      <a:alpha val="43137"/>
                    </a:srgbClr>
                  </a:outerShdw>
                </a:effectLst>
                <a:latin typeface="Calibri" panose="020F0502020204030204" charset="0"/>
                <a:ea typeface="Calibri" panose="020F0502020204030204" pitchFamily="34" charset="0"/>
                <a:cs typeface="Calibri" panose="020F0502020204030204" charset="0"/>
                <a:sym typeface="Corbel" panose="020B0503020204020204"/>
              </a:rPr>
              <a:t>Coloured</a:t>
            </a:r>
            <a:r>
              <a:rPr lang="en-US" altLang="en-US" dirty="0">
                <a:solidFill>
                  <a:prstClr val="black"/>
                </a:solidFill>
                <a:effectLst>
                  <a:outerShdw blurRad="38100" dist="38100" dir="2700000" algn="tl">
                    <a:srgbClr val="000000">
                      <a:alpha val="43137"/>
                    </a:srgbClr>
                  </a:outerShdw>
                </a:effectLst>
                <a:latin typeface="Calibri" panose="020F0502020204030204" charset="0"/>
                <a:ea typeface="Calibri" panose="020F0502020204030204" pitchFamily="34" charset="0"/>
                <a:cs typeface="Calibri" panose="020F0502020204030204" charset="0"/>
                <a:sym typeface="Corbel" panose="020B0503020204020204"/>
              </a:rPr>
              <a:t> Handbook &amp; the EU European Commission “Global flood depth-damage functions” Joint Research Centre (JRC) Technical Report, (EUR 28552 EN),  2017.</a:t>
            </a:r>
          </a:p>
          <a:p>
            <a:pPr marL="285750" indent="-285750">
              <a:buFont typeface="Arial" panose="020B0604020202020204" pitchFamily="34" charset="0"/>
              <a:buChar char="•"/>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alibri" panose="020F0502020204030204" pitchFamily="34" charset="0"/>
                <a:cs typeface="Calibri" panose="020F0502020204030204" charset="0"/>
                <a:sym typeface="Corbel" panose="020B0503020204020204"/>
              </a:rPr>
              <a:t>The damage value (building and contents) was estimated by multiplying the depth by the building area, the building total value, and by the appropriate damage function</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33216CA5-CCED-29FB-2416-9A2DC4445E16}"/>
              </a:ext>
            </a:extLst>
          </p:cNvPr>
          <p:cNvSpPr txBox="1"/>
          <p:nvPr/>
        </p:nvSpPr>
        <p:spPr>
          <a:xfrm>
            <a:off x="1191085" y="5787303"/>
            <a:ext cx="5335375" cy="923330"/>
          </a:xfrm>
          <a:prstGeom prst="rect">
            <a:avLst/>
          </a:prstGeom>
          <a:noFill/>
        </p:spPr>
        <p:txBody>
          <a:bodyPr wrap="square">
            <a:spAutoFit/>
          </a:bodyPr>
          <a:lstStyle/>
          <a:p>
            <a:r>
              <a:rPr lang="en-US" dirty="0">
                <a:effectLst>
                  <a:outerShdw blurRad="38100" dist="38100" dir="2700000" algn="tl">
                    <a:srgbClr val="000000">
                      <a:alpha val="43137"/>
                    </a:srgbClr>
                  </a:outerShdw>
                </a:effectLst>
              </a:rPr>
              <a:t>Depth damage functions for the predominant building types in Lilongwe (flood depth in </a:t>
            </a:r>
            <a:r>
              <a:rPr lang="en-US" dirty="0" err="1">
                <a:effectLst>
                  <a:outerShdw blurRad="38100" dist="38100" dir="2700000" algn="tl">
                    <a:srgbClr val="000000">
                      <a:alpha val="43137"/>
                    </a:srgbClr>
                  </a:outerShdw>
                </a:effectLst>
              </a:rPr>
              <a:t>metres</a:t>
            </a:r>
            <a:r>
              <a:rPr lang="en-US" dirty="0">
                <a:effectLst>
                  <a:outerShdw blurRad="38100" dist="38100" dir="2700000" algn="tl">
                    <a:srgbClr val="000000">
                      <a:alpha val="43137"/>
                    </a:srgbClr>
                  </a:outerShdw>
                </a:effectLst>
              </a:rPr>
              <a:t> on the x axis and % damage on the y axis,)</a:t>
            </a:r>
          </a:p>
        </p:txBody>
      </p:sp>
      <p:sp>
        <p:nvSpPr>
          <p:cNvPr id="16" name="TextBox 15">
            <a:extLst>
              <a:ext uri="{FF2B5EF4-FFF2-40B4-BE49-F238E27FC236}">
                <a16:creationId xmlns:a16="http://schemas.microsoft.com/office/drawing/2014/main" id="{529B9205-FE1B-C74D-DCE0-0387BA1AF002}"/>
              </a:ext>
            </a:extLst>
          </p:cNvPr>
          <p:cNvSpPr txBox="1"/>
          <p:nvPr/>
        </p:nvSpPr>
        <p:spPr>
          <a:xfrm>
            <a:off x="6696742" y="4535957"/>
            <a:ext cx="5086302" cy="1754326"/>
          </a:xfrm>
          <a:prstGeom prst="rect">
            <a:avLst/>
          </a:prstGeom>
          <a:noFill/>
        </p:spPr>
        <p:txBody>
          <a:bodyPr wrap="square">
            <a:spAutoFit/>
          </a:bodyPr>
          <a:lstStyle/>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In order to quantify the risk, the damages for all return periods for each or a sub-set or all building types were plotted against frequency (i.e. 1/Return Period) and the risk was defined as the area under the curve on this plot, and is referred to as the Annual Average Damage (AAD).</a:t>
            </a:r>
          </a:p>
        </p:txBody>
      </p:sp>
    </p:spTree>
    <p:extLst>
      <p:ext uri="{BB962C8B-B14F-4D97-AF65-F5344CB8AC3E}">
        <p14:creationId xmlns:p14="http://schemas.microsoft.com/office/powerpoint/2010/main" val="659078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D28A-72B8-E831-66F2-22CC65F5E6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6D0A82-0D46-904F-065E-531165E4E9DA}"/>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6AF4B4F8-8B28-6033-B8DC-391934D1DA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35290AA3-C70C-BEC1-A722-3091F7E67AAF}"/>
              </a:ext>
            </a:extLst>
          </p:cNvPr>
          <p:cNvGraphicFramePr>
            <a:graphicFrameLocks noGrp="1"/>
          </p:cNvGraphicFramePr>
          <p:nvPr>
            <p:extLst>
              <p:ext uri="{D42A27DB-BD31-4B8C-83A1-F6EECF244321}">
                <p14:modId xmlns:p14="http://schemas.microsoft.com/office/powerpoint/2010/main" val="3895079057"/>
              </p:ext>
            </p:extLst>
          </p:nvPr>
        </p:nvGraphicFramePr>
        <p:xfrm>
          <a:off x="3430116" y="3058160"/>
          <a:ext cx="8125883" cy="155448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GB" sz="4800" b="1" u="sng" dirty="0">
                          <a:latin typeface="Montserrat Black" pitchFamily="2" charset="0"/>
                        </a:rPr>
                        <a:t>Flood Risk Assessment Results</a:t>
                      </a:r>
                      <a:endParaRPr lang="en-US" sz="48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Tree>
    <p:extLst>
      <p:ext uri="{BB962C8B-B14F-4D97-AF65-F5344CB8AC3E}">
        <p14:creationId xmlns:p14="http://schemas.microsoft.com/office/powerpoint/2010/main" val="376595934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B07F-D4EF-4469-65E8-9F10C62FD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0DD80-8E7C-965B-DBB4-7991C57AAC0F}"/>
              </a:ext>
            </a:extLst>
          </p:cNvPr>
          <p:cNvSpPr>
            <a:spLocks noGrp="1"/>
          </p:cNvSpPr>
          <p:nvPr>
            <p:ph type="ctrTitle"/>
          </p:nvPr>
        </p:nvSpPr>
        <p:spPr>
          <a:xfrm>
            <a:off x="76180" y="893"/>
            <a:ext cx="9762648" cy="827824"/>
          </a:xfrm>
        </p:spPr>
        <p:txBody>
          <a:bodyPr>
            <a:noAutofit/>
          </a:bodyPr>
          <a:lstStyle/>
          <a:p>
            <a:r>
              <a:rPr lang="en-GB" b="1" dirty="0">
                <a:latin typeface="Segoe UI" panose="020B0502040204020203" charset="0"/>
                <a:cs typeface="Segoe UI" panose="020B0502040204020203" charset="0"/>
              </a:rPr>
              <a:t>Flood Risk Assessment Results</a:t>
            </a:r>
            <a:endParaRPr lang="en-GB" dirty="0"/>
          </a:p>
        </p:txBody>
      </p:sp>
      <p:sp>
        <p:nvSpPr>
          <p:cNvPr id="9" name="TextBox 8">
            <a:extLst>
              <a:ext uri="{FF2B5EF4-FFF2-40B4-BE49-F238E27FC236}">
                <a16:creationId xmlns:a16="http://schemas.microsoft.com/office/drawing/2014/main" id="{241005F6-E454-46A9-B8CF-A58B26D7F0F8}"/>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0F95C66F-DA7F-7917-AD32-1D9CF0322B57}"/>
              </a:ext>
            </a:extLst>
          </p:cNvPr>
          <p:cNvSpPr txBox="1"/>
          <p:nvPr/>
        </p:nvSpPr>
        <p:spPr>
          <a:xfrm>
            <a:off x="105898" y="844941"/>
            <a:ext cx="11076595" cy="1223371"/>
          </a:xfrm>
          <a:prstGeom prst="rect">
            <a:avLst/>
          </a:prstGeom>
          <a:noFill/>
        </p:spPr>
        <p:txBody>
          <a:bodyPr wrap="square" rtlCol="0" anchor="t">
            <a:noAutofit/>
          </a:bodyPr>
          <a:lstStyle/>
          <a:p>
            <a:r>
              <a:rPr lang="en-US" altLang="en-US" sz="2799" dirty="0">
                <a:solidFill>
                  <a:schemeClr val="accent6">
                    <a:lumMod val="50000"/>
                  </a:schemeClr>
                </a:solidFill>
                <a:latin typeface="Calibri" panose="020F0502020204030204" charset="0"/>
                <a:ea typeface="Corbel" panose="020B0503020204020204"/>
                <a:cs typeface="Calibri" panose="020F0502020204030204" charset="0"/>
                <a:sym typeface="Corbel" panose="020B0503020204020204"/>
              </a:rPr>
              <a:t>18 ‘hot spots’ across the city were identified. Areas were based high Annual Average Damage values for combined pluvial and fluvial hazard</a:t>
            </a:r>
            <a:endParaRPr lang="en-GB" altLang="en-US" sz="2799" dirty="0">
              <a:solidFill>
                <a:schemeClr val="accent6">
                  <a:lumMod val="50000"/>
                </a:schemeClr>
              </a:solidFill>
              <a:latin typeface="Calibri" panose="020F0502020204030204" charset="0"/>
              <a:ea typeface="Corbel" panose="020B0503020204020204"/>
              <a:cs typeface="Calibri" panose="020F0502020204030204" charset="0"/>
              <a:sym typeface="Corbel" panose="020B0503020204020204"/>
            </a:endParaRPr>
          </a:p>
          <a:p>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pic>
        <p:nvPicPr>
          <p:cNvPr id="5" name="Picture 4">
            <a:extLst>
              <a:ext uri="{FF2B5EF4-FFF2-40B4-BE49-F238E27FC236}">
                <a16:creationId xmlns:a16="http://schemas.microsoft.com/office/drawing/2014/main" id="{BE5DED3A-0ECA-0AB0-0F6A-AC3D532E3AD9}"/>
              </a:ext>
            </a:extLst>
          </p:cNvPr>
          <p:cNvPicPr>
            <a:picLocks noChangeAspect="1"/>
          </p:cNvPicPr>
          <p:nvPr/>
        </p:nvPicPr>
        <p:blipFill>
          <a:blip r:embed="rId4"/>
          <a:stretch>
            <a:fillRect/>
          </a:stretch>
        </p:blipFill>
        <p:spPr>
          <a:xfrm>
            <a:off x="333772" y="2204099"/>
            <a:ext cx="5425910" cy="3745181"/>
          </a:xfrm>
          <a:prstGeom prst="rect">
            <a:avLst/>
          </a:prstGeom>
        </p:spPr>
      </p:pic>
      <p:sp>
        <p:nvSpPr>
          <p:cNvPr id="10" name="TextBox 9">
            <a:extLst>
              <a:ext uri="{FF2B5EF4-FFF2-40B4-BE49-F238E27FC236}">
                <a16:creationId xmlns:a16="http://schemas.microsoft.com/office/drawing/2014/main" id="{790DBA2C-CF11-0CE8-7658-DDA181E0329D}"/>
              </a:ext>
            </a:extLst>
          </p:cNvPr>
          <p:cNvSpPr txBox="1"/>
          <p:nvPr/>
        </p:nvSpPr>
        <p:spPr>
          <a:xfrm>
            <a:off x="189756" y="6220853"/>
            <a:ext cx="5904656" cy="646331"/>
          </a:xfrm>
          <a:prstGeom prst="rect">
            <a:avLst/>
          </a:prstGeom>
          <a:noFill/>
        </p:spPr>
        <p:txBody>
          <a:bodyPr wrap="square">
            <a:spAutoFit/>
          </a:bodyPr>
          <a:lstStyle/>
          <a:p>
            <a:r>
              <a:rPr lang="en-US" b="1" dirty="0"/>
              <a:t>Flood hot-spots for the northern parts of the city of Lilongwe</a:t>
            </a:r>
          </a:p>
        </p:txBody>
      </p:sp>
      <p:pic>
        <p:nvPicPr>
          <p:cNvPr id="11" name="Picture 10">
            <a:extLst>
              <a:ext uri="{FF2B5EF4-FFF2-40B4-BE49-F238E27FC236}">
                <a16:creationId xmlns:a16="http://schemas.microsoft.com/office/drawing/2014/main" id="{3B771DCB-6782-39F9-D123-00BCA20A6479}"/>
              </a:ext>
            </a:extLst>
          </p:cNvPr>
          <p:cNvPicPr>
            <a:picLocks noChangeAspect="1"/>
          </p:cNvPicPr>
          <p:nvPr/>
        </p:nvPicPr>
        <p:blipFill>
          <a:blip r:embed="rId5"/>
          <a:stretch>
            <a:fillRect/>
          </a:stretch>
        </p:blipFill>
        <p:spPr>
          <a:xfrm>
            <a:off x="6166420" y="2204099"/>
            <a:ext cx="5688633" cy="3745180"/>
          </a:xfrm>
          <a:prstGeom prst="rect">
            <a:avLst/>
          </a:prstGeom>
        </p:spPr>
      </p:pic>
      <p:sp>
        <p:nvSpPr>
          <p:cNvPr id="13" name="TextBox 12">
            <a:extLst>
              <a:ext uri="{FF2B5EF4-FFF2-40B4-BE49-F238E27FC236}">
                <a16:creationId xmlns:a16="http://schemas.microsoft.com/office/drawing/2014/main" id="{A43F6C2C-1035-8435-7462-294DCDF6C0C9}"/>
              </a:ext>
            </a:extLst>
          </p:cNvPr>
          <p:cNvSpPr txBox="1"/>
          <p:nvPr/>
        </p:nvSpPr>
        <p:spPr>
          <a:xfrm>
            <a:off x="5889646" y="6162110"/>
            <a:ext cx="5965407" cy="369332"/>
          </a:xfrm>
          <a:prstGeom prst="rect">
            <a:avLst/>
          </a:prstGeom>
          <a:noFill/>
        </p:spPr>
        <p:txBody>
          <a:bodyPr wrap="square">
            <a:spAutoFit/>
          </a:bodyPr>
          <a:lstStyle/>
          <a:p>
            <a:r>
              <a:rPr lang="en-US" b="1" dirty="0"/>
              <a:t>Flood hot-spots for the southern parts of the city of Lilongwe</a:t>
            </a:r>
          </a:p>
        </p:txBody>
      </p:sp>
    </p:spTree>
    <p:extLst>
      <p:ext uri="{BB962C8B-B14F-4D97-AF65-F5344CB8AC3E}">
        <p14:creationId xmlns:p14="http://schemas.microsoft.com/office/powerpoint/2010/main" val="160419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D8E9-A3B3-E766-A247-2F26D5C03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9ED34-96DC-CA8D-D721-BDF95BD4EA9C}"/>
              </a:ext>
            </a:extLst>
          </p:cNvPr>
          <p:cNvSpPr>
            <a:spLocks noGrp="1"/>
          </p:cNvSpPr>
          <p:nvPr>
            <p:ph type="ctrTitle"/>
          </p:nvPr>
        </p:nvSpPr>
        <p:spPr>
          <a:xfrm>
            <a:off x="76180" y="893"/>
            <a:ext cx="9618632" cy="827824"/>
          </a:xfrm>
        </p:spPr>
        <p:txBody>
          <a:bodyPr>
            <a:noAutofit/>
          </a:bodyPr>
          <a:lstStyle/>
          <a:p>
            <a:r>
              <a:rPr lang="en-GB" b="1" dirty="0">
                <a:latin typeface="Segoe UI" panose="020B0502040204020203" charset="0"/>
                <a:cs typeface="Segoe UI" panose="020B0502040204020203" charset="0"/>
              </a:rPr>
              <a:t>Flood Risk Assessment Results</a:t>
            </a:r>
            <a:endParaRPr lang="en-GB" dirty="0"/>
          </a:p>
        </p:txBody>
      </p:sp>
      <p:sp>
        <p:nvSpPr>
          <p:cNvPr id="9" name="TextBox 8">
            <a:extLst>
              <a:ext uri="{FF2B5EF4-FFF2-40B4-BE49-F238E27FC236}">
                <a16:creationId xmlns:a16="http://schemas.microsoft.com/office/drawing/2014/main" id="{B3FEA3EC-9636-9C8E-C0D7-81B3DEB35CA0}"/>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C747D820-C588-F279-9940-DD2C958561D1}"/>
              </a:ext>
            </a:extLst>
          </p:cNvPr>
          <p:cNvSpPr txBox="1"/>
          <p:nvPr/>
        </p:nvSpPr>
        <p:spPr>
          <a:xfrm>
            <a:off x="48696" y="1327457"/>
            <a:ext cx="4620362" cy="3448155"/>
          </a:xfrm>
          <a:prstGeom prst="rect">
            <a:avLst/>
          </a:prstGeom>
          <a:noFill/>
        </p:spPr>
        <p:txBody>
          <a:bodyPr wrap="square" rtlCol="0" anchor="t">
            <a:noAutofit/>
          </a:bodyPr>
          <a:lstStyle/>
          <a:p>
            <a:pPr marL="285750" indent="-285750">
              <a:lnSpc>
                <a:spcPct val="150000"/>
              </a:lnSpc>
              <a:buFont typeface="Arial" panose="020B0604020202020204" pitchFamily="34" charset="0"/>
              <a:buChar cha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he high risk hot-spots tend to be in similar areas for both fluvial and pluvial</a:t>
            </a:r>
          </a:p>
          <a:p>
            <a:pPr marL="285750" indent="-285750">
              <a:lnSpc>
                <a:spcPct val="150000"/>
              </a:lnSpc>
              <a:buFont typeface="Arial" panose="020B0604020202020204" pitchFamily="34" charset="0"/>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Most areas are in low lying wetland areas near water courses</a:t>
            </a:r>
          </a:p>
          <a:p>
            <a:pPr marL="285750" indent="-285750">
              <a:lnSpc>
                <a:spcPct val="150000"/>
              </a:lnSpc>
              <a:buFont typeface="Arial" panose="020B0604020202020204" pitchFamily="34" charset="0"/>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It is clear that the wider distribution of pluvial flooding in urban areas are not necessarily  close to a stream or water course </a:t>
            </a:r>
          </a:p>
          <a:p>
            <a:pPr marL="285750" indent="-285750">
              <a:buFont typeface="Arial" panose="020B0604020202020204" pitchFamily="34" charset="0"/>
              <a:buChar char="•"/>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pic>
        <p:nvPicPr>
          <p:cNvPr id="3" name="Picture 2">
            <a:extLst>
              <a:ext uri="{FF2B5EF4-FFF2-40B4-BE49-F238E27FC236}">
                <a16:creationId xmlns:a16="http://schemas.microsoft.com/office/drawing/2014/main" id="{C51A7171-2007-7765-2207-2BD6B00AABFD}"/>
              </a:ext>
            </a:extLst>
          </p:cNvPr>
          <p:cNvPicPr>
            <a:picLocks noChangeAspect="1"/>
          </p:cNvPicPr>
          <p:nvPr/>
        </p:nvPicPr>
        <p:blipFill>
          <a:blip r:embed="rId4"/>
          <a:stretch>
            <a:fillRect/>
          </a:stretch>
        </p:blipFill>
        <p:spPr>
          <a:xfrm>
            <a:off x="4545225" y="1192635"/>
            <a:ext cx="7561029" cy="4472729"/>
          </a:xfrm>
          <a:prstGeom prst="rect">
            <a:avLst/>
          </a:prstGeom>
        </p:spPr>
      </p:pic>
      <p:sp>
        <p:nvSpPr>
          <p:cNvPr id="6" name="TextBox 5">
            <a:extLst>
              <a:ext uri="{FF2B5EF4-FFF2-40B4-BE49-F238E27FC236}">
                <a16:creationId xmlns:a16="http://schemas.microsoft.com/office/drawing/2014/main" id="{9484D525-A9B7-3FA0-24E0-0E5DD9361A7D}"/>
              </a:ext>
            </a:extLst>
          </p:cNvPr>
          <p:cNvSpPr txBox="1"/>
          <p:nvPr/>
        </p:nvSpPr>
        <p:spPr>
          <a:xfrm>
            <a:off x="4545225" y="5979198"/>
            <a:ext cx="7128793" cy="369332"/>
          </a:xfrm>
          <a:prstGeom prst="rect">
            <a:avLst/>
          </a:prstGeom>
          <a:noFill/>
        </p:spPr>
        <p:txBody>
          <a:bodyPr wrap="square">
            <a:spAutoFit/>
          </a:bodyPr>
          <a:lstStyle/>
          <a:p>
            <a:r>
              <a:rPr lang="en-US" b="1" dirty="0">
                <a:solidFill>
                  <a:schemeClr val="accent6">
                    <a:lumMod val="50000"/>
                  </a:schemeClr>
                </a:solidFill>
              </a:rPr>
              <a:t>Distribution of hot-spot risk areas for pluvial and fluvial risk separately</a:t>
            </a:r>
          </a:p>
        </p:txBody>
      </p:sp>
    </p:spTree>
    <p:extLst>
      <p:ext uri="{BB962C8B-B14F-4D97-AF65-F5344CB8AC3E}">
        <p14:creationId xmlns:p14="http://schemas.microsoft.com/office/powerpoint/2010/main" val="2973962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83BF1-8C33-B794-BD8F-D55CF890D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E52FD-682F-378A-AB2F-7580C653B294}"/>
              </a:ext>
            </a:extLst>
          </p:cNvPr>
          <p:cNvSpPr>
            <a:spLocks noGrp="1"/>
          </p:cNvSpPr>
          <p:nvPr>
            <p:ph type="ctrTitle"/>
          </p:nvPr>
        </p:nvSpPr>
        <p:spPr>
          <a:xfrm>
            <a:off x="76180" y="893"/>
            <a:ext cx="9114576" cy="827824"/>
          </a:xfrm>
        </p:spPr>
        <p:txBody>
          <a:bodyPr>
            <a:noAutofit/>
          </a:bodyPr>
          <a:lstStyle/>
          <a:p>
            <a:r>
              <a:rPr lang="en-GB" b="1" dirty="0">
                <a:latin typeface="Segoe UI" panose="020B0502040204020203" charset="0"/>
                <a:cs typeface="Segoe UI" panose="020B0502040204020203" charset="0"/>
              </a:rPr>
              <a:t>Flood Risk Assessment Results</a:t>
            </a:r>
            <a:endParaRPr lang="en-GB" dirty="0"/>
          </a:p>
        </p:txBody>
      </p:sp>
      <p:sp>
        <p:nvSpPr>
          <p:cNvPr id="9" name="TextBox 8">
            <a:extLst>
              <a:ext uri="{FF2B5EF4-FFF2-40B4-BE49-F238E27FC236}">
                <a16:creationId xmlns:a16="http://schemas.microsoft.com/office/drawing/2014/main" id="{66811A71-0127-20BE-7564-BDB1477EE00C}"/>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381D6F55-7B12-735B-BB57-CC813EBD9F42}"/>
              </a:ext>
            </a:extLst>
          </p:cNvPr>
          <p:cNvSpPr txBox="1"/>
          <p:nvPr/>
        </p:nvSpPr>
        <p:spPr>
          <a:xfrm>
            <a:off x="0" y="767290"/>
            <a:ext cx="10510212" cy="792088"/>
          </a:xfrm>
          <a:prstGeom prst="rect">
            <a:avLst/>
          </a:prstGeom>
          <a:noFill/>
        </p:spPr>
        <p:txBody>
          <a:bodyPr wrap="square" rtlCol="0" anchor="t">
            <a:noAutofit/>
          </a:bodyPr>
          <a:lstStyle/>
          <a:p>
            <a:pPr>
              <a:lnSpc>
                <a:spcPct val="150000"/>
              </a:lnSpc>
            </a:pPr>
            <a:r>
              <a:rPr lang="en-GB" sz="1800" b="1"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Results of the analysis for both pluvial and fluvial flooding tabulated as </a:t>
            </a:r>
            <a:r>
              <a:rPr lang="en-US" sz="1800" b="1"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annual average damage (AAD) values</a:t>
            </a:r>
            <a:endParaRPr lang="en-US" sz="1800" b="1"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pic>
        <p:nvPicPr>
          <p:cNvPr id="4" name="Picture 3">
            <a:extLst>
              <a:ext uri="{FF2B5EF4-FFF2-40B4-BE49-F238E27FC236}">
                <a16:creationId xmlns:a16="http://schemas.microsoft.com/office/drawing/2014/main" id="{176D91C4-7C5A-C530-145A-DD49105E5735}"/>
              </a:ext>
            </a:extLst>
          </p:cNvPr>
          <p:cNvPicPr>
            <a:picLocks noChangeAspect="1"/>
          </p:cNvPicPr>
          <p:nvPr/>
        </p:nvPicPr>
        <p:blipFill>
          <a:blip r:embed="rId4"/>
          <a:stretch>
            <a:fillRect/>
          </a:stretch>
        </p:blipFill>
        <p:spPr>
          <a:xfrm>
            <a:off x="76180" y="1519007"/>
            <a:ext cx="5951220" cy="2664296"/>
          </a:xfrm>
          <a:prstGeom prst="rect">
            <a:avLst/>
          </a:prstGeom>
        </p:spPr>
      </p:pic>
      <p:pic>
        <p:nvPicPr>
          <p:cNvPr id="5" name="Picture 4">
            <a:extLst>
              <a:ext uri="{FF2B5EF4-FFF2-40B4-BE49-F238E27FC236}">
                <a16:creationId xmlns:a16="http://schemas.microsoft.com/office/drawing/2014/main" id="{AEDAEC64-7762-4E6D-CC86-ED03EF43BB1B}"/>
              </a:ext>
            </a:extLst>
          </p:cNvPr>
          <p:cNvPicPr>
            <a:picLocks noChangeAspect="1"/>
          </p:cNvPicPr>
          <p:nvPr/>
        </p:nvPicPr>
        <p:blipFill>
          <a:blip r:embed="rId5"/>
          <a:stretch>
            <a:fillRect/>
          </a:stretch>
        </p:blipFill>
        <p:spPr>
          <a:xfrm>
            <a:off x="6009210" y="1519007"/>
            <a:ext cx="6167244" cy="2664296"/>
          </a:xfrm>
          <a:prstGeom prst="rect">
            <a:avLst/>
          </a:prstGeom>
        </p:spPr>
      </p:pic>
      <p:sp>
        <p:nvSpPr>
          <p:cNvPr id="7" name="Text Box 7">
            <a:extLst>
              <a:ext uri="{FF2B5EF4-FFF2-40B4-BE49-F238E27FC236}">
                <a16:creationId xmlns:a16="http://schemas.microsoft.com/office/drawing/2014/main" id="{048581B5-343E-2CCE-16FB-DB6298486C5B}"/>
              </a:ext>
            </a:extLst>
          </p:cNvPr>
          <p:cNvSpPr txBox="1"/>
          <p:nvPr/>
        </p:nvSpPr>
        <p:spPr>
          <a:xfrm>
            <a:off x="76180" y="4179854"/>
            <a:ext cx="10407564" cy="2664296"/>
          </a:xfrm>
          <a:prstGeom prst="rect">
            <a:avLst/>
          </a:prstGeom>
          <a:noFill/>
        </p:spPr>
        <p:txBody>
          <a:bodyPr wrap="square" rtlCol="0" anchor="t">
            <a:noAutofit/>
          </a:bodyPr>
          <a:lstStyle/>
          <a:p>
            <a:pPr marL="285750" indent="-285750">
              <a:lnSpc>
                <a:spcPct val="150000"/>
              </a:lnSpc>
              <a:buFont typeface="Arial" panose="020B0604020202020204" pitchFamily="34" charset="0"/>
              <a:buChar char="•"/>
            </a:pP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clear that pluvial flood impact is more significant than fluvial</a:t>
            </a:r>
          </a:p>
          <a:p>
            <a:pPr marL="285750" indent="-285750">
              <a:lnSpc>
                <a:spcPct val="150000"/>
              </a:lnSpc>
              <a:buFont typeface="Arial" panose="020B0604020202020204" pitchFamily="34" charset="0"/>
              <a:buChar char="•"/>
            </a:pP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fluvial damage values tend to be similar and even larger than the pluvial damage values for the same return period </a:t>
            </a:r>
          </a:p>
          <a:p>
            <a:pPr marL="285750" indent="-285750">
              <a:lnSpc>
                <a:spcPct val="150000"/>
              </a:lnSpc>
              <a:buFont typeface="Arial" panose="020B0604020202020204" pitchFamily="34" charset="0"/>
              <a:buChar char="•"/>
            </a:pPr>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a:t>
            </a: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2yr year pluvial flood cause almost the same damage than 5yr fluvial flood</a:t>
            </a:r>
          </a:p>
          <a:p>
            <a:pPr marL="285750" indent="-285750">
              <a:lnSpc>
                <a:spcPct val="150000"/>
              </a:lnSpc>
              <a:buFont typeface="Arial" panose="020B0604020202020204" pitchFamily="34" charset="0"/>
              <a:buChar char="•"/>
            </a:pPr>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
            </a: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mall pluvial floods are expected to happen more frequently than small fluvial floods and the cumulative effect of very frequent low damage pluvial floods result in a higher AAD than fluvial floods</a:t>
            </a:r>
          </a:p>
          <a:p>
            <a:pPr>
              <a:lnSpc>
                <a:spcPct val="150000"/>
              </a:lnSpc>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spTree>
    <p:extLst>
      <p:ext uri="{BB962C8B-B14F-4D97-AF65-F5344CB8AC3E}">
        <p14:creationId xmlns:p14="http://schemas.microsoft.com/office/powerpoint/2010/main" val="222177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9CA53-4E2D-24B0-1E32-367774B9C2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D55631-6581-A6CB-F4A3-23E91F3C73EC}"/>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DA7C2123-3226-BDBB-CC8D-701698E571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6C941736-BDDB-8C62-EC84-55663CD31158}"/>
              </a:ext>
            </a:extLst>
          </p:cNvPr>
          <p:cNvGraphicFramePr>
            <a:graphicFrameLocks noGrp="1"/>
          </p:cNvGraphicFramePr>
          <p:nvPr>
            <p:extLst>
              <p:ext uri="{D42A27DB-BD31-4B8C-83A1-F6EECF244321}">
                <p14:modId xmlns:p14="http://schemas.microsoft.com/office/powerpoint/2010/main" val="2906433156"/>
              </p:ext>
            </p:extLst>
          </p:nvPr>
        </p:nvGraphicFramePr>
        <p:xfrm>
          <a:off x="3430116" y="3058160"/>
          <a:ext cx="8125883" cy="64008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US" sz="1800" b="1" kern="1200" dirty="0">
                          <a:solidFill>
                            <a:schemeClr val="lt1"/>
                          </a:solidFill>
                          <a:effectLst/>
                          <a:latin typeface="+mn-lt"/>
                          <a:ea typeface="+mn-ea"/>
                          <a:cs typeface="+mn-cs"/>
                        </a:rPr>
                        <a:t>ASSESMENT OF FLOOD RISK DRIVERS AND RECOMMENDATIONS FOR AN INTEGRATED FLOOD RISK MANAGEMENT STRATEGY</a:t>
                      </a:r>
                      <a:endParaRPr lang="en-US" sz="36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Tree>
    <p:extLst>
      <p:ext uri="{BB962C8B-B14F-4D97-AF65-F5344CB8AC3E}">
        <p14:creationId xmlns:p14="http://schemas.microsoft.com/office/powerpoint/2010/main" val="1677394808"/>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12158-D720-AE32-1FB7-2BE4A5226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47EA4-3021-BD7A-FADE-C57A3EEC4EBA}"/>
              </a:ext>
            </a:extLst>
          </p:cNvPr>
          <p:cNvSpPr>
            <a:spLocks noGrp="1"/>
          </p:cNvSpPr>
          <p:nvPr>
            <p:ph type="ctrTitle"/>
          </p:nvPr>
        </p:nvSpPr>
        <p:spPr>
          <a:xfrm>
            <a:off x="76180" y="188639"/>
            <a:ext cx="9690640" cy="640077"/>
          </a:xfrm>
        </p:spPr>
        <p:txBody>
          <a:bodyPr>
            <a:noAutofit/>
          </a:bodyPr>
          <a:lstStyle/>
          <a:p>
            <a:r>
              <a:rPr lang="en-US" sz="2000" b="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ASSESMENT OF FLOOD RISK DRIVERS AND RECOMMENDATIONS FOR AN INTEGRATED FLOOD RISK MANAGEMENT STRATEGY</a:t>
            </a:r>
            <a:endParaRPr lang="en-US" sz="2000" b="1" dirty="0">
              <a:solidFill>
                <a:schemeClr val="accent2"/>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D67B0CDC-ED61-CBE9-576F-1A9187196289}"/>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2295BB6E-7537-AA87-AD2C-D321426D8A76}"/>
              </a:ext>
            </a:extLst>
          </p:cNvPr>
          <p:cNvSpPr txBox="1"/>
          <p:nvPr/>
        </p:nvSpPr>
        <p:spPr>
          <a:xfrm>
            <a:off x="152669" y="3958216"/>
            <a:ext cx="9830175" cy="2783152"/>
          </a:xfrm>
          <a:prstGeom prst="rect">
            <a:avLst/>
          </a:prstGeom>
          <a:solidFill>
            <a:schemeClr val="bg2"/>
          </a:solidFill>
          <a:ln w="38100">
            <a:solidFill>
              <a:srgbClr val="00B0F0"/>
            </a:solidFill>
          </a:ln>
        </p:spPr>
        <p:txBody>
          <a:bodyPr wrap="square" rtlCol="0" anchor="t">
            <a:noAutofit/>
          </a:bodyPr>
          <a:lstStyle/>
          <a:p>
            <a:r>
              <a:rPr lang="en-US" sz="24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Flood Risk Drivers in Lilongwe</a:t>
            </a:r>
            <a:r>
              <a:rPr lang="en-GB" altLang="en-US" sz="2799" dirty="0">
                <a:solidFill>
                  <a:srgbClr val="FF0000"/>
                </a:solidFill>
                <a:latin typeface="Calibri" panose="020F0502020204030204" charset="0"/>
                <a:ea typeface="Corbel" panose="020B0503020204020204"/>
                <a:cs typeface="Calibri" panose="020F0502020204030204" charset="0"/>
                <a:sym typeface="Corbel" panose="020B0503020204020204"/>
              </a:rPr>
              <a:t> </a:t>
            </a:r>
          </a:p>
          <a:p>
            <a:pPr marL="514350" indent="-514350">
              <a:lnSpc>
                <a:spcPct val="150000"/>
              </a:lnSpc>
              <a:buFont typeface="+mj-lt"/>
              <a:buAutoNum type="romanLcPeriod"/>
            </a:pPr>
            <a:r>
              <a:rPr lang="en-US" altLang="en-US" sz="20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Environmental degradation of the catchment upstream Lilongwe</a:t>
            </a:r>
          </a:p>
          <a:p>
            <a:pPr marL="514350" indent="-514350">
              <a:lnSpc>
                <a:spcPct val="150000"/>
              </a:lnSpc>
              <a:buFont typeface="+mj-lt"/>
              <a:buAutoNum type="romanLcPeriod"/>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Lilongwe urban growth using impervious and smooth surfaces </a:t>
            </a:r>
          </a:p>
          <a:p>
            <a:pPr marL="514350" indent="-514350">
              <a:lnSpc>
                <a:spcPct val="150000"/>
              </a:lnSpc>
              <a:buFont typeface="+mj-lt"/>
              <a:buAutoNum type="romanLcPeriod"/>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Climate change, increasing the frequency and intensity of extreme rainstorms</a:t>
            </a:r>
          </a:p>
          <a:p>
            <a:pPr marL="514350" indent="-514350">
              <a:lnSpc>
                <a:spcPct val="150000"/>
              </a:lnSpc>
              <a:buFont typeface="+mj-lt"/>
              <a:buAutoNum type="romanLcPeriod"/>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Encroachment, siltation and obstruction of the natural drainage system of Lilongwe</a:t>
            </a:r>
          </a:p>
          <a:p>
            <a:pPr marL="514350" indent="-514350">
              <a:lnSpc>
                <a:spcPct val="150000"/>
              </a:lnSpc>
              <a:buFont typeface="+mj-lt"/>
              <a:buAutoNum type="romanLcPeriod"/>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Formal and informal city growth in flood prone areas without flood risk considerations </a:t>
            </a:r>
            <a:endParaRPr lang="en-GB"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endParaRPr>
          </a:p>
        </p:txBody>
      </p:sp>
      <p:sp>
        <p:nvSpPr>
          <p:cNvPr id="10" name="TextBox 9">
            <a:extLst>
              <a:ext uri="{FF2B5EF4-FFF2-40B4-BE49-F238E27FC236}">
                <a16:creationId xmlns:a16="http://schemas.microsoft.com/office/drawing/2014/main" id="{031CA981-5F62-1BEE-3B0F-C9F53FADA8DD}"/>
              </a:ext>
            </a:extLst>
          </p:cNvPr>
          <p:cNvSpPr txBox="1"/>
          <p:nvPr/>
        </p:nvSpPr>
        <p:spPr>
          <a:xfrm>
            <a:off x="6022403" y="1063580"/>
            <a:ext cx="5979001" cy="1200329"/>
          </a:xfrm>
          <a:prstGeom prst="rect">
            <a:avLst/>
          </a:prstGeom>
          <a:noFill/>
          <a:ln>
            <a:solidFill>
              <a:schemeClr val="accent5"/>
            </a:solidFill>
          </a:ln>
        </p:spPr>
        <p:txBody>
          <a:bodyPr wrap="square">
            <a:spAutoFit/>
          </a:bodyPr>
          <a:lstStyle/>
          <a:p>
            <a:pPr marL="342900" indent="-342900">
              <a:buFont typeface="+mj-lt"/>
              <a:buAutoNum type="arabicPeriod" startAt="2"/>
            </a:pPr>
            <a:r>
              <a:rPr lang="en-US">
                <a:effectLst>
                  <a:outerShdw blurRad="38100" dist="38100" dir="2700000" algn="tl">
                    <a:srgbClr val="000000">
                      <a:alpha val="43137"/>
                    </a:srgbClr>
                  </a:outerShdw>
                </a:effectLst>
              </a:rPr>
              <a:t>The flood risk model was also used to validate and assess the relevance of each of the suspected flood risk drivers of Lilongwe and proposed recommendations to address them. </a:t>
            </a:r>
            <a:endParaRPr lang="en-US"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343EABC0-24E6-BDFC-4E11-A0AE3B2C255F}"/>
              </a:ext>
            </a:extLst>
          </p:cNvPr>
          <p:cNvSpPr txBox="1"/>
          <p:nvPr/>
        </p:nvSpPr>
        <p:spPr>
          <a:xfrm>
            <a:off x="187420" y="1063580"/>
            <a:ext cx="5684649" cy="923330"/>
          </a:xfrm>
          <a:prstGeom prst="rect">
            <a:avLst/>
          </a:prstGeom>
          <a:noFill/>
          <a:ln>
            <a:solidFill>
              <a:schemeClr val="accent4"/>
            </a:solidFill>
          </a:ln>
        </p:spPr>
        <p:txBody>
          <a:bodyPr wrap="square">
            <a:spAutoFit/>
          </a:bodyPr>
          <a:lstStyle/>
          <a:p>
            <a:pPr marL="342900" indent="-342900">
              <a:buFont typeface="+mj-lt"/>
              <a:buAutoNum type="arabicPeriod"/>
            </a:pPr>
            <a:r>
              <a:rPr lang="en-US" dirty="0">
                <a:effectLst>
                  <a:outerShdw blurRad="38100" dist="38100" dir="2700000" algn="tl">
                    <a:srgbClr val="000000">
                      <a:alpha val="43137"/>
                    </a:srgbClr>
                  </a:outerShdw>
                </a:effectLst>
              </a:rPr>
              <a:t>The flood risk model estimated that the AAD due to flooding in Lilongwe was between US$11.2m and US$18.5m. </a:t>
            </a:r>
          </a:p>
        </p:txBody>
      </p:sp>
      <p:sp>
        <p:nvSpPr>
          <p:cNvPr id="13" name="TextBox 12">
            <a:extLst>
              <a:ext uri="{FF2B5EF4-FFF2-40B4-BE49-F238E27FC236}">
                <a16:creationId xmlns:a16="http://schemas.microsoft.com/office/drawing/2014/main" id="{47B2344E-23DE-338B-9426-74B5B0187FFC}"/>
              </a:ext>
            </a:extLst>
          </p:cNvPr>
          <p:cNvSpPr txBox="1"/>
          <p:nvPr/>
        </p:nvSpPr>
        <p:spPr>
          <a:xfrm>
            <a:off x="187421" y="2359621"/>
            <a:ext cx="5618960" cy="1477328"/>
          </a:xfrm>
          <a:prstGeom prst="rect">
            <a:avLst/>
          </a:prstGeom>
          <a:noFill/>
          <a:ln>
            <a:solidFill>
              <a:schemeClr val="accent5"/>
            </a:solidFill>
          </a:ln>
        </p:spPr>
        <p:txBody>
          <a:bodyPr wrap="square">
            <a:spAutoFit/>
          </a:bodyPr>
          <a:lstStyle/>
          <a:p>
            <a:pPr marL="342900" indent="-342900">
              <a:buFont typeface="+mj-lt"/>
              <a:buAutoNum type="arabicPeriod" startAt="3"/>
            </a:pPr>
            <a:r>
              <a:rPr lang="en-US" dirty="0">
                <a:effectLst>
                  <a:outerShdw blurRad="38100" dist="38100" dir="2700000" algn="tl">
                    <a:srgbClr val="000000">
                      <a:alpha val="43137"/>
                    </a:srgbClr>
                  </a:outerShdw>
                </a:effectLst>
              </a:rPr>
              <a:t>Recommendations were formulated taking into consideration elements of both, the Sendai Framework for Disaster Risk Reduction, and the integrated water resource management conceptual frameworks</a:t>
            </a:r>
          </a:p>
        </p:txBody>
      </p:sp>
      <p:sp>
        <p:nvSpPr>
          <p:cNvPr id="14" name="Text Box 7">
            <a:extLst>
              <a:ext uri="{FF2B5EF4-FFF2-40B4-BE49-F238E27FC236}">
                <a16:creationId xmlns:a16="http://schemas.microsoft.com/office/drawing/2014/main" id="{2D4DF51F-7331-37E0-42E9-10837F4EC4B3}"/>
              </a:ext>
            </a:extLst>
          </p:cNvPr>
          <p:cNvSpPr txBox="1"/>
          <p:nvPr/>
        </p:nvSpPr>
        <p:spPr>
          <a:xfrm>
            <a:off x="6022403" y="2385175"/>
            <a:ext cx="5979001" cy="1451773"/>
          </a:xfrm>
          <a:prstGeom prst="rect">
            <a:avLst/>
          </a:prstGeom>
          <a:noFill/>
          <a:ln>
            <a:solidFill>
              <a:schemeClr val="accent2">
                <a:lumMod val="60000"/>
                <a:lumOff val="40000"/>
              </a:schemeClr>
            </a:solidFill>
          </a:ln>
        </p:spPr>
        <p:txBody>
          <a:bodyPr wrap="square" rtlCol="0" anchor="t">
            <a:noAutofit/>
          </a:bodyPr>
          <a:lstStyle/>
          <a:p>
            <a:r>
              <a:rPr lang="en-US" sz="1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Flood Risk Drivers in Lilongwe</a:t>
            </a:r>
            <a:r>
              <a:rPr lang="en-GB" altLang="en-US" sz="2799"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a:t>
            </a:r>
          </a:p>
          <a:p>
            <a:r>
              <a:rPr lang="en-GB" altLang="en-US" sz="24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The Model identified five major flood risk drivers</a:t>
            </a:r>
          </a:p>
        </p:txBody>
      </p:sp>
      <p:pic>
        <p:nvPicPr>
          <p:cNvPr id="15" name="Picture 14">
            <a:extLst>
              <a:ext uri="{FF2B5EF4-FFF2-40B4-BE49-F238E27FC236}">
                <a16:creationId xmlns:a16="http://schemas.microsoft.com/office/drawing/2014/main" id="{25C75A94-FE3C-444B-C19F-62FD033089F1}"/>
              </a:ext>
            </a:extLst>
          </p:cNvPr>
          <p:cNvPicPr>
            <a:picLocks noChangeAspect="1"/>
          </p:cNvPicPr>
          <p:nvPr/>
        </p:nvPicPr>
        <p:blipFill>
          <a:blip r:embed="rId4"/>
          <a:stretch>
            <a:fillRect/>
          </a:stretch>
        </p:blipFill>
        <p:spPr>
          <a:xfrm>
            <a:off x="10054852" y="4005064"/>
            <a:ext cx="1981304" cy="2664296"/>
          </a:xfrm>
          <a:prstGeom prst="rect">
            <a:avLst/>
          </a:prstGeom>
        </p:spPr>
      </p:pic>
    </p:spTree>
    <p:extLst>
      <p:ext uri="{BB962C8B-B14F-4D97-AF65-F5344CB8AC3E}">
        <p14:creationId xmlns:p14="http://schemas.microsoft.com/office/powerpoint/2010/main" val="1521947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BD1B-1275-04C5-D928-B4774EDF5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23830-B1FB-FA7D-9A78-0AF17D97321D}"/>
              </a:ext>
            </a:extLst>
          </p:cNvPr>
          <p:cNvSpPr>
            <a:spLocks noGrp="1"/>
          </p:cNvSpPr>
          <p:nvPr>
            <p:ph type="ctrTitle"/>
          </p:nvPr>
        </p:nvSpPr>
        <p:spPr>
          <a:xfrm>
            <a:off x="1269876" y="188639"/>
            <a:ext cx="8496944" cy="640077"/>
          </a:xfrm>
        </p:spPr>
        <p:txBody>
          <a:bodyPr>
            <a:noAutofit/>
          </a:bodyPr>
          <a:lstStyle/>
          <a:p>
            <a:r>
              <a:rPr lang="en-US" sz="2000" b="1" dirty="0">
                <a:effectLst/>
                <a:latin typeface="Calibri" panose="020F0502020204030204" pitchFamily="34" charset="0"/>
                <a:ea typeface="Calibri" panose="020F0502020204030204" pitchFamily="34" charset="0"/>
              </a:rPr>
              <a:t>ASSESMENT OF FLOOD RISK DRIVERS AND RECOMMENDATIONS FOR AN INTEGRATED FLOOD RISK MANAGEMENT STRATEGY</a:t>
            </a:r>
            <a:endParaRPr lang="en-US" sz="2000" b="1" dirty="0"/>
          </a:p>
        </p:txBody>
      </p:sp>
      <p:sp>
        <p:nvSpPr>
          <p:cNvPr id="9" name="TextBox 8">
            <a:extLst>
              <a:ext uri="{FF2B5EF4-FFF2-40B4-BE49-F238E27FC236}">
                <a16:creationId xmlns:a16="http://schemas.microsoft.com/office/drawing/2014/main" id="{8165ED8C-CB36-0F5B-6F3C-3D3BD7A0B2B7}"/>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46E6F747-2264-4612-4406-180EA9F0D620}"/>
              </a:ext>
            </a:extLst>
          </p:cNvPr>
          <p:cNvSpPr txBox="1"/>
          <p:nvPr/>
        </p:nvSpPr>
        <p:spPr>
          <a:xfrm>
            <a:off x="909836" y="980729"/>
            <a:ext cx="10513168" cy="5688632"/>
          </a:xfrm>
          <a:prstGeom prst="rect">
            <a:avLst/>
          </a:prstGeom>
          <a:noFill/>
        </p:spPr>
        <p:txBody>
          <a:bodyPr wrap="square" rtlCol="0" anchor="t">
            <a:noAutofit/>
          </a:bodyPr>
          <a:lstStyle/>
          <a:p>
            <a:r>
              <a:rPr lang="en-U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Recommendations in Lilongwe</a:t>
            </a:r>
            <a:r>
              <a:rPr lang="en-GB" altLang="en-US" sz="2800" b="1" dirty="0">
                <a:solidFill>
                  <a:schemeClr val="accent6">
                    <a:lumMod val="75000"/>
                  </a:schemeClr>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a:t>
            </a:r>
          </a:p>
          <a:p>
            <a:pPr marL="457200" indent="-457200">
              <a:lnSpc>
                <a:spcPct val="150000"/>
              </a:lnSpc>
              <a:buFont typeface="+mj-lt"/>
              <a:buAutoNum type="arabicPeriod"/>
            </a:pPr>
            <a:r>
              <a:rPr lang="en-US" altLang="en-US" sz="24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Environmental degradation of the catchment upstream Lilongwe – </a:t>
            </a:r>
            <a:r>
              <a:rPr lang="en-US" altLang="en-US" sz="24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promote and advocate sustainable catchment management upstream; Catchment of Lilongwe &amp; </a:t>
            </a:r>
            <a:r>
              <a:rPr lang="en-US" altLang="en-US" sz="2400" dirty="0" err="1">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Lingadzi</a:t>
            </a:r>
            <a:r>
              <a:rPr lang="en-US" altLang="en-US" sz="24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Rivers and </a:t>
            </a:r>
            <a:r>
              <a:rPr lang="en-US" altLang="en-US" sz="2400" dirty="0" err="1">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Dzalanyama</a:t>
            </a:r>
            <a:r>
              <a:rPr lang="en-US" altLang="en-US" sz="24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Forest</a:t>
            </a:r>
          </a:p>
          <a:p>
            <a:pPr marL="457200" indent="-457200">
              <a:lnSpc>
                <a:spcPct val="150000"/>
              </a:lnSpc>
              <a:buFont typeface="+mj-lt"/>
              <a:buAutoNum type="arabicPeriod"/>
            </a:pPr>
            <a:r>
              <a:rPr lang="en-US" altLang="en-US" sz="24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Lilongwe urban growth using impervious and smooth surfaces  - </a:t>
            </a:r>
            <a:r>
              <a:rPr lang="en-US" altLang="en-US" sz="24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Cities can grow maintaining the rain infiltration and runoff speed regulation capacity of the ground; review building standard, review urban road design standards and use sustainable urban drainage systems (SUDS) and nature-based solutions. </a:t>
            </a:r>
          </a:p>
          <a:p>
            <a:pPr marL="457200" indent="-457200">
              <a:buFont typeface="+mj-lt"/>
              <a:buAutoNum type="arabicPeriod" startAt="3"/>
            </a:pPr>
            <a:r>
              <a:rPr lang="en-US" altLang="en-US" sz="24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Encroachment, siltation and obstruction of the natural drainage system of Lilongwe - </a:t>
            </a:r>
            <a:r>
              <a:rPr lang="en-US" altLang="en-US" sz="24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Protect the natural drainage system of Lilongwe city (and its water evacuation capacity); secure buffer zones and reduce sand mining</a:t>
            </a:r>
          </a:p>
          <a:p>
            <a:pPr>
              <a:lnSpc>
                <a:spcPct val="150000"/>
              </a:lnSpc>
            </a:pPr>
            <a:r>
              <a:rPr lang="en-US" altLang="en-US" sz="24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a:t>
            </a:r>
          </a:p>
          <a:p>
            <a:r>
              <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rPr>
              <a:t> </a:t>
            </a:r>
          </a:p>
          <a:p>
            <a:pPr marL="457063" indent="-457063">
              <a:buFont typeface="Wingdings" panose="05000000000000000000" charset="0"/>
              <a:buChar char="q"/>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664478F9-2BD7-7694-1339-3A4A2818008F}"/>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E3D7DC66-F333-114E-A0E8-1F2273476339}"/>
              </a:ext>
            </a:extLst>
          </p:cNvPr>
          <p:cNvPicPr>
            <a:picLocks noChangeAspect="1"/>
          </p:cNvPicPr>
          <p:nvPr/>
        </p:nvPicPr>
        <p:blipFill>
          <a:blip r:embed="rId4"/>
          <a:stretch>
            <a:fillRect/>
          </a:stretch>
        </p:blipFill>
        <p:spPr>
          <a:xfrm>
            <a:off x="0" y="5919135"/>
            <a:ext cx="920576" cy="938865"/>
          </a:xfrm>
          <a:prstGeom prst="rect">
            <a:avLst/>
          </a:prstGeom>
        </p:spPr>
      </p:pic>
    </p:spTree>
    <p:extLst>
      <p:ext uri="{BB962C8B-B14F-4D97-AF65-F5344CB8AC3E}">
        <p14:creationId xmlns:p14="http://schemas.microsoft.com/office/powerpoint/2010/main" val="139442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6564-C3B2-7706-5676-31232B0D24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E146AC-3756-3540-225B-8877AF709533}"/>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D34FCC14-0360-F7AE-DDA4-579FD98FE2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743114B0-DABD-0B1F-1365-34CF27705604}"/>
              </a:ext>
            </a:extLst>
          </p:cNvPr>
          <p:cNvGraphicFramePr>
            <a:graphicFrameLocks noGrp="1"/>
          </p:cNvGraphicFramePr>
          <p:nvPr>
            <p:extLst>
              <p:ext uri="{D42A27DB-BD31-4B8C-83A1-F6EECF244321}">
                <p14:modId xmlns:p14="http://schemas.microsoft.com/office/powerpoint/2010/main" val="3420589189"/>
              </p:ext>
            </p:extLst>
          </p:nvPr>
        </p:nvGraphicFramePr>
        <p:xfrm>
          <a:off x="1341884" y="260648"/>
          <a:ext cx="8125883" cy="82296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GB" sz="4800" b="1" u="sng" dirty="0">
                          <a:latin typeface="Montserrat Black" pitchFamily="2" charset="0"/>
                        </a:rPr>
                        <a:t>Presentation Outline</a:t>
                      </a:r>
                      <a:endParaRPr lang="en-US" sz="48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
        <p:nvSpPr>
          <p:cNvPr id="2" name="Content Placeholder 2">
            <a:extLst>
              <a:ext uri="{FF2B5EF4-FFF2-40B4-BE49-F238E27FC236}">
                <a16:creationId xmlns:a16="http://schemas.microsoft.com/office/drawing/2014/main" id="{B0415385-591E-6F25-A8B6-AEE347B04BF3}"/>
              </a:ext>
            </a:extLst>
          </p:cNvPr>
          <p:cNvSpPr>
            <a:spLocks noGrp="1"/>
          </p:cNvSpPr>
          <p:nvPr>
            <p:ph idx="1"/>
          </p:nvPr>
        </p:nvSpPr>
        <p:spPr>
          <a:xfrm>
            <a:off x="1557908" y="1545879"/>
            <a:ext cx="8269899" cy="4401516"/>
          </a:xfrm>
        </p:spPr>
        <p:txBody>
          <a:bodyPr anchor="t">
            <a:normAutofit/>
          </a:bodyPr>
          <a:lstStyle/>
          <a:p>
            <a:pPr marL="388620" indent="-342900" algn="just">
              <a:lnSpc>
                <a:spcPct val="150000"/>
              </a:lnSpc>
              <a:buAutoNum type="arabicPeriod"/>
            </a:pPr>
            <a:r>
              <a:rPr lang="en-US" sz="1800" dirty="0">
                <a:latin typeface="Montserrat Medium" pitchFamily="2" charset="0"/>
                <a:ea typeface="Segoe UI Historic" panose="020B0502040204020203" pitchFamily="34" charset="0"/>
                <a:cs typeface="Segoe UI Historic" panose="020B0502040204020203" pitchFamily="34" charset="0"/>
              </a:rPr>
              <a:t>Background</a:t>
            </a:r>
          </a:p>
          <a:p>
            <a:pPr marL="388620" indent="-342900" algn="just">
              <a:lnSpc>
                <a:spcPct val="150000"/>
              </a:lnSpc>
              <a:buAutoNum type="arabicPeriod"/>
            </a:pPr>
            <a:r>
              <a:rPr lang="en-US" sz="1800" dirty="0">
                <a:latin typeface="Montserrat Medium" pitchFamily="2" charset="0"/>
                <a:ea typeface="Segoe UI Historic" panose="020B0502040204020203" pitchFamily="34" charset="0"/>
                <a:cs typeface="Segoe UI Historic" panose="020B0502040204020203" pitchFamily="34" charset="0"/>
              </a:rPr>
              <a:t>Flood Risk Assessment Approach</a:t>
            </a:r>
          </a:p>
          <a:p>
            <a:pPr marL="388620" indent="-342900" algn="just">
              <a:lnSpc>
                <a:spcPct val="150000"/>
              </a:lnSpc>
              <a:buAutoNum type="arabicPeriod"/>
            </a:pPr>
            <a:r>
              <a:rPr lang="en-US" sz="1800" dirty="0">
                <a:latin typeface="Montserrat Medium" pitchFamily="2" charset="0"/>
                <a:ea typeface="Segoe UI Historic" panose="020B0502040204020203" pitchFamily="34" charset="0"/>
                <a:cs typeface="Segoe UI Historic" panose="020B0502040204020203" pitchFamily="34" charset="0"/>
              </a:rPr>
              <a:t>Flood Risk Assessment Results</a:t>
            </a:r>
          </a:p>
          <a:p>
            <a:pPr marL="388620" indent="-342900" algn="just">
              <a:lnSpc>
                <a:spcPct val="150000"/>
              </a:lnSpc>
              <a:buAutoNum type="arabicPeriod"/>
            </a:pPr>
            <a:r>
              <a:rPr lang="en-US" sz="1800" dirty="0">
                <a:latin typeface="Montserrat Medium" pitchFamily="2" charset="0"/>
                <a:ea typeface="Segoe UI Historic" panose="020B0502040204020203" pitchFamily="34" charset="0"/>
                <a:cs typeface="Segoe UI Historic" panose="020B0502040204020203" pitchFamily="34" charset="0"/>
              </a:rPr>
              <a:t>Flood Risk Drivers And Recommendations for an Integrated Flood Risk Management Strategy</a:t>
            </a:r>
          </a:p>
          <a:p>
            <a:pPr marL="388620" indent="-342900" algn="just">
              <a:lnSpc>
                <a:spcPct val="150000"/>
              </a:lnSpc>
              <a:buAutoNum type="arabicPeriod"/>
            </a:pPr>
            <a:endParaRPr lang="en-US" sz="1800" dirty="0">
              <a:latin typeface="Montserrat Medium" pitchFamily="2"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472468667"/>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9062-A106-35B4-D9EA-583C53E34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EC058-30BC-200F-3E5E-A72D12246474}"/>
              </a:ext>
            </a:extLst>
          </p:cNvPr>
          <p:cNvSpPr>
            <a:spLocks noGrp="1"/>
          </p:cNvSpPr>
          <p:nvPr>
            <p:ph type="ctrTitle"/>
          </p:nvPr>
        </p:nvSpPr>
        <p:spPr>
          <a:xfrm>
            <a:off x="1269876" y="188639"/>
            <a:ext cx="8496944" cy="640077"/>
          </a:xfrm>
        </p:spPr>
        <p:txBody>
          <a:bodyPr>
            <a:noAutofit/>
          </a:bodyPr>
          <a:lstStyle/>
          <a:p>
            <a:r>
              <a:rPr lang="en-US" sz="2000" b="1" dirty="0">
                <a:effectLst/>
                <a:latin typeface="Calibri" panose="020F0502020204030204" pitchFamily="34" charset="0"/>
                <a:ea typeface="Calibri" panose="020F0502020204030204" pitchFamily="34" charset="0"/>
              </a:rPr>
              <a:t>ASSESMENT OF FLOOD RISK DRIVERS AND RECOMMENDATIONS FOR AN INTEGRATED FLOOD RISK MANAGEMENT STRATEGY</a:t>
            </a:r>
            <a:endParaRPr lang="en-US" sz="2000" b="1" dirty="0"/>
          </a:p>
        </p:txBody>
      </p:sp>
      <p:sp>
        <p:nvSpPr>
          <p:cNvPr id="9" name="TextBox 8">
            <a:extLst>
              <a:ext uri="{FF2B5EF4-FFF2-40B4-BE49-F238E27FC236}">
                <a16:creationId xmlns:a16="http://schemas.microsoft.com/office/drawing/2014/main" id="{12706AB0-9674-9CC3-809E-12C2C5F50D30}"/>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D1D270F0-C9C8-843B-C17B-43C6D158A7AE}"/>
              </a:ext>
            </a:extLst>
          </p:cNvPr>
          <p:cNvSpPr txBox="1"/>
          <p:nvPr/>
        </p:nvSpPr>
        <p:spPr>
          <a:xfrm>
            <a:off x="1053852" y="980729"/>
            <a:ext cx="10932579" cy="5184576"/>
          </a:xfrm>
          <a:prstGeom prst="rect">
            <a:avLst/>
          </a:prstGeom>
          <a:noFill/>
        </p:spPr>
        <p:txBody>
          <a:bodyPr wrap="square" rtlCol="0" anchor="t">
            <a:noAutofit/>
          </a:bodyPr>
          <a:lstStyle/>
          <a:p>
            <a:pPr>
              <a:lnSpc>
                <a:spcPct val="150000"/>
              </a:lnSpc>
            </a:pPr>
            <a:r>
              <a:rPr lang="en-US" sz="2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Recommendations in Lilongwe</a:t>
            </a:r>
            <a:r>
              <a:rPr lang="en-GB" altLang="en-US" sz="2400" b="1" dirty="0">
                <a:solidFill>
                  <a:schemeClr val="accent6">
                    <a:lumMod val="75000"/>
                  </a:schemeClr>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a:t>
            </a:r>
          </a:p>
          <a:p>
            <a:pPr marL="457200" indent="-457200">
              <a:lnSpc>
                <a:spcPct val="150000"/>
              </a:lnSpc>
              <a:buFont typeface="+mj-lt"/>
              <a:buAutoNum type="arabicPeriod" startAt="4"/>
            </a:pPr>
            <a:r>
              <a:rPr lang="en-US" altLang="en-US" sz="2000" dirty="0">
                <a:solidFill>
                  <a:srgbClr val="FF0000"/>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Formal and informal city growth in flood prone areas without flood risk considerations </a:t>
            </a:r>
          </a:p>
          <a:p>
            <a:pPr>
              <a:lnSpc>
                <a:spcPct val="150000"/>
              </a:lnSpc>
            </a:pPr>
            <a:r>
              <a:rPr lang="en-US" altLang="en-US" sz="20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4.1. Reduce flood risk of existing city infrastructure and settlements - cost-effective investments can strengthen / improve /protect public infrastructure within flood prone areas</a:t>
            </a:r>
          </a:p>
          <a:p>
            <a:pPr>
              <a:lnSpc>
                <a:spcPct val="150000"/>
              </a:lnSpc>
            </a:pPr>
            <a:r>
              <a:rPr lang="en-US" altLang="en-US" sz="20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4.2. Prevent the creation of new flood risk as the city expands and develops – civic education and law enforcement</a:t>
            </a:r>
          </a:p>
          <a:p>
            <a:pPr>
              <a:lnSpc>
                <a:spcPct val="150000"/>
              </a:lnSpc>
            </a:pPr>
            <a:r>
              <a:rPr lang="en-US" altLang="en-US" sz="20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4.3. Provide Flood Forecasting and Early Warning Systems </a:t>
            </a:r>
          </a:p>
          <a:p>
            <a:pPr>
              <a:lnSpc>
                <a:spcPct val="150000"/>
              </a:lnSpc>
            </a:pPr>
            <a:r>
              <a:rPr lang="en-US" altLang="en-US" sz="20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4.4. Adopt risk informed land use planning – adhere to use flood hazard maps based on flood zones for a probability (i.e. 10yr, 25yr, 50yr, 100yr)</a:t>
            </a:r>
          </a:p>
          <a:p>
            <a:pPr>
              <a:lnSpc>
                <a:spcPct val="150000"/>
              </a:lnSpc>
            </a:pPr>
            <a:r>
              <a:rPr lang="en-US" altLang="en-US" sz="2000" dirty="0">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4.5. Formulate comprehensive Flood Risk Management Strategy for Lilongwe</a:t>
            </a:r>
          </a:p>
          <a:p>
            <a:r>
              <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rPr>
              <a:t> </a:t>
            </a:r>
          </a:p>
          <a:p>
            <a:pPr marL="457063" indent="-457063">
              <a:buFont typeface="Wingdings" panose="05000000000000000000" charset="0"/>
              <a:buChar char="q"/>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4F5BDF04-F3DC-643F-55DB-08F4E2933277}"/>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8FB3BCE2-0711-41F9-8BF1-3EA24CD7A1D7}"/>
              </a:ext>
            </a:extLst>
          </p:cNvPr>
          <p:cNvPicPr>
            <a:picLocks noChangeAspect="1"/>
          </p:cNvPicPr>
          <p:nvPr/>
        </p:nvPicPr>
        <p:blipFill>
          <a:blip r:embed="rId4"/>
          <a:stretch>
            <a:fillRect/>
          </a:stretch>
        </p:blipFill>
        <p:spPr>
          <a:xfrm>
            <a:off x="0" y="5919135"/>
            <a:ext cx="920576" cy="938865"/>
          </a:xfrm>
          <a:prstGeom prst="rect">
            <a:avLst/>
          </a:prstGeom>
        </p:spPr>
      </p:pic>
    </p:spTree>
    <p:extLst>
      <p:ext uri="{BB962C8B-B14F-4D97-AF65-F5344CB8AC3E}">
        <p14:creationId xmlns:p14="http://schemas.microsoft.com/office/powerpoint/2010/main" val="332608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6F71-1F1D-427A-6607-D4526F65777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3B8E52-7907-D6D0-2248-69C9863E5CC8}"/>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104EC513-3509-D8C7-9143-F11B0721B6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7E384C38-8439-34B5-6268-9455974A8317}"/>
              </a:ext>
            </a:extLst>
          </p:cNvPr>
          <p:cNvGraphicFramePr>
            <a:graphicFrameLocks noGrp="1"/>
          </p:cNvGraphicFramePr>
          <p:nvPr>
            <p:extLst>
              <p:ext uri="{D42A27DB-BD31-4B8C-83A1-F6EECF244321}">
                <p14:modId xmlns:p14="http://schemas.microsoft.com/office/powerpoint/2010/main" val="82217247"/>
              </p:ext>
            </p:extLst>
          </p:nvPr>
        </p:nvGraphicFramePr>
        <p:xfrm>
          <a:off x="3430116" y="3058160"/>
          <a:ext cx="8125883" cy="118872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US" sz="3600" b="1" kern="1200" dirty="0">
                          <a:solidFill>
                            <a:schemeClr val="lt1"/>
                          </a:solidFill>
                          <a:effectLst/>
                          <a:latin typeface="+mn-lt"/>
                          <a:ea typeface="+mn-ea"/>
                          <a:cs typeface="+mn-cs"/>
                        </a:rPr>
                        <a:t>AN INTEGRATED FLOOD RISK MANAGEMENT STRATEGY</a:t>
                      </a:r>
                      <a:endParaRPr lang="en-US" sz="36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Tree>
    <p:extLst>
      <p:ext uri="{BB962C8B-B14F-4D97-AF65-F5344CB8AC3E}">
        <p14:creationId xmlns:p14="http://schemas.microsoft.com/office/powerpoint/2010/main" val="101854856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44C4B-E40E-3033-60FD-B9BA381B4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95DF1-E2E3-C56E-29AF-8739132423E3}"/>
              </a:ext>
            </a:extLst>
          </p:cNvPr>
          <p:cNvSpPr>
            <a:spLocks noGrp="1"/>
          </p:cNvSpPr>
          <p:nvPr>
            <p:ph type="ctrTitle"/>
          </p:nvPr>
        </p:nvSpPr>
        <p:spPr>
          <a:xfrm>
            <a:off x="1269876" y="893"/>
            <a:ext cx="9433048" cy="827824"/>
          </a:xfrm>
        </p:spPr>
        <p:txBody>
          <a:bodyPr>
            <a:noAutofit/>
          </a:bodyPr>
          <a:lstStyle/>
          <a:p>
            <a:r>
              <a:rPr lang="en-US" sz="2400" b="1" dirty="0">
                <a:latin typeface="Segoe UI" panose="020B0502040204020203" charset="0"/>
                <a:cs typeface="Segoe UI" panose="020B0502040204020203" charset="0"/>
              </a:rPr>
              <a:t>AN INTEGRATED FLOOD RISK MANAGEMENT STRATEGY</a:t>
            </a:r>
          </a:p>
        </p:txBody>
      </p:sp>
      <p:sp>
        <p:nvSpPr>
          <p:cNvPr id="9" name="TextBox 8">
            <a:extLst>
              <a:ext uri="{FF2B5EF4-FFF2-40B4-BE49-F238E27FC236}">
                <a16:creationId xmlns:a16="http://schemas.microsoft.com/office/drawing/2014/main" id="{4F78B828-BFA1-96E3-85E5-BFA1A76C2FB8}"/>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A48CC054-5A31-6DA4-1EAE-E8742925927B}"/>
              </a:ext>
            </a:extLst>
          </p:cNvPr>
          <p:cNvSpPr txBox="1"/>
          <p:nvPr/>
        </p:nvSpPr>
        <p:spPr>
          <a:xfrm>
            <a:off x="1088194" y="985374"/>
            <a:ext cx="5582281" cy="3451738"/>
          </a:xfrm>
          <a:prstGeom prst="rect">
            <a:avLst/>
          </a:prstGeom>
          <a:noFill/>
        </p:spPr>
        <p:txBody>
          <a:bodyPr wrap="square" rtlCol="0" anchor="t">
            <a:noAutofit/>
          </a:bodyPr>
          <a:lstStyle/>
          <a:p>
            <a:pPr marL="457200" indent="-457200">
              <a:buFont typeface="Courier New" panose="02070309020205020404" pitchFamily="49" charset="0"/>
              <a:buChar char="o"/>
            </a:pPr>
            <a:r>
              <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rPr>
              <a:t>Lilongwe City Council with funding from Lilongwe Water and Sanitation Project developed an integrated flood risk management strategy based on </a:t>
            </a:r>
            <a:r>
              <a:rPr lang="en-US" altLang="en-US" sz="2799" dirty="0">
                <a:solidFill>
                  <a:prstClr val="black"/>
                </a:solidFill>
                <a:latin typeface="Calibri" panose="020F0502020204030204" charset="0"/>
                <a:ea typeface="Corbel" panose="020B0503020204020204"/>
                <a:cs typeface="Calibri" panose="020F0502020204030204" charset="0"/>
                <a:sym typeface="Corbel" panose="020B0503020204020204"/>
              </a:rPr>
              <a:t>Sendai Framework for Disaster Risk Reduction 2015-2030 (UN, 2015)</a:t>
            </a: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a:p>
            <a:r>
              <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rPr>
              <a:t> </a:t>
            </a:r>
          </a:p>
          <a:p>
            <a:pPr marL="457063" indent="-457063">
              <a:buFont typeface="Wingdings" panose="05000000000000000000" charset="0"/>
              <a:buChar char="q"/>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sp>
        <p:nvSpPr>
          <p:cNvPr id="14" name="Rectangle 13">
            <a:extLst>
              <a:ext uri="{FF2B5EF4-FFF2-40B4-BE49-F238E27FC236}">
                <a16:creationId xmlns:a16="http://schemas.microsoft.com/office/drawing/2014/main" id="{CC98352B-3DEC-7E8E-1D78-158960E9DD9B}"/>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C52969F0-0DA9-A3DC-19C2-C9C1E20F3C75}"/>
              </a:ext>
            </a:extLst>
          </p:cNvPr>
          <p:cNvPicPr>
            <a:picLocks noChangeAspect="1"/>
          </p:cNvPicPr>
          <p:nvPr/>
        </p:nvPicPr>
        <p:blipFill>
          <a:blip r:embed="rId4"/>
          <a:stretch>
            <a:fillRect/>
          </a:stretch>
        </p:blipFill>
        <p:spPr>
          <a:xfrm>
            <a:off x="0" y="5919135"/>
            <a:ext cx="920576" cy="938865"/>
          </a:xfrm>
          <a:prstGeom prst="rect">
            <a:avLst/>
          </a:prstGeom>
        </p:spPr>
      </p:pic>
      <p:pic>
        <p:nvPicPr>
          <p:cNvPr id="16" name="Picture 15">
            <a:extLst>
              <a:ext uri="{FF2B5EF4-FFF2-40B4-BE49-F238E27FC236}">
                <a16:creationId xmlns:a16="http://schemas.microsoft.com/office/drawing/2014/main" id="{D8B34548-C16C-F027-4E6D-A3BCBCA15188}"/>
              </a:ext>
            </a:extLst>
          </p:cNvPr>
          <p:cNvPicPr>
            <a:picLocks noChangeAspect="1"/>
          </p:cNvPicPr>
          <p:nvPr/>
        </p:nvPicPr>
        <p:blipFill>
          <a:blip r:embed="rId5"/>
          <a:stretch>
            <a:fillRect/>
          </a:stretch>
        </p:blipFill>
        <p:spPr>
          <a:xfrm>
            <a:off x="6454452" y="4941168"/>
            <a:ext cx="2810500" cy="1682642"/>
          </a:xfrm>
          <a:prstGeom prst="rect">
            <a:avLst/>
          </a:prstGeom>
        </p:spPr>
      </p:pic>
      <p:sp>
        <p:nvSpPr>
          <p:cNvPr id="17" name="Text Box 7">
            <a:extLst>
              <a:ext uri="{FF2B5EF4-FFF2-40B4-BE49-F238E27FC236}">
                <a16:creationId xmlns:a16="http://schemas.microsoft.com/office/drawing/2014/main" id="{E23233ED-533C-8A06-A2A6-56AE8A9E538C}"/>
              </a:ext>
            </a:extLst>
          </p:cNvPr>
          <p:cNvSpPr txBox="1"/>
          <p:nvPr/>
        </p:nvSpPr>
        <p:spPr>
          <a:xfrm>
            <a:off x="1239376" y="4685044"/>
            <a:ext cx="4999052" cy="2056324"/>
          </a:xfrm>
          <a:prstGeom prst="rect">
            <a:avLst/>
          </a:prstGeom>
          <a:noFill/>
        </p:spPr>
        <p:txBody>
          <a:bodyPr wrap="square" rtlCol="0" anchor="t">
            <a:noAutofit/>
          </a:bodyPr>
          <a:lstStyle/>
          <a:p>
            <a:pPr marL="457200" indent="-457200">
              <a:buFont typeface="Courier New" panose="02070309020205020404" pitchFamily="49" charset="0"/>
              <a:buChar char="o"/>
            </a:pPr>
            <a:r>
              <a:rPr lang="en-US" altLang="en-US" sz="2799" dirty="0">
                <a:solidFill>
                  <a:prstClr val="black"/>
                </a:solidFill>
                <a:latin typeface="Calibri" panose="020F0502020204030204" charset="0"/>
                <a:ea typeface="Corbel" panose="020B0503020204020204"/>
                <a:cs typeface="Calibri" panose="020F0502020204030204" charset="0"/>
                <a:sym typeface="Corbel" panose="020B0503020204020204"/>
              </a:rPr>
              <a:t>An integrated flood emergency management considers actions for three stages</a:t>
            </a: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a:p>
            <a:pPr marL="457063" indent="-457063">
              <a:buFont typeface="Wingdings" panose="05000000000000000000" charset="0"/>
              <a:buChar char="q"/>
            </a:pPr>
            <a:endParaRPr lang="en-GB" altLang="en-US" sz="2799" dirty="0">
              <a:solidFill>
                <a:prstClr val="black"/>
              </a:solidFill>
              <a:latin typeface="Calibri" panose="020F0502020204030204" charset="0"/>
              <a:ea typeface="Corbel" panose="020B0503020204020204"/>
              <a:cs typeface="Calibri" panose="020F0502020204030204" charset="0"/>
              <a:sym typeface="Corbel" panose="020B0503020204020204"/>
            </a:endParaRPr>
          </a:p>
        </p:txBody>
      </p:sp>
      <p:pic>
        <p:nvPicPr>
          <p:cNvPr id="18" name="Picture 17">
            <a:extLst>
              <a:ext uri="{FF2B5EF4-FFF2-40B4-BE49-F238E27FC236}">
                <a16:creationId xmlns:a16="http://schemas.microsoft.com/office/drawing/2014/main" id="{C260AD69-5237-D623-E1C6-E0CB44C2B7F9}"/>
              </a:ext>
            </a:extLst>
          </p:cNvPr>
          <p:cNvPicPr>
            <a:picLocks noChangeAspect="1"/>
          </p:cNvPicPr>
          <p:nvPr/>
        </p:nvPicPr>
        <p:blipFill>
          <a:blip r:embed="rId6"/>
          <a:stretch>
            <a:fillRect/>
          </a:stretch>
        </p:blipFill>
        <p:spPr>
          <a:xfrm>
            <a:off x="7021262" y="819605"/>
            <a:ext cx="4671374" cy="4193571"/>
          </a:xfrm>
          <a:prstGeom prst="rect">
            <a:avLst/>
          </a:prstGeom>
        </p:spPr>
      </p:pic>
    </p:spTree>
    <p:extLst>
      <p:ext uri="{BB962C8B-B14F-4D97-AF65-F5344CB8AC3E}">
        <p14:creationId xmlns:p14="http://schemas.microsoft.com/office/powerpoint/2010/main" val="197070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44D1-E79A-A7C9-2CDC-77AD439799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14EF61-F054-C4F8-A8D1-5526F6D71A52}"/>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A95AB7D7-DDC4-418C-498E-B4109E6399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650FA070-7A8C-8CD8-3B30-369D3DDD3CD1}"/>
              </a:ext>
            </a:extLst>
          </p:cNvPr>
          <p:cNvGraphicFramePr>
            <a:graphicFrameLocks noGrp="1"/>
          </p:cNvGraphicFramePr>
          <p:nvPr>
            <p:extLst>
              <p:ext uri="{D42A27DB-BD31-4B8C-83A1-F6EECF244321}">
                <p14:modId xmlns:p14="http://schemas.microsoft.com/office/powerpoint/2010/main" val="1532239242"/>
              </p:ext>
            </p:extLst>
          </p:nvPr>
        </p:nvGraphicFramePr>
        <p:xfrm>
          <a:off x="3430116" y="3058160"/>
          <a:ext cx="8125883" cy="64008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US" sz="3600" b="1" kern="1200" dirty="0">
                          <a:solidFill>
                            <a:schemeClr val="lt1"/>
                          </a:solidFill>
                          <a:effectLst/>
                          <a:latin typeface="+mn-lt"/>
                          <a:ea typeface="+mn-ea"/>
                          <a:cs typeface="+mn-cs"/>
                        </a:rPr>
                        <a:t>Drainage Master Plan</a:t>
                      </a:r>
                      <a:endParaRPr lang="en-US" sz="36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Tree>
    <p:extLst>
      <p:ext uri="{BB962C8B-B14F-4D97-AF65-F5344CB8AC3E}">
        <p14:creationId xmlns:p14="http://schemas.microsoft.com/office/powerpoint/2010/main" val="2812560092"/>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EF4B0-77DB-282E-560D-4A3348FCF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101AE-BC6D-FB91-527F-792EC7A0DA9C}"/>
              </a:ext>
            </a:extLst>
          </p:cNvPr>
          <p:cNvSpPr>
            <a:spLocks noGrp="1"/>
          </p:cNvSpPr>
          <p:nvPr>
            <p:ph type="ctrTitle"/>
          </p:nvPr>
        </p:nvSpPr>
        <p:spPr>
          <a:xfrm>
            <a:off x="1197868" y="-67162"/>
            <a:ext cx="9289032" cy="827824"/>
          </a:xfrm>
        </p:spPr>
        <p:txBody>
          <a:bodyPr>
            <a:noAutofit/>
          </a:bodyPr>
          <a:lstStyle/>
          <a:p>
            <a:r>
              <a:rPr lang="en-GB" sz="3200" b="1" dirty="0">
                <a:latin typeface="Segoe UI" panose="020B0502040204020203" charset="0"/>
                <a:cs typeface="Segoe UI" panose="020B0502040204020203" charset="0"/>
              </a:rPr>
              <a:t>Snap Shot of Drainage Master Plan</a:t>
            </a:r>
            <a:endParaRPr lang="en-GB" sz="3200" dirty="0"/>
          </a:p>
        </p:txBody>
      </p:sp>
      <p:sp>
        <p:nvSpPr>
          <p:cNvPr id="9" name="TextBox 8">
            <a:extLst>
              <a:ext uri="{FF2B5EF4-FFF2-40B4-BE49-F238E27FC236}">
                <a16:creationId xmlns:a16="http://schemas.microsoft.com/office/drawing/2014/main" id="{D104CA74-068F-8616-2CF7-F52EE128C6B6}"/>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pic>
        <p:nvPicPr>
          <p:cNvPr id="5" name="Picture 4">
            <a:extLst>
              <a:ext uri="{FF2B5EF4-FFF2-40B4-BE49-F238E27FC236}">
                <a16:creationId xmlns:a16="http://schemas.microsoft.com/office/drawing/2014/main" id="{E3326A0B-6651-4592-6BE7-5F30068B4C68}"/>
              </a:ext>
            </a:extLst>
          </p:cNvPr>
          <p:cNvPicPr>
            <a:picLocks noChangeAspect="1"/>
          </p:cNvPicPr>
          <p:nvPr/>
        </p:nvPicPr>
        <p:blipFill>
          <a:blip r:embed="rId4"/>
          <a:stretch>
            <a:fillRect/>
          </a:stretch>
        </p:blipFill>
        <p:spPr>
          <a:xfrm>
            <a:off x="1076044" y="814623"/>
            <a:ext cx="10081120" cy="5696627"/>
          </a:xfrm>
          <a:prstGeom prst="rect">
            <a:avLst/>
          </a:prstGeom>
        </p:spPr>
      </p:pic>
      <p:sp>
        <p:nvSpPr>
          <p:cNvPr id="11" name="Rectangle 10">
            <a:extLst>
              <a:ext uri="{FF2B5EF4-FFF2-40B4-BE49-F238E27FC236}">
                <a16:creationId xmlns:a16="http://schemas.microsoft.com/office/drawing/2014/main" id="{B2C90F8A-8D35-7A6F-50F8-2E7EEF11AFB7}"/>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Content Placeholder 6">
            <a:extLst>
              <a:ext uri="{FF2B5EF4-FFF2-40B4-BE49-F238E27FC236}">
                <a16:creationId xmlns:a16="http://schemas.microsoft.com/office/drawing/2014/main" id="{1CDA324D-5C9E-56BA-B2A8-0960FC0160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spTree>
    <p:extLst>
      <p:ext uri="{BB962C8B-B14F-4D97-AF65-F5344CB8AC3E}">
        <p14:creationId xmlns:p14="http://schemas.microsoft.com/office/powerpoint/2010/main" val="3321582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214E4-38CC-EF2D-D02F-EF9733AE1EC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AA6619-2B27-8184-B03E-BD56F3F8123C}"/>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6B05EF8C-A6B0-B720-D575-4BA0EBD7F9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056F1F10-8472-B3C1-2B29-1A40FAAB97C2}"/>
              </a:ext>
            </a:extLst>
          </p:cNvPr>
          <p:cNvGraphicFramePr>
            <a:graphicFrameLocks noGrp="1"/>
          </p:cNvGraphicFramePr>
          <p:nvPr>
            <p:extLst>
              <p:ext uri="{D42A27DB-BD31-4B8C-83A1-F6EECF244321}">
                <p14:modId xmlns:p14="http://schemas.microsoft.com/office/powerpoint/2010/main" val="2899285629"/>
              </p:ext>
            </p:extLst>
          </p:nvPr>
        </p:nvGraphicFramePr>
        <p:xfrm>
          <a:off x="3430116" y="3058160"/>
          <a:ext cx="8125883" cy="118872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US" sz="3600" b="1" kern="1200" dirty="0">
                          <a:solidFill>
                            <a:schemeClr val="lt1"/>
                          </a:solidFill>
                          <a:effectLst/>
                          <a:latin typeface="+mn-lt"/>
                          <a:ea typeface="+mn-ea"/>
                          <a:cs typeface="+mn-cs"/>
                        </a:rPr>
                        <a:t>The End </a:t>
                      </a:r>
                    </a:p>
                    <a:p>
                      <a:pPr algn="ctr"/>
                      <a:r>
                        <a:rPr lang="en-US" sz="3600" b="1" kern="1200" dirty="0" err="1">
                          <a:solidFill>
                            <a:schemeClr val="lt1"/>
                          </a:solidFill>
                          <a:effectLst/>
                          <a:latin typeface="+mn-lt"/>
                          <a:ea typeface="+mn-ea"/>
                          <a:cs typeface="+mn-cs"/>
                        </a:rPr>
                        <a:t>Zikomo</a:t>
                      </a:r>
                      <a:r>
                        <a:rPr lang="en-US" sz="3600" b="1" kern="1200" dirty="0">
                          <a:solidFill>
                            <a:schemeClr val="lt1"/>
                          </a:solidFill>
                          <a:effectLst/>
                          <a:latin typeface="+mn-lt"/>
                          <a:ea typeface="+mn-ea"/>
                          <a:cs typeface="+mn-cs"/>
                        </a:rPr>
                        <a:t> </a:t>
                      </a:r>
                      <a:r>
                        <a:rPr lang="en-US" sz="3600" b="1" kern="1200" dirty="0" err="1">
                          <a:solidFill>
                            <a:schemeClr val="lt1"/>
                          </a:solidFill>
                          <a:effectLst/>
                          <a:latin typeface="+mn-lt"/>
                          <a:ea typeface="+mn-ea"/>
                          <a:cs typeface="+mn-cs"/>
                        </a:rPr>
                        <a:t>Kwambiri</a:t>
                      </a:r>
                      <a:endParaRPr lang="en-US" sz="36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pic>
        <p:nvPicPr>
          <p:cNvPr id="2" name="Picture 1">
            <a:extLst>
              <a:ext uri="{FF2B5EF4-FFF2-40B4-BE49-F238E27FC236}">
                <a16:creationId xmlns:a16="http://schemas.microsoft.com/office/drawing/2014/main" id="{DD31908E-CF9A-658D-DD7C-62A0EA891297}"/>
              </a:ext>
            </a:extLst>
          </p:cNvPr>
          <p:cNvPicPr>
            <a:picLocks noChangeAspect="1"/>
          </p:cNvPicPr>
          <p:nvPr/>
        </p:nvPicPr>
        <p:blipFill>
          <a:blip r:embed="rId4"/>
          <a:stretch>
            <a:fillRect/>
          </a:stretch>
        </p:blipFill>
        <p:spPr>
          <a:xfrm>
            <a:off x="4438228" y="476672"/>
            <a:ext cx="4248472" cy="2304256"/>
          </a:xfrm>
          <a:prstGeom prst="rect">
            <a:avLst/>
          </a:prstGeom>
        </p:spPr>
      </p:pic>
      <p:pic>
        <p:nvPicPr>
          <p:cNvPr id="3" name="Picture 2">
            <a:extLst>
              <a:ext uri="{FF2B5EF4-FFF2-40B4-BE49-F238E27FC236}">
                <a16:creationId xmlns:a16="http://schemas.microsoft.com/office/drawing/2014/main" id="{0C51FBC6-BF69-AB63-014D-DF169DB0BD65}"/>
              </a:ext>
            </a:extLst>
          </p:cNvPr>
          <p:cNvPicPr>
            <a:picLocks noChangeAspect="1"/>
          </p:cNvPicPr>
          <p:nvPr/>
        </p:nvPicPr>
        <p:blipFill>
          <a:blip r:embed="rId5"/>
          <a:stretch>
            <a:fillRect/>
          </a:stretch>
        </p:blipFill>
        <p:spPr>
          <a:xfrm>
            <a:off x="4294212" y="4365104"/>
            <a:ext cx="4680520" cy="2152573"/>
          </a:xfrm>
          <a:prstGeom prst="rect">
            <a:avLst/>
          </a:prstGeom>
        </p:spPr>
      </p:pic>
    </p:spTree>
    <p:extLst>
      <p:ext uri="{BB962C8B-B14F-4D97-AF65-F5344CB8AC3E}">
        <p14:creationId xmlns:p14="http://schemas.microsoft.com/office/powerpoint/2010/main" val="447463541"/>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42E0E-6DF7-FCF7-5698-A09ADCE3F8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715818-7537-5817-140A-5FE42A99D107}"/>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3E79FAD2-BD1E-1E12-A11F-D7BF258D0C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F12A505D-CD68-ED27-B238-A43D896FBC87}"/>
              </a:ext>
            </a:extLst>
          </p:cNvPr>
          <p:cNvGraphicFramePr>
            <a:graphicFrameLocks noGrp="1"/>
          </p:cNvGraphicFramePr>
          <p:nvPr>
            <p:extLst>
              <p:ext uri="{D42A27DB-BD31-4B8C-83A1-F6EECF244321}">
                <p14:modId xmlns:p14="http://schemas.microsoft.com/office/powerpoint/2010/main" val="3543824659"/>
              </p:ext>
            </p:extLst>
          </p:nvPr>
        </p:nvGraphicFramePr>
        <p:xfrm>
          <a:off x="3430116" y="3058160"/>
          <a:ext cx="8125883" cy="82296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GB" sz="4800" b="1" u="sng" dirty="0">
                          <a:latin typeface="Montserrat Black" pitchFamily="2" charset="0"/>
                        </a:rPr>
                        <a:t>Background</a:t>
                      </a:r>
                      <a:endParaRPr lang="en-US" sz="48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Tree>
    <p:extLst>
      <p:ext uri="{BB962C8B-B14F-4D97-AF65-F5344CB8AC3E}">
        <p14:creationId xmlns:p14="http://schemas.microsoft.com/office/powerpoint/2010/main" val="262623910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868" y="1043708"/>
            <a:ext cx="7488832" cy="5553644"/>
          </a:xfrm>
        </p:spPr>
        <p:txBody>
          <a:bodyPr anchor="t">
            <a:noAutofit/>
          </a:bodyPr>
          <a:lstStyle/>
          <a:p>
            <a:pPr marL="331470" indent="-285750" algn="just">
              <a:lnSpc>
                <a:spcPct val="150000"/>
              </a:lnSpc>
              <a:buFont typeface="Wingdings" panose="05000000000000000000" pitchFamily="2" charset="2"/>
              <a:buChar char="q"/>
            </a:pPr>
            <a:r>
              <a:rPr lang="en-US" sz="1600" dirty="0">
                <a:latin typeface="Montserrat Medium" pitchFamily="2" charset="0"/>
                <a:ea typeface="Segoe UI Historic" panose="020B0502040204020203" pitchFamily="34" charset="0"/>
                <a:cs typeface="Segoe UI Historic" panose="020B0502040204020203" pitchFamily="34" charset="0"/>
              </a:rPr>
              <a:t>Lilongwe city has experienced damaging floods since 2015</a:t>
            </a:r>
          </a:p>
          <a:p>
            <a:pPr marL="331470" indent="-285750" algn="just">
              <a:lnSpc>
                <a:spcPct val="150000"/>
              </a:lnSpc>
              <a:buFont typeface="Wingdings" panose="05000000000000000000" pitchFamily="2" charset="2"/>
              <a:buChar char="q"/>
            </a:pPr>
            <a:r>
              <a:rPr lang="en-US" sz="1600" dirty="0">
                <a:latin typeface="Montserrat Medium" pitchFamily="2" charset="0"/>
                <a:ea typeface="Segoe UI Historic" panose="020B0502040204020203" pitchFamily="34" charset="0"/>
                <a:cs typeface="Segoe UI Historic" panose="020B0502040204020203" pitchFamily="34" charset="0"/>
              </a:rPr>
              <a:t>The city has had floods in 2017, 2019 and 2020 …… </a:t>
            </a:r>
          </a:p>
          <a:p>
            <a:pPr marL="331470" indent="-285750" algn="just">
              <a:lnSpc>
                <a:spcPct val="150000"/>
              </a:lnSpc>
              <a:buFont typeface="Wingdings" panose="05000000000000000000" pitchFamily="2" charset="2"/>
              <a:buChar char="q"/>
            </a:pPr>
            <a:r>
              <a:rPr lang="en-US" sz="1600" dirty="0">
                <a:latin typeface="Montserrat Medium" pitchFamily="2" charset="0"/>
                <a:ea typeface="Segoe UI Historic" panose="020B0502040204020203" pitchFamily="34" charset="0"/>
                <a:cs typeface="Segoe UI Historic" panose="020B0502040204020203" pitchFamily="34" charset="0"/>
              </a:rPr>
              <a:t>It is now evident that flood risk in Lilongwe is on the rise and that it is taking lives and impacting economic growth and opportunity in the city</a:t>
            </a:r>
          </a:p>
          <a:p>
            <a:pPr marL="331470" indent="-285750" algn="just">
              <a:lnSpc>
                <a:spcPct val="150000"/>
              </a:lnSpc>
              <a:buFont typeface="Wingdings" panose="05000000000000000000" pitchFamily="2" charset="2"/>
              <a:buChar char="q"/>
            </a:pPr>
            <a:r>
              <a:rPr lang="en-US" sz="1600" dirty="0">
                <a:latin typeface="Montserrat Medium" pitchFamily="2" charset="0"/>
                <a:ea typeface="Segoe UI Historic" panose="020B0502040204020203" pitchFamily="34" charset="0"/>
                <a:cs typeface="Segoe UI Historic" panose="020B0502040204020203" pitchFamily="34" charset="0"/>
              </a:rPr>
              <a:t>The city is growing at a rate of 4.38% per year, it currently has a population of over 1.5million and it is expected to almost double in the next 20 years. </a:t>
            </a:r>
          </a:p>
          <a:p>
            <a:pPr marL="331470" indent="-285750" algn="just">
              <a:lnSpc>
                <a:spcPct val="150000"/>
              </a:lnSpc>
              <a:buFont typeface="Wingdings" panose="05000000000000000000" pitchFamily="2" charset="2"/>
              <a:buChar char="q"/>
            </a:pPr>
            <a:r>
              <a:rPr lang="en-US" sz="1600" dirty="0">
                <a:latin typeface="Montserrat Medium" pitchFamily="2" charset="0"/>
                <a:ea typeface="Segoe UI Historic" panose="020B0502040204020203" pitchFamily="34" charset="0"/>
                <a:cs typeface="Segoe UI Historic" panose="020B0502040204020203" pitchFamily="34" charset="0"/>
              </a:rPr>
              <a:t>There is mostly informal growth which increases exposure as well as vulnerability and, at the same time, exacerbating flood hazard by reducing the rainfall infiltration capacity of the city. </a:t>
            </a:r>
          </a:p>
          <a:p>
            <a:pPr marL="331470" indent="-285750" algn="just">
              <a:lnSpc>
                <a:spcPct val="150000"/>
              </a:lnSpc>
              <a:buFont typeface="Wingdings" panose="05000000000000000000" pitchFamily="2" charset="2"/>
              <a:buChar char="q"/>
            </a:pPr>
            <a:r>
              <a:rPr lang="en-US" sz="1600" dirty="0">
                <a:latin typeface="Montserrat Medium" pitchFamily="2" charset="0"/>
                <a:ea typeface="Segoe UI Historic" panose="020B0502040204020203" pitchFamily="34" charset="0"/>
                <a:cs typeface="Segoe UI Historic" panose="020B0502040204020203" pitchFamily="34" charset="0"/>
              </a:rPr>
              <a:t>A baseline of the flood risk in Lilongwe was therefore built from the historical flood events </a:t>
            </a:r>
          </a:p>
        </p:txBody>
      </p:sp>
      <p:sp>
        <p:nvSpPr>
          <p:cNvPr id="4" name="Rectangle 3"/>
          <p:cNvSpPr/>
          <p:nvPr/>
        </p:nvSpPr>
        <p:spPr>
          <a:xfrm>
            <a:off x="-23164" y="-99392"/>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pic>
        <p:nvPicPr>
          <p:cNvPr id="5" name="Picture 4">
            <a:extLst>
              <a:ext uri="{FF2B5EF4-FFF2-40B4-BE49-F238E27FC236}">
                <a16:creationId xmlns:a16="http://schemas.microsoft.com/office/drawing/2014/main" id="{5F84E64E-E59E-F969-1F40-A3FD23A7C3FD}"/>
              </a:ext>
            </a:extLst>
          </p:cNvPr>
          <p:cNvPicPr>
            <a:picLocks noChangeAspect="1"/>
          </p:cNvPicPr>
          <p:nvPr/>
        </p:nvPicPr>
        <p:blipFill>
          <a:blip r:embed="rId4"/>
          <a:stretch>
            <a:fillRect/>
          </a:stretch>
        </p:blipFill>
        <p:spPr>
          <a:xfrm>
            <a:off x="8974732" y="3212976"/>
            <a:ext cx="2592288" cy="1368152"/>
          </a:xfrm>
          <a:prstGeom prst="rect">
            <a:avLst/>
          </a:prstGeom>
        </p:spPr>
      </p:pic>
      <p:pic>
        <p:nvPicPr>
          <p:cNvPr id="7" name="Picture 6">
            <a:extLst>
              <a:ext uri="{FF2B5EF4-FFF2-40B4-BE49-F238E27FC236}">
                <a16:creationId xmlns:a16="http://schemas.microsoft.com/office/drawing/2014/main" id="{4836BA05-CE8D-DD8E-3234-1E330BE6C29A}"/>
              </a:ext>
            </a:extLst>
          </p:cNvPr>
          <p:cNvPicPr>
            <a:picLocks noChangeAspect="1"/>
          </p:cNvPicPr>
          <p:nvPr/>
        </p:nvPicPr>
        <p:blipFill>
          <a:blip r:embed="rId5"/>
          <a:stretch>
            <a:fillRect/>
          </a:stretch>
        </p:blipFill>
        <p:spPr>
          <a:xfrm>
            <a:off x="8974732" y="4904656"/>
            <a:ext cx="2664296" cy="1485292"/>
          </a:xfrm>
          <a:prstGeom prst="rect">
            <a:avLst/>
          </a:prstGeom>
        </p:spPr>
      </p:pic>
      <p:pic>
        <p:nvPicPr>
          <p:cNvPr id="9" name="Picture 8">
            <a:extLst>
              <a:ext uri="{FF2B5EF4-FFF2-40B4-BE49-F238E27FC236}">
                <a16:creationId xmlns:a16="http://schemas.microsoft.com/office/drawing/2014/main" id="{51BDEA20-DD99-A50F-90E3-0BEF56A791D1}"/>
              </a:ext>
            </a:extLst>
          </p:cNvPr>
          <p:cNvPicPr>
            <a:picLocks noChangeAspect="1"/>
          </p:cNvPicPr>
          <p:nvPr/>
        </p:nvPicPr>
        <p:blipFill>
          <a:blip r:embed="rId6"/>
          <a:stretch>
            <a:fillRect/>
          </a:stretch>
        </p:blipFill>
        <p:spPr>
          <a:xfrm>
            <a:off x="8937276" y="909837"/>
            <a:ext cx="2891596" cy="2031558"/>
          </a:xfrm>
          <a:prstGeom prst="rect">
            <a:avLst/>
          </a:prstGeom>
        </p:spPr>
      </p:pic>
      <p:sp>
        <p:nvSpPr>
          <p:cNvPr id="12" name="Title 1">
            <a:extLst>
              <a:ext uri="{FF2B5EF4-FFF2-40B4-BE49-F238E27FC236}">
                <a16:creationId xmlns:a16="http://schemas.microsoft.com/office/drawing/2014/main" id="{62A4644F-0C31-E4F9-2652-926289C13EB2}"/>
              </a:ext>
            </a:extLst>
          </p:cNvPr>
          <p:cNvSpPr>
            <a:spLocks noGrp="1"/>
          </p:cNvSpPr>
          <p:nvPr>
            <p:ph type="title"/>
          </p:nvPr>
        </p:nvSpPr>
        <p:spPr>
          <a:xfrm>
            <a:off x="921418" y="1"/>
            <a:ext cx="10512862" cy="909836"/>
          </a:xfrm>
        </p:spPr>
        <p:txBody>
          <a:bodyPr>
            <a:noAutofit/>
          </a:bodyPr>
          <a:lstStyle/>
          <a:p>
            <a:r>
              <a:rPr lang="en-GB" sz="3200" b="1" u="sng" dirty="0">
                <a:latin typeface="Montserrat Black" pitchFamily="2" charset="0"/>
              </a:rPr>
              <a:t>Background to flood Risk Assessment in Lilongwe City</a:t>
            </a:r>
          </a:p>
        </p:txBody>
      </p:sp>
    </p:spTree>
    <p:extLst>
      <p:ext uri="{BB962C8B-B14F-4D97-AF65-F5344CB8AC3E}">
        <p14:creationId xmlns:p14="http://schemas.microsoft.com/office/powerpoint/2010/main" val="133253118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7CC79-D40A-4659-B93E-147DA2E20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19C3A-2255-4FD1-99F1-B0908F7CEFA6}"/>
              </a:ext>
            </a:extLst>
          </p:cNvPr>
          <p:cNvSpPr>
            <a:spLocks noGrp="1"/>
          </p:cNvSpPr>
          <p:nvPr>
            <p:ph type="title"/>
          </p:nvPr>
        </p:nvSpPr>
        <p:spPr>
          <a:xfrm>
            <a:off x="921418" y="1"/>
            <a:ext cx="10512862" cy="909836"/>
          </a:xfrm>
        </p:spPr>
        <p:txBody>
          <a:bodyPr>
            <a:noAutofit/>
          </a:bodyPr>
          <a:lstStyle/>
          <a:p>
            <a:r>
              <a:rPr lang="en-GB" sz="3200" b="1" u="sng" dirty="0">
                <a:latin typeface="Montserrat Black" pitchFamily="2" charset="0"/>
              </a:rPr>
              <a:t>Background to flood Risk Assessment in Lilongwe City</a:t>
            </a:r>
          </a:p>
        </p:txBody>
      </p:sp>
      <p:sp>
        <p:nvSpPr>
          <p:cNvPr id="3" name="Content Placeholder 2">
            <a:extLst>
              <a:ext uri="{FF2B5EF4-FFF2-40B4-BE49-F238E27FC236}">
                <a16:creationId xmlns:a16="http://schemas.microsoft.com/office/drawing/2014/main" id="{222E60A6-EFF1-D968-AF96-779DA73DEE60}"/>
              </a:ext>
            </a:extLst>
          </p:cNvPr>
          <p:cNvSpPr>
            <a:spLocks noGrp="1"/>
          </p:cNvSpPr>
          <p:nvPr>
            <p:ph idx="1"/>
          </p:nvPr>
        </p:nvSpPr>
        <p:spPr>
          <a:xfrm>
            <a:off x="1125860" y="909837"/>
            <a:ext cx="6840760" cy="5714900"/>
          </a:xfrm>
        </p:spPr>
        <p:txBody>
          <a:bodyPr anchor="t">
            <a:normAutofit lnSpcReduction="10000"/>
          </a:bodyPr>
          <a:lstStyle/>
          <a:p>
            <a:pPr marL="45720" indent="0" algn="just">
              <a:lnSpc>
                <a:spcPct val="150000"/>
              </a:lnSpc>
              <a:buNone/>
            </a:pPr>
            <a:r>
              <a:rPr lang="en-US" sz="1800" dirty="0">
                <a:solidFill>
                  <a:schemeClr val="accent6"/>
                </a:solidFill>
                <a:effectLst>
                  <a:outerShdw blurRad="38100" dist="38100" dir="2700000" algn="tl">
                    <a:srgbClr val="000000">
                      <a:alpha val="43137"/>
                    </a:srgbClr>
                  </a:outerShdw>
                </a:effectLst>
                <a:latin typeface="Montserrat Medium" pitchFamily="2" charset="0"/>
                <a:ea typeface="Segoe UI Historic" panose="020B0502040204020203" pitchFamily="34" charset="0"/>
                <a:cs typeface="Segoe UI Historic" panose="020B0502040204020203" pitchFamily="34" charset="0"/>
              </a:rPr>
              <a:t>The flood risk assessment was done with the following Objectives:</a:t>
            </a:r>
          </a:p>
          <a:p>
            <a:pPr marL="331470" indent="-285750" algn="just">
              <a:lnSpc>
                <a:spcPct val="150000"/>
              </a:lnSpc>
              <a:buFont typeface="Wingdings" panose="05000000000000000000" pitchFamily="2" charset="2"/>
              <a:buChar char="q"/>
            </a:pPr>
            <a:r>
              <a:rPr lang="en-US" sz="1800" dirty="0">
                <a:latin typeface="Montserrat Medium" pitchFamily="2" charset="0"/>
                <a:ea typeface="Segoe UI Historic" panose="020B0502040204020203" pitchFamily="34" charset="0"/>
                <a:cs typeface="Segoe UI Historic" panose="020B0502040204020203" pitchFamily="34" charset="0"/>
              </a:rPr>
              <a:t>Produce the most accurate flooding scenarios with return periods of 10, 25, 50 and 100 yr to guide Lilongwe Land Use planning and Urban Master Planning.</a:t>
            </a:r>
          </a:p>
          <a:p>
            <a:pPr marL="331470" indent="-285750" algn="just">
              <a:lnSpc>
                <a:spcPct val="150000"/>
              </a:lnSpc>
              <a:buFont typeface="Wingdings" panose="05000000000000000000" pitchFamily="2" charset="2"/>
              <a:buChar char="q"/>
            </a:pPr>
            <a:r>
              <a:rPr lang="en-US" sz="1800" dirty="0">
                <a:latin typeface="Montserrat Medium" pitchFamily="2" charset="0"/>
                <a:ea typeface="Segoe UI Historic" panose="020B0502040204020203" pitchFamily="34" charset="0"/>
                <a:cs typeface="Segoe UI Historic" panose="020B0502040204020203" pitchFamily="34" charset="0"/>
              </a:rPr>
              <a:t>Quantify the overall flood risk of the city: the annual average damage (AAD) caused by flooding in the city, calculated in monetary terms..</a:t>
            </a:r>
          </a:p>
          <a:p>
            <a:pPr marL="331470" indent="-285750" algn="just">
              <a:lnSpc>
                <a:spcPct val="150000"/>
              </a:lnSpc>
              <a:buFont typeface="Wingdings" panose="05000000000000000000" pitchFamily="2" charset="2"/>
              <a:buChar char="q"/>
            </a:pPr>
            <a:r>
              <a:rPr lang="en-US" sz="1800" dirty="0">
                <a:latin typeface="Montserrat Medium" pitchFamily="2" charset="0"/>
                <a:ea typeface="Segoe UI Historic" panose="020B0502040204020203" pitchFamily="34" charset="0"/>
                <a:cs typeface="Segoe UI Historic" panose="020B0502040204020203" pitchFamily="34" charset="0"/>
              </a:rPr>
              <a:t>Model and map the spatial distribution of damage from flooding events with return periods of 10, 25, 50 and 100 yr</a:t>
            </a:r>
          </a:p>
          <a:p>
            <a:pPr marL="331470" indent="-285750" algn="just">
              <a:lnSpc>
                <a:spcPct val="150000"/>
              </a:lnSpc>
              <a:buFont typeface="Wingdings" panose="05000000000000000000" pitchFamily="2" charset="2"/>
              <a:buChar char="q"/>
            </a:pPr>
            <a:r>
              <a:rPr lang="en-US" sz="1800" dirty="0">
                <a:latin typeface="Montserrat Medium" pitchFamily="2" charset="0"/>
                <a:ea typeface="Segoe UI Historic" panose="020B0502040204020203" pitchFamily="34" charset="0"/>
                <a:cs typeface="Segoe UI Historic" panose="020B0502040204020203" pitchFamily="34" charset="0"/>
              </a:rPr>
              <a:t>Identify the main drivers of flood risk in the City</a:t>
            </a:r>
          </a:p>
        </p:txBody>
      </p:sp>
      <p:sp>
        <p:nvSpPr>
          <p:cNvPr id="4" name="Rectangle 3">
            <a:extLst>
              <a:ext uri="{FF2B5EF4-FFF2-40B4-BE49-F238E27FC236}">
                <a16:creationId xmlns:a16="http://schemas.microsoft.com/office/drawing/2014/main" id="{AB08002A-4EB8-269E-909F-293C8EB1A96F}"/>
              </a:ext>
            </a:extLst>
          </p:cNvPr>
          <p:cNvSpPr/>
          <p:nvPr/>
        </p:nvSpPr>
        <p:spPr>
          <a:xfrm>
            <a:off x="-23164" y="-99392"/>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50CFA835-953B-1674-85FE-3520D87A17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pic>
        <p:nvPicPr>
          <p:cNvPr id="6" name="Picture 5">
            <a:extLst>
              <a:ext uri="{FF2B5EF4-FFF2-40B4-BE49-F238E27FC236}">
                <a16:creationId xmlns:a16="http://schemas.microsoft.com/office/drawing/2014/main" id="{C44A0F5E-D9F9-0A20-BBED-430E09671590}"/>
              </a:ext>
            </a:extLst>
          </p:cNvPr>
          <p:cNvPicPr>
            <a:picLocks noChangeAspect="1"/>
          </p:cNvPicPr>
          <p:nvPr/>
        </p:nvPicPr>
        <p:blipFill>
          <a:blip r:embed="rId4"/>
          <a:stretch>
            <a:fillRect/>
          </a:stretch>
        </p:blipFill>
        <p:spPr>
          <a:xfrm>
            <a:off x="8304496" y="620688"/>
            <a:ext cx="3368972" cy="2808312"/>
          </a:xfrm>
          <a:prstGeom prst="rect">
            <a:avLst/>
          </a:prstGeom>
        </p:spPr>
      </p:pic>
      <p:pic>
        <p:nvPicPr>
          <p:cNvPr id="9" name="Picture 8">
            <a:extLst>
              <a:ext uri="{FF2B5EF4-FFF2-40B4-BE49-F238E27FC236}">
                <a16:creationId xmlns:a16="http://schemas.microsoft.com/office/drawing/2014/main" id="{2BC1F42B-CAAE-03EA-DE5E-CE79B464F3F4}"/>
              </a:ext>
            </a:extLst>
          </p:cNvPr>
          <p:cNvPicPr>
            <a:picLocks noChangeAspect="1"/>
          </p:cNvPicPr>
          <p:nvPr/>
        </p:nvPicPr>
        <p:blipFill>
          <a:blip r:embed="rId5"/>
          <a:stretch>
            <a:fillRect/>
          </a:stretch>
        </p:blipFill>
        <p:spPr>
          <a:xfrm>
            <a:off x="8304496" y="3711027"/>
            <a:ext cx="3368972" cy="2808312"/>
          </a:xfrm>
          <a:prstGeom prst="rect">
            <a:avLst/>
          </a:prstGeom>
        </p:spPr>
      </p:pic>
    </p:spTree>
    <p:extLst>
      <p:ext uri="{BB962C8B-B14F-4D97-AF65-F5344CB8AC3E}">
        <p14:creationId xmlns:p14="http://schemas.microsoft.com/office/powerpoint/2010/main" val="275943419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A776F-3176-11BA-6BD9-EF9CA8AAEC2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73A03DE-BCE4-4162-0FA1-6A52D7C616A4}"/>
              </a:ext>
            </a:extLst>
          </p:cNvPr>
          <p:cNvSpPr/>
          <p:nvPr/>
        </p:nvSpPr>
        <p:spPr>
          <a:xfrm>
            <a:off x="0" y="0"/>
            <a:ext cx="90983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Content Placeholder 6">
            <a:extLst>
              <a:ext uri="{FF2B5EF4-FFF2-40B4-BE49-F238E27FC236}">
                <a16:creationId xmlns:a16="http://schemas.microsoft.com/office/drawing/2014/main" id="{FB822380-1365-4A86-865D-2494EF926D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82" y="5921896"/>
            <a:ext cx="921418" cy="936104"/>
          </a:xfrm>
          <a:prstGeom prst="rect">
            <a:avLst/>
          </a:prstGeom>
        </p:spPr>
      </p:pic>
      <p:graphicFrame>
        <p:nvGraphicFramePr>
          <p:cNvPr id="5" name="Table 4">
            <a:extLst>
              <a:ext uri="{FF2B5EF4-FFF2-40B4-BE49-F238E27FC236}">
                <a16:creationId xmlns:a16="http://schemas.microsoft.com/office/drawing/2014/main" id="{B0FB2CF0-209F-7725-8DEE-9E73C386BC0A}"/>
              </a:ext>
            </a:extLst>
          </p:cNvPr>
          <p:cNvGraphicFramePr>
            <a:graphicFrameLocks noGrp="1"/>
          </p:cNvGraphicFramePr>
          <p:nvPr>
            <p:extLst>
              <p:ext uri="{D42A27DB-BD31-4B8C-83A1-F6EECF244321}">
                <p14:modId xmlns:p14="http://schemas.microsoft.com/office/powerpoint/2010/main" val="2415678861"/>
              </p:ext>
            </p:extLst>
          </p:nvPr>
        </p:nvGraphicFramePr>
        <p:xfrm>
          <a:off x="3430116" y="3058160"/>
          <a:ext cx="8125883" cy="1554480"/>
        </p:xfrm>
        <a:graphic>
          <a:graphicData uri="http://schemas.openxmlformats.org/drawingml/2006/table">
            <a:tbl>
              <a:tblPr firstRow="1" bandRow="1">
                <a:tableStyleId>{85BE263C-DBD7-4A20-BB59-AAB30ACAA65A}</a:tableStyleId>
              </a:tblPr>
              <a:tblGrid>
                <a:gridCol w="8125883">
                  <a:extLst>
                    <a:ext uri="{9D8B030D-6E8A-4147-A177-3AD203B41FA5}">
                      <a16:colId xmlns:a16="http://schemas.microsoft.com/office/drawing/2014/main" val="1659724841"/>
                    </a:ext>
                  </a:extLst>
                </a:gridCol>
              </a:tblGrid>
              <a:tr h="370840">
                <a:tc>
                  <a:txBody>
                    <a:bodyPr/>
                    <a:lstStyle/>
                    <a:p>
                      <a:pPr algn="ctr"/>
                      <a:r>
                        <a:rPr lang="en-GB" sz="4800" b="1" u="sng" dirty="0">
                          <a:latin typeface="Montserrat Black" pitchFamily="2" charset="0"/>
                        </a:rPr>
                        <a:t>Flood Risk Assessment Approach</a:t>
                      </a:r>
                      <a:endParaRPr lang="en-US" sz="4800" dirty="0">
                        <a:latin typeface="Montserrat Black" pitchFamily="2" charset="0"/>
                      </a:endParaRPr>
                    </a:p>
                  </a:txBody>
                  <a:tcPr/>
                </a:tc>
                <a:extLst>
                  <a:ext uri="{0D108BD9-81ED-4DB2-BD59-A6C34878D82A}">
                    <a16:rowId xmlns:a16="http://schemas.microsoft.com/office/drawing/2014/main" val="1084211402"/>
                  </a:ext>
                </a:extLst>
              </a:tr>
            </a:tbl>
          </a:graphicData>
        </a:graphic>
      </p:graphicFrame>
    </p:spTree>
    <p:extLst>
      <p:ext uri="{BB962C8B-B14F-4D97-AF65-F5344CB8AC3E}">
        <p14:creationId xmlns:p14="http://schemas.microsoft.com/office/powerpoint/2010/main" val="4363497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80" y="893"/>
            <a:ext cx="9834656" cy="827824"/>
          </a:xfrm>
        </p:spPr>
        <p:txBody>
          <a:bodyPr>
            <a:noAutofit/>
          </a:bodyPr>
          <a:lstStyle/>
          <a:p>
            <a:r>
              <a:rPr lang="en-GB" b="1" dirty="0">
                <a:latin typeface="Segoe UI" panose="020B0502040204020203" charset="0"/>
                <a:cs typeface="Segoe UI" panose="020B0502040204020203" charset="0"/>
              </a:rPr>
              <a:t>Flood Risk Assessment Approach</a:t>
            </a:r>
            <a:endParaRPr lang="en-GB" dirty="0"/>
          </a:p>
        </p:txBody>
      </p:sp>
      <p:sp>
        <p:nvSpPr>
          <p:cNvPr id="9" name="TextBox 8"/>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p:cNvSpPr txBox="1"/>
          <p:nvPr/>
        </p:nvSpPr>
        <p:spPr>
          <a:xfrm>
            <a:off x="1011350" y="913407"/>
            <a:ext cx="10411654" cy="5395913"/>
          </a:xfrm>
          <a:prstGeom prst="rect">
            <a:avLst/>
          </a:prstGeom>
          <a:noFill/>
        </p:spPr>
        <p:txBody>
          <a:bodyPr wrap="square" rtlCol="0" anchor="t">
            <a:noAutofit/>
          </a:bodyPr>
          <a:lstStyle/>
          <a:p>
            <a:pPr marL="457063" indent="-457063">
              <a:lnSpc>
                <a:spcPct val="150000"/>
              </a:lnSpc>
              <a:buFont typeface="Wingdings" panose="05000000000000000000" charset="0"/>
              <a:buChar char="q"/>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Modelling for risk assessment followed a semi-probabilistic approach. </a:t>
            </a:r>
          </a:p>
          <a:p>
            <a:pPr marL="457063" indent="-457063">
              <a:lnSpc>
                <a:spcPct val="150000"/>
              </a:lnSpc>
              <a:buFont typeface="Wingdings" panose="05000000000000000000" charset="0"/>
              <a:buChar char="q"/>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Five event return period events (or annual probabilities)  (2, 10, 25, 50 and 100yr) were used.</a:t>
            </a:r>
          </a:p>
          <a:p>
            <a:pPr marL="457063" indent="-457063">
              <a:lnSpc>
                <a:spcPct val="150000"/>
              </a:lnSpc>
              <a:buFont typeface="Wingdings" panose="05000000000000000000" charset="0"/>
              <a:buChar char="q"/>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The modelling approach was adopted:</a:t>
            </a:r>
          </a:p>
          <a:p>
            <a:pPr marL="914400" lvl="1" indent="-457200">
              <a:lnSpc>
                <a:spcPct val="150000"/>
              </a:lnSpc>
              <a:buFont typeface="Courier New" panose="02070309020205020404" pitchFamily="49" charset="0"/>
              <a:buChar char="o"/>
            </a:pPr>
            <a:r>
              <a:rPr lang="en-GB"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a:t>
            </a: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to better understand the frequency and scale of the flood hazard,</a:t>
            </a:r>
          </a:p>
          <a:p>
            <a:pPr marL="914400" lvl="1" indent="-457200">
              <a:lnSpc>
                <a:spcPct val="150000"/>
              </a:lnSpc>
              <a:buFont typeface="Courier New" panose="02070309020205020404" pitchFamily="49" charset="0"/>
              <a:buChar char="o"/>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to categorize and quantify the potential impacts, and</a:t>
            </a:r>
          </a:p>
          <a:p>
            <a:pPr marL="914400" lvl="1" indent="-457200">
              <a:lnSpc>
                <a:spcPct val="150000"/>
              </a:lnSpc>
              <a:buFont typeface="Courier New" panose="02070309020205020404" pitchFamily="49" charset="0"/>
              <a:buChar char="o"/>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to understand the relevance of the different drivers behind the recent flood risk growth</a:t>
            </a:r>
            <a:endParaRPr lang="en-GB"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endParaRPr>
          </a:p>
          <a:p>
            <a:pPr marL="457063" indent="-457063">
              <a:lnSpc>
                <a:spcPct val="150000"/>
              </a:lnSpc>
              <a:buFont typeface="Wingdings" panose="05000000000000000000" charset="0"/>
              <a:buChar char="q"/>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Sources of data for hazard modelling were:</a:t>
            </a:r>
          </a:p>
          <a:p>
            <a:pPr marL="914400" lvl="1" indent="-457200">
              <a:lnSpc>
                <a:spcPct val="150000"/>
              </a:lnSpc>
              <a:buFont typeface="Courier New" panose="02070309020205020404" pitchFamily="49" charset="0"/>
              <a:buChar char="o"/>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A Satellite based DTM for a 2D hydraulic model </a:t>
            </a:r>
          </a:p>
          <a:p>
            <a:pPr marL="914400" lvl="1" indent="-457200">
              <a:lnSpc>
                <a:spcPct val="150000"/>
              </a:lnSpc>
              <a:buFont typeface="Courier New" panose="02070309020205020404" pitchFamily="49" charset="0"/>
              <a:buChar char="o"/>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locally surveyed ground truth levels in 1D elements for main bridges and culverts within the city </a:t>
            </a:r>
          </a:p>
          <a:p>
            <a:pPr marL="914400" lvl="1" indent="-457200">
              <a:lnSpc>
                <a:spcPct val="150000"/>
              </a:lnSpc>
              <a:buFont typeface="Courier New" panose="02070309020205020404" pitchFamily="49" charset="0"/>
              <a:buChar char="o"/>
            </a:pPr>
            <a:r>
              <a:rPr lang="en-US" altLang="en-US"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 </a:t>
            </a: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Local rainfall data from published intensity, depth, frequency (IDF) curves</a:t>
            </a:r>
          </a:p>
          <a:p>
            <a:pPr marL="457200" indent="-457200">
              <a:lnSpc>
                <a:spcPct val="150000"/>
              </a:lnSpc>
              <a:buFont typeface="Wingdings" panose="05000000000000000000" pitchFamily="2" charset="2"/>
              <a:buChar char="q"/>
            </a:pPr>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Exposure data (mainly from OpenStreetMap) and vulnerability curves (derived using global flood depth damage functions adjusted to local values) were combined with the hazard data to prepare spatially varying damage to buildings</a:t>
            </a:r>
          </a:p>
          <a:p>
            <a:pPr marL="457200" indent="-457200">
              <a:buFont typeface="Wingdings" panose="05000000000000000000" pitchFamily="2" charset="2"/>
              <a:buChar char="q"/>
            </a:pPr>
            <a:endParaRPr lang="en-GB" dirty="0">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DE19AF7B-DB00-29C7-C610-125E44C6B9EE}"/>
              </a:ext>
            </a:extLst>
          </p:cNvPr>
          <p:cNvSpPr/>
          <p:nvPr/>
        </p:nvSpPr>
        <p:spPr>
          <a:xfrm>
            <a:off x="101514" y="828717"/>
            <a:ext cx="909836" cy="59126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AC534-D839-03EE-3690-0EE6234A3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8D51C-74F8-0551-CCE6-A33BDA2EEE21}"/>
              </a:ext>
            </a:extLst>
          </p:cNvPr>
          <p:cNvSpPr>
            <a:spLocks noGrp="1"/>
          </p:cNvSpPr>
          <p:nvPr>
            <p:ph type="ctrTitle"/>
          </p:nvPr>
        </p:nvSpPr>
        <p:spPr>
          <a:xfrm>
            <a:off x="76180" y="893"/>
            <a:ext cx="9834656" cy="827824"/>
          </a:xfrm>
        </p:spPr>
        <p:txBody>
          <a:bodyPr>
            <a:noAutofit/>
          </a:bodyPr>
          <a:lstStyle/>
          <a:p>
            <a:r>
              <a:rPr lang="en-GB" b="1" dirty="0">
                <a:latin typeface="Segoe UI" panose="020B0502040204020203" charset="0"/>
                <a:cs typeface="Segoe UI" panose="020B0502040204020203" charset="0"/>
              </a:rPr>
              <a:t>Flood Risk Assessment Approach</a:t>
            </a:r>
            <a:endParaRPr lang="en-GB" dirty="0"/>
          </a:p>
        </p:txBody>
      </p:sp>
      <p:sp>
        <p:nvSpPr>
          <p:cNvPr id="9" name="TextBox 8">
            <a:extLst>
              <a:ext uri="{FF2B5EF4-FFF2-40B4-BE49-F238E27FC236}">
                <a16:creationId xmlns:a16="http://schemas.microsoft.com/office/drawing/2014/main" id="{E9A64CDE-4EC0-DA25-9B10-E5914169801F}"/>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3E749245-D89E-C1DF-1F11-88C36F13237A}"/>
              </a:ext>
            </a:extLst>
          </p:cNvPr>
          <p:cNvSpPr txBox="1"/>
          <p:nvPr/>
        </p:nvSpPr>
        <p:spPr>
          <a:xfrm>
            <a:off x="1011350" y="781134"/>
            <a:ext cx="10771694" cy="5395913"/>
          </a:xfrm>
          <a:prstGeom prst="rect">
            <a:avLst/>
          </a:prstGeom>
          <a:noFill/>
        </p:spPr>
        <p:txBody>
          <a:bodyPr wrap="square" rtlCol="0" anchor="t">
            <a:noAutofit/>
          </a:bodyPr>
          <a:lstStyle/>
          <a:p>
            <a:pPr marL="457063" indent="-457063">
              <a:lnSpc>
                <a:spcPct val="150000"/>
              </a:lnSpc>
              <a:buFont typeface="Wingdings" panose="05000000000000000000" charset="0"/>
              <a:buChar char="q"/>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The assessment was carried out for two main flood generating conditions </a:t>
            </a:r>
          </a:p>
          <a:p>
            <a:pPr marL="914263" lvl="1" indent="-457063">
              <a:lnSpc>
                <a:spcPct val="150000"/>
              </a:lnSpc>
              <a:buFont typeface="Courier New" panose="02070309020205020404" pitchFamily="49" charset="0"/>
              <a:buChar char="o"/>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1) – Fluvial events, with widespread and heavy rainfall across the whole area, where the flood event is driven largely by high flows in the rivers running into and through the city, and </a:t>
            </a:r>
          </a:p>
          <a:p>
            <a:pPr marL="914263" lvl="1" indent="-457063">
              <a:lnSpc>
                <a:spcPct val="150000"/>
              </a:lnSpc>
              <a:buFont typeface="Courier New" panose="02070309020205020404" pitchFamily="49" charset="0"/>
              <a:buChar char="o"/>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2) – Pluvial events, where the rivers are relatively high, but the flooding is caused by more intense localized rainfall affecting mainly the city. </a:t>
            </a:r>
          </a:p>
          <a:p>
            <a:pPr marL="457063" indent="-457063">
              <a:lnSpc>
                <a:spcPct val="150000"/>
              </a:lnSpc>
              <a:buFont typeface="Wingdings" panose="05000000000000000000" charset="0"/>
              <a:buChar char="q"/>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A 6-hour storm was used for the main river catchments, and a 3-hour storm for the small drainage basins as part of sensitivity testing to determine the critical storm duration, </a:t>
            </a:r>
          </a:p>
          <a:p>
            <a:pPr marL="457063" indent="-457063">
              <a:lnSpc>
                <a:spcPct val="150000"/>
              </a:lnSpc>
              <a:buFont typeface="Wingdings" panose="05000000000000000000" charset="0"/>
              <a:buChar char="q"/>
            </a:pPr>
            <a:r>
              <a:rPr lang="en-GB"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 mean annual peak flow of approximately 140 </a:t>
            </a:r>
            <a:r>
              <a:rPr lang="en-GB" sz="20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cumecs</a:t>
            </a:r>
            <a:r>
              <a:rPr lang="en-GB"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was used with an appropriate regional flood frequency curve to approximate flows at the range of modelled return periods.  </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457063" indent="-457063">
              <a:lnSpc>
                <a:spcPct val="150000"/>
              </a:lnSpc>
              <a:buFont typeface="Wingdings" panose="05000000000000000000" charset="0"/>
              <a:buChar char="q"/>
            </a:pPr>
            <a:r>
              <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rPr>
              <a:t>The model was developed using the U.S. Army Corps of Engineers latest version of HEC-RAS software (HEC-RAS V6.0.0)</a:t>
            </a:r>
          </a:p>
          <a:p>
            <a:pPr marL="457063" indent="-457063">
              <a:lnSpc>
                <a:spcPct val="150000"/>
              </a:lnSpc>
              <a:buFont typeface="Wingdings" panose="05000000000000000000" charset="0"/>
              <a:buChar char="q"/>
            </a:pPr>
            <a:r>
              <a:rPr lang="en-US" sz="2000" b="0" i="0" dirty="0">
                <a:solidFill>
                  <a:srgbClr val="1F1F1F"/>
                </a:solidFill>
                <a:effectLst>
                  <a:outerShdw blurRad="38100" dist="38100" dir="2700000" algn="tl">
                    <a:srgbClr val="000000">
                      <a:alpha val="43137"/>
                    </a:srgbClr>
                  </a:outerShdw>
                </a:effectLst>
                <a:latin typeface="ElsevierGulliver"/>
              </a:rPr>
              <a:t>Risk-assessment models are generally made up of four modules: hazard, exposure, vulnerability and damage</a:t>
            </a:r>
            <a:endParaRPr lang="en-US" altLang="en-US" sz="2000" dirty="0">
              <a:solidFill>
                <a:prstClr val="black"/>
              </a:solidFill>
              <a:effectLst>
                <a:outerShdw blurRad="38100" dist="38100" dir="2700000" algn="tl">
                  <a:srgbClr val="000000">
                    <a:alpha val="43137"/>
                  </a:srgbClr>
                </a:outerShdw>
              </a:effectLst>
              <a:latin typeface="Calibri" panose="020F0502020204030204" charset="0"/>
              <a:ea typeface="Corbel" panose="020B0503020204020204"/>
              <a:cs typeface="Calibri" panose="020F0502020204030204" charset="0"/>
              <a:sym typeface="Corbel" panose="020B0503020204020204"/>
            </a:endParaRPr>
          </a:p>
          <a:p>
            <a:pPr marL="457200" indent="-457200">
              <a:buFont typeface="Wingdings" panose="05000000000000000000" pitchFamily="2" charset="2"/>
              <a:buChar char="q"/>
            </a:pPr>
            <a:endParaRPr lang="en-GB" dirty="0">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474470D2-2813-E52A-8176-F6FB95344BFC}"/>
              </a:ext>
            </a:extLst>
          </p:cNvPr>
          <p:cNvSpPr/>
          <p:nvPr/>
        </p:nvSpPr>
        <p:spPr>
          <a:xfrm>
            <a:off x="101514" y="828717"/>
            <a:ext cx="909836" cy="59126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12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B76C-6F57-FC03-CC89-00E4D3605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1EE79-7BA4-A4B4-D14E-E63C2E0592B4}"/>
              </a:ext>
            </a:extLst>
          </p:cNvPr>
          <p:cNvSpPr>
            <a:spLocks noGrp="1"/>
          </p:cNvSpPr>
          <p:nvPr>
            <p:ph type="ctrTitle"/>
          </p:nvPr>
        </p:nvSpPr>
        <p:spPr>
          <a:xfrm>
            <a:off x="76180" y="893"/>
            <a:ext cx="9834656" cy="827824"/>
          </a:xfrm>
        </p:spPr>
        <p:txBody>
          <a:bodyPr>
            <a:noAutofit/>
          </a:bodyPr>
          <a:lstStyle/>
          <a:p>
            <a:r>
              <a:rPr lang="en-GB" b="1" dirty="0">
                <a:latin typeface="Segoe UI" panose="020B0502040204020203" charset="0"/>
                <a:cs typeface="Segoe UI" panose="020B0502040204020203" charset="0"/>
              </a:rPr>
              <a:t>Flood Risk Assessment Approach</a:t>
            </a:r>
            <a:endParaRPr lang="en-GB" dirty="0"/>
          </a:p>
        </p:txBody>
      </p:sp>
      <p:sp>
        <p:nvSpPr>
          <p:cNvPr id="9" name="TextBox 8">
            <a:extLst>
              <a:ext uri="{FF2B5EF4-FFF2-40B4-BE49-F238E27FC236}">
                <a16:creationId xmlns:a16="http://schemas.microsoft.com/office/drawing/2014/main" id="{A0D32068-B657-8155-4B81-E3E89C0268DE}"/>
              </a:ext>
            </a:extLst>
          </p:cNvPr>
          <p:cNvSpPr txBox="1"/>
          <p:nvPr/>
        </p:nvSpPr>
        <p:spPr>
          <a:xfrm>
            <a:off x="0" y="6861758"/>
            <a:ext cx="3775946" cy="230772"/>
          </a:xfrm>
          <a:prstGeom prst="rect">
            <a:avLst/>
          </a:prstGeom>
          <a:noFill/>
        </p:spPr>
        <p:txBody>
          <a:bodyPr wrap="square" rtlCol="0">
            <a:spAutoFit/>
          </a:bodyPr>
          <a:lstStyle/>
          <a:p>
            <a:r>
              <a:rPr lang="en-GB" sz="900">
                <a:hlinkClick r:id="rId2" tooltip="https://www.pngall.com/question-mark-png/download/30074"/>
              </a:rPr>
              <a:t>This Photo</a:t>
            </a:r>
            <a:r>
              <a:rPr lang="en-GB" sz="900"/>
              <a:t> by Unknown Author is licensed under </a:t>
            </a:r>
            <a:r>
              <a:rPr lang="en-GB" sz="900">
                <a:hlinkClick r:id="rId3" tooltip="https://creativecommons.org/licenses/by-nc/3.0/"/>
              </a:rPr>
              <a:t>CC BY-NC</a:t>
            </a:r>
            <a:endParaRPr lang="en-GB" sz="900"/>
          </a:p>
        </p:txBody>
      </p:sp>
      <p:sp>
        <p:nvSpPr>
          <p:cNvPr id="8" name="Text Box 7">
            <a:extLst>
              <a:ext uri="{FF2B5EF4-FFF2-40B4-BE49-F238E27FC236}">
                <a16:creationId xmlns:a16="http://schemas.microsoft.com/office/drawing/2014/main" id="{FBD23B43-66EB-1B3C-7E6A-BFCCE534EAEB}"/>
              </a:ext>
            </a:extLst>
          </p:cNvPr>
          <p:cNvSpPr txBox="1"/>
          <p:nvPr/>
        </p:nvSpPr>
        <p:spPr>
          <a:xfrm>
            <a:off x="1011350" y="760545"/>
            <a:ext cx="6523222" cy="323362"/>
          </a:xfrm>
          <a:prstGeom prst="rect">
            <a:avLst/>
          </a:prstGeom>
          <a:noFill/>
        </p:spPr>
        <p:txBody>
          <a:bodyPr wrap="square" rtlCol="0" anchor="t">
            <a:noAutofit/>
          </a:bodyPr>
          <a:lstStyle/>
          <a:p>
            <a:r>
              <a:rPr lang="en-GB" sz="1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Hydraulic Modelling – Flood Hazard</a:t>
            </a:r>
            <a:endParaRPr lang="en-US"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endParaRPr lang="en-GB" dirty="0">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
        <p:nvSpPr>
          <p:cNvPr id="3" name="Rectangle 2">
            <a:extLst>
              <a:ext uri="{FF2B5EF4-FFF2-40B4-BE49-F238E27FC236}">
                <a16:creationId xmlns:a16="http://schemas.microsoft.com/office/drawing/2014/main" id="{019E75FE-0B32-A64B-9DB7-88E6B36EA9AF}"/>
              </a:ext>
            </a:extLst>
          </p:cNvPr>
          <p:cNvSpPr/>
          <p:nvPr/>
        </p:nvSpPr>
        <p:spPr>
          <a:xfrm>
            <a:off x="101514" y="828717"/>
            <a:ext cx="909836" cy="591265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85C3F48B-F65D-9366-032E-40792EC1BF44}"/>
              </a:ext>
            </a:extLst>
          </p:cNvPr>
          <p:cNvPicPr>
            <a:picLocks noChangeAspect="1"/>
          </p:cNvPicPr>
          <p:nvPr/>
        </p:nvPicPr>
        <p:blipFill>
          <a:blip r:embed="rId4"/>
          <a:stretch>
            <a:fillRect/>
          </a:stretch>
        </p:blipFill>
        <p:spPr>
          <a:xfrm>
            <a:off x="1059484" y="1357159"/>
            <a:ext cx="3096344" cy="2469656"/>
          </a:xfrm>
          <a:prstGeom prst="rect">
            <a:avLst/>
          </a:prstGeom>
        </p:spPr>
      </p:pic>
      <p:pic>
        <p:nvPicPr>
          <p:cNvPr id="5" name="Picture 4">
            <a:extLst>
              <a:ext uri="{FF2B5EF4-FFF2-40B4-BE49-F238E27FC236}">
                <a16:creationId xmlns:a16="http://schemas.microsoft.com/office/drawing/2014/main" id="{E49FA4FD-4D47-5451-20E1-AB6271CEA5DB}"/>
              </a:ext>
            </a:extLst>
          </p:cNvPr>
          <p:cNvPicPr>
            <a:picLocks noChangeAspect="1"/>
          </p:cNvPicPr>
          <p:nvPr/>
        </p:nvPicPr>
        <p:blipFill>
          <a:blip r:embed="rId5"/>
          <a:stretch>
            <a:fillRect/>
          </a:stretch>
        </p:blipFill>
        <p:spPr>
          <a:xfrm>
            <a:off x="4438228" y="1375221"/>
            <a:ext cx="3331346" cy="2518273"/>
          </a:xfrm>
          <a:prstGeom prst="rect">
            <a:avLst/>
          </a:prstGeom>
        </p:spPr>
      </p:pic>
      <p:pic>
        <p:nvPicPr>
          <p:cNvPr id="6" name="Picture 5">
            <a:extLst>
              <a:ext uri="{FF2B5EF4-FFF2-40B4-BE49-F238E27FC236}">
                <a16:creationId xmlns:a16="http://schemas.microsoft.com/office/drawing/2014/main" id="{8163C04C-C1FE-67A6-7BB8-C5AA577BCC46}"/>
              </a:ext>
            </a:extLst>
          </p:cNvPr>
          <p:cNvPicPr>
            <a:picLocks noChangeAspect="1"/>
          </p:cNvPicPr>
          <p:nvPr/>
        </p:nvPicPr>
        <p:blipFill>
          <a:blip r:embed="rId6"/>
          <a:stretch>
            <a:fillRect/>
          </a:stretch>
        </p:blipFill>
        <p:spPr>
          <a:xfrm>
            <a:off x="7940511" y="1392574"/>
            <a:ext cx="3439833" cy="2500919"/>
          </a:xfrm>
          <a:prstGeom prst="rect">
            <a:avLst/>
          </a:prstGeom>
        </p:spPr>
      </p:pic>
      <p:sp>
        <p:nvSpPr>
          <p:cNvPr id="10" name="TextBox 9">
            <a:extLst>
              <a:ext uri="{FF2B5EF4-FFF2-40B4-BE49-F238E27FC236}">
                <a16:creationId xmlns:a16="http://schemas.microsoft.com/office/drawing/2014/main" id="{35F30421-22DE-ADFB-0E7D-72D2E50A1736}"/>
              </a:ext>
            </a:extLst>
          </p:cNvPr>
          <p:cNvSpPr txBox="1"/>
          <p:nvPr/>
        </p:nvSpPr>
        <p:spPr>
          <a:xfrm>
            <a:off x="7839155" y="3893495"/>
            <a:ext cx="3439833" cy="646331"/>
          </a:xfrm>
          <a:prstGeom prst="rect">
            <a:avLst/>
          </a:prstGeom>
          <a:noFill/>
        </p:spPr>
        <p:txBody>
          <a:bodyPr wrap="square">
            <a:spAutoFit/>
          </a:bodyPr>
          <a:lstStyle/>
          <a:p>
            <a:r>
              <a:rPr lang="en-US" dirty="0">
                <a:effectLst>
                  <a:outerShdw blurRad="38100" dist="38100" dir="2700000" algn="tl">
                    <a:srgbClr val="000000">
                      <a:alpha val="43137"/>
                    </a:srgbClr>
                  </a:outerShdw>
                </a:effectLst>
              </a:rPr>
              <a:t>The flood hazard results </a:t>
            </a:r>
            <a:r>
              <a:rPr lang="en-GB"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for a 1:10 year flood event as an example</a:t>
            </a:r>
            <a:r>
              <a:rPr lang="en-US" dirty="0">
                <a:effectLst>
                  <a:outerShdw blurRad="38100" dist="38100" dir="2700000" algn="tl">
                    <a:srgbClr val="000000">
                      <a:alpha val="43137"/>
                    </a:srgbClr>
                  </a:outerShdw>
                </a:effectLst>
              </a:rPr>
              <a:t> </a:t>
            </a:r>
          </a:p>
        </p:txBody>
      </p:sp>
      <p:sp>
        <p:nvSpPr>
          <p:cNvPr id="12" name="TextBox 11">
            <a:extLst>
              <a:ext uri="{FF2B5EF4-FFF2-40B4-BE49-F238E27FC236}">
                <a16:creationId xmlns:a16="http://schemas.microsoft.com/office/drawing/2014/main" id="{592D1AFA-6FDD-C8C6-A4DD-75E85B0C8986}"/>
              </a:ext>
            </a:extLst>
          </p:cNvPr>
          <p:cNvSpPr txBox="1"/>
          <p:nvPr/>
        </p:nvSpPr>
        <p:spPr>
          <a:xfrm>
            <a:off x="4275234" y="3826815"/>
            <a:ext cx="3331346" cy="923330"/>
          </a:xfrm>
          <a:prstGeom prst="rect">
            <a:avLst/>
          </a:prstGeom>
          <a:noFill/>
        </p:spPr>
        <p:txBody>
          <a:bodyPr wrap="square">
            <a:spAutoFit/>
          </a:bodyPr>
          <a:lstStyle/>
          <a:p>
            <a:r>
              <a:rPr lang="en-US" dirty="0">
                <a:effectLst>
                  <a:outerShdw blurRad="38100" dist="38100" dir="2700000" algn="tl">
                    <a:srgbClr val="000000">
                      <a:alpha val="43137"/>
                    </a:srgbClr>
                  </a:outerShdw>
                </a:effectLst>
              </a:rPr>
              <a:t>Main model structure with added streams, and 1D bridges and culverts </a:t>
            </a:r>
          </a:p>
        </p:txBody>
      </p:sp>
      <p:sp>
        <p:nvSpPr>
          <p:cNvPr id="14" name="TextBox 13">
            <a:extLst>
              <a:ext uri="{FF2B5EF4-FFF2-40B4-BE49-F238E27FC236}">
                <a16:creationId xmlns:a16="http://schemas.microsoft.com/office/drawing/2014/main" id="{5B6C0F36-D494-8DCA-2100-3C0685A0B075}"/>
              </a:ext>
            </a:extLst>
          </p:cNvPr>
          <p:cNvSpPr txBox="1"/>
          <p:nvPr/>
        </p:nvSpPr>
        <p:spPr>
          <a:xfrm>
            <a:off x="993003" y="3947205"/>
            <a:ext cx="3331346" cy="646331"/>
          </a:xfrm>
          <a:prstGeom prst="rect">
            <a:avLst/>
          </a:prstGeom>
          <a:noFill/>
        </p:spPr>
        <p:txBody>
          <a:bodyPr wrap="square">
            <a:spAutoFit/>
          </a:bodyPr>
          <a:lstStyle/>
          <a:p>
            <a:r>
              <a:rPr lang="en-US" dirty="0">
                <a:effectLst>
                  <a:outerShdw blurRad="38100" dist="38100" dir="2700000" algn="tl">
                    <a:srgbClr val="000000">
                      <a:alpha val="43137"/>
                    </a:srgbClr>
                  </a:outerShdw>
                </a:effectLst>
              </a:rPr>
              <a:t>Broadscale basin  and City-wide flood models </a:t>
            </a:r>
          </a:p>
        </p:txBody>
      </p:sp>
      <p:sp>
        <p:nvSpPr>
          <p:cNvPr id="15" name="Text Box 7">
            <a:extLst>
              <a:ext uri="{FF2B5EF4-FFF2-40B4-BE49-F238E27FC236}">
                <a16:creationId xmlns:a16="http://schemas.microsoft.com/office/drawing/2014/main" id="{4C8F29B8-EF02-7A86-E9DC-CD26A6924C48}"/>
              </a:ext>
            </a:extLst>
          </p:cNvPr>
          <p:cNvSpPr txBox="1"/>
          <p:nvPr/>
        </p:nvSpPr>
        <p:spPr>
          <a:xfrm>
            <a:off x="961327" y="4729196"/>
            <a:ext cx="5205093" cy="2012172"/>
          </a:xfrm>
          <a:prstGeom prst="rect">
            <a:avLst/>
          </a:prstGeom>
          <a:noFill/>
          <a:ln w="28575">
            <a:solidFill>
              <a:srgbClr val="0070C0"/>
            </a:solidFill>
          </a:ln>
        </p:spPr>
        <p:txBody>
          <a:bodyPr wrap="square" rtlCol="0" anchor="t">
            <a:noAutofit/>
          </a:bodyPr>
          <a:lstStyle/>
          <a:p>
            <a:pPr marL="285750" indent="-285750">
              <a:buFont typeface="Courier New" panose="02070309020205020404" pitchFamily="49" charset="0"/>
              <a:buChar char="o"/>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Broadscale basin model based on single 2D domain with a computational grid size of 50m2 with 10m resolution DTM</a:t>
            </a:r>
          </a:p>
          <a:p>
            <a:pPr marL="285750" indent="-285750">
              <a:buFont typeface="Courier New" panose="02070309020205020404" pitchFamily="49" charset="0"/>
              <a:buChar char="o"/>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City model was also run using a 50m2 computational grid size with a 2m resolution DTM </a:t>
            </a:r>
          </a:p>
          <a:p>
            <a:pPr marL="285750" indent="-285750">
              <a:buFont typeface="Courier New" panose="02070309020205020404" pitchFamily="49" charset="0"/>
              <a:buChar char="o"/>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 full momentum equations and the simpler diffusion wave  were run for both cases</a:t>
            </a:r>
          </a:p>
          <a:p>
            <a:endParaRPr lang="en-GB" dirty="0">
              <a:effectLst/>
              <a:latin typeface="Calibri" panose="020F0502020204030204" pitchFamily="34" charset="0"/>
              <a:ea typeface="Calibri" panose="020F0502020204030204" pitchFamily="34" charset="0"/>
            </a:endParaRPr>
          </a:p>
          <a:p>
            <a:pPr lvl="1"/>
            <a:r>
              <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rPr>
              <a:t> </a:t>
            </a:r>
          </a:p>
        </p:txBody>
      </p:sp>
      <p:sp>
        <p:nvSpPr>
          <p:cNvPr id="16" name="Text Box 7">
            <a:extLst>
              <a:ext uri="{FF2B5EF4-FFF2-40B4-BE49-F238E27FC236}">
                <a16:creationId xmlns:a16="http://schemas.microsoft.com/office/drawing/2014/main" id="{081AD4F7-4FE3-0DF0-ECFC-F761D55E8FF6}"/>
              </a:ext>
            </a:extLst>
          </p:cNvPr>
          <p:cNvSpPr txBox="1"/>
          <p:nvPr/>
        </p:nvSpPr>
        <p:spPr>
          <a:xfrm>
            <a:off x="6655603" y="4772262"/>
            <a:ext cx="5205093" cy="1969106"/>
          </a:xfrm>
          <a:prstGeom prst="rect">
            <a:avLst/>
          </a:prstGeom>
          <a:noFill/>
          <a:ln w="28575">
            <a:solidFill>
              <a:srgbClr val="7030A0"/>
            </a:solidFill>
          </a:ln>
        </p:spPr>
        <p:txBody>
          <a:bodyPr wrap="square" rtlCol="0" anchor="t">
            <a:noAutofit/>
          </a:bodyPr>
          <a:lstStyle/>
          <a:p>
            <a:pPr marL="285750" indent="-285750">
              <a:buFont typeface="Courier New" panose="02070309020205020404" pitchFamily="49" charset="0"/>
              <a:buChar char="o"/>
            </a:pPr>
            <a:r>
              <a:rPr lang="en-US" sz="1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Each scenario was run for 36 hours for the basin model and 24 hours for the city model </a:t>
            </a:r>
          </a:p>
          <a:p>
            <a:pPr marL="285750" indent="-285750">
              <a:buFont typeface="Courier New" panose="02070309020205020404" pitchFamily="49" charset="0"/>
              <a:buChar char="o"/>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models were run using a variable time step, regulated by the courant number constrained between 0.5 and 3</a:t>
            </a:r>
          </a:p>
          <a:p>
            <a:pPr marL="285750" indent="-285750">
              <a:buFont typeface="Courier New" panose="02070309020205020404" pitchFamily="49" charset="0"/>
              <a:buChar char="o"/>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Manning’s ‘n’ was set using a detailed land use maps provided by Ministry of Environment</a:t>
            </a:r>
            <a:endPar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lvl="1"/>
            <a:endParaRPr lang="en-GB" altLang="en-US" dirty="0">
              <a:solidFill>
                <a:prstClr val="black"/>
              </a:solidFill>
              <a:latin typeface="Calibri" panose="020F0502020204030204" charset="0"/>
              <a:ea typeface="Calibri" panose="020F0502020204030204" pitchFamily="34" charset="0"/>
              <a:cs typeface="Calibri" panose="020F0502020204030204" charset="0"/>
              <a:sym typeface="Corbel" panose="020B0503020204020204"/>
            </a:endParaRPr>
          </a:p>
        </p:txBody>
      </p:sp>
    </p:spTree>
    <p:extLst>
      <p:ext uri="{BB962C8B-B14F-4D97-AF65-F5344CB8AC3E}">
        <p14:creationId xmlns:p14="http://schemas.microsoft.com/office/powerpoint/2010/main" val="1222777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11967</TotalTime>
  <Words>2070</Words>
  <Application>Microsoft Office PowerPoint</Application>
  <PresentationFormat>Custom</PresentationFormat>
  <Paragraphs>237</Paragraphs>
  <Slides>25</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Calibri Light</vt:lpstr>
      <vt:lpstr>Courier New</vt:lpstr>
      <vt:lpstr>Century Gothic</vt:lpstr>
      <vt:lpstr>Arial</vt:lpstr>
      <vt:lpstr>Montserrat Medium</vt:lpstr>
      <vt:lpstr>Bebas Neue</vt:lpstr>
      <vt:lpstr>Wingdings</vt:lpstr>
      <vt:lpstr>Montserrat Black</vt:lpstr>
      <vt:lpstr>Segoe UI</vt:lpstr>
      <vt:lpstr>ElsevierGulliver</vt:lpstr>
      <vt:lpstr>Calibri</vt:lpstr>
      <vt:lpstr>Office Theme</vt:lpstr>
      <vt:lpstr>1_Office Theme</vt:lpstr>
      <vt:lpstr>Flood Risk Assessment for Lilongwe City and Recommendations for an Integrated Flood Risk Management Strategy</vt:lpstr>
      <vt:lpstr>PowerPoint Presentation</vt:lpstr>
      <vt:lpstr>PowerPoint Presentation</vt:lpstr>
      <vt:lpstr>Background to flood Risk Assessment in Lilongwe City</vt:lpstr>
      <vt:lpstr>Background to flood Risk Assessment in Lilongwe City</vt:lpstr>
      <vt:lpstr>PowerPoint Presentation</vt:lpstr>
      <vt:lpstr>Flood Risk Assessment Approach</vt:lpstr>
      <vt:lpstr>Flood Risk Assessment Approach</vt:lpstr>
      <vt:lpstr>Flood Risk Assessment Approach</vt:lpstr>
      <vt:lpstr>Flood Risk Assessment Approach</vt:lpstr>
      <vt:lpstr>Flood Risk Assessment Approach</vt:lpstr>
      <vt:lpstr>Flood Risk Assessment Approach</vt:lpstr>
      <vt:lpstr>PowerPoint Presentation</vt:lpstr>
      <vt:lpstr>Flood Risk Assessment Results</vt:lpstr>
      <vt:lpstr>Flood Risk Assessment Results</vt:lpstr>
      <vt:lpstr>Flood Risk Assessment Results</vt:lpstr>
      <vt:lpstr>PowerPoint Presentation</vt:lpstr>
      <vt:lpstr>ASSESMENT OF FLOOD RISK DRIVERS AND RECOMMENDATIONS FOR AN INTEGRATED FLOOD RISK MANAGEMENT STRATEGY</vt:lpstr>
      <vt:lpstr>ASSESMENT OF FLOOD RISK DRIVERS AND RECOMMENDATIONS FOR AN INTEGRATED FLOOD RISK MANAGEMENT STRATEGY</vt:lpstr>
      <vt:lpstr>ASSESMENT OF FLOOD RISK DRIVERS AND RECOMMENDATIONS FOR AN INTEGRATED FLOOD RISK MANAGEMENT STRATEGY</vt:lpstr>
      <vt:lpstr>PowerPoint Presentation</vt:lpstr>
      <vt:lpstr>AN INTEGRATED FLOOD RISK MANAGEMENT STRATEGY</vt:lpstr>
      <vt:lpstr>PowerPoint Presentation</vt:lpstr>
      <vt:lpstr>Snap Shot of Drainage Master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50 States</dc:title>
  <dc:creator>Rodney Jose</dc:creator>
  <cp:lastModifiedBy>Cleaverson Nyando</cp:lastModifiedBy>
  <cp:revision>467</cp:revision>
  <dcterms:created xsi:type="dcterms:W3CDTF">2020-10-26T10:13:00Z</dcterms:created>
  <dcterms:modified xsi:type="dcterms:W3CDTF">2024-12-10T06:20:56Z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y fmtid="{D5CDD505-2E9C-101B-9397-08002B2CF9AE}" pid="12" name="ICV">
    <vt:lpwstr>2B7BF196868A4BA49BAD8777C2C84FC4_13</vt:lpwstr>
  </property>
  <property fmtid="{D5CDD505-2E9C-101B-9397-08002B2CF9AE}" pid="13" name="KSOProductBuildVer">
    <vt:lpwstr>1033-12.2.0.17119</vt:lpwstr>
  </property>
</Properties>
</file>