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256" r:id="rId2"/>
    <p:sldId id="346" r:id="rId3"/>
    <p:sldId id="348" r:id="rId4"/>
    <p:sldId id="449" r:id="rId5"/>
    <p:sldId id="459" r:id="rId6"/>
    <p:sldId id="447" r:id="rId7"/>
    <p:sldId id="463" r:id="rId8"/>
    <p:sldId id="456" r:id="rId9"/>
    <p:sldId id="464" r:id="rId10"/>
    <p:sldId id="446" r:id="rId11"/>
    <p:sldId id="288" r:id="rId12"/>
    <p:sldId id="295" r:id="rId13"/>
    <p:sldId id="445" r:id="rId14"/>
    <p:sldId id="437" r:id="rId15"/>
    <p:sldId id="462" r:id="rId16"/>
    <p:sldId id="448" r:id="rId17"/>
    <p:sldId id="450" r:id="rId18"/>
    <p:sldId id="275" r:id="rId19"/>
    <p:sldId id="457" r:id="rId20"/>
    <p:sldId id="451" r:id="rId21"/>
    <p:sldId id="452" r:id="rId22"/>
    <p:sldId id="280" r:id="rId23"/>
    <p:sldId id="453" r:id="rId24"/>
    <p:sldId id="465" r:id="rId25"/>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スライド" id="{82A76BD1-F884-4A40-82A9-212AA1DD4E04}">
          <p14:sldIdLst>
            <p14:sldId id="256"/>
            <p14:sldId id="346"/>
            <p14:sldId id="348"/>
            <p14:sldId id="449"/>
            <p14:sldId id="459"/>
            <p14:sldId id="447"/>
            <p14:sldId id="463"/>
            <p14:sldId id="456"/>
            <p14:sldId id="464"/>
            <p14:sldId id="446"/>
            <p14:sldId id="288"/>
            <p14:sldId id="295"/>
            <p14:sldId id="445"/>
            <p14:sldId id="437"/>
            <p14:sldId id="462"/>
            <p14:sldId id="448"/>
            <p14:sldId id="450"/>
            <p14:sldId id="275"/>
            <p14:sldId id="457"/>
            <p14:sldId id="451"/>
            <p14:sldId id="452"/>
            <p14:sldId id="280"/>
            <p14:sldId id="453"/>
            <p14:sldId id="465"/>
          </p14:sldIdLst>
        </p14:section>
        <p14:section name="作成ルール・作成素材サンプル" id="{FF50D3F3-49E6-4296-A5C9-CAE5FC5A66E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CC3B8D-CD89-247B-D9C6-0FDA7852CDB4}" name="Hussain, Blawal" initials="HB" userId="S::blawal.hussain@tk.pacific.co.jp::ade728d1-c0b7-4b2d-b643-754f7c6f18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CC"/>
    <a:srgbClr val="3B8537"/>
    <a:srgbClr val="E66E14"/>
    <a:srgbClr val="204090"/>
    <a:srgbClr val="771114"/>
    <a:srgbClr val="FCFEFF"/>
    <a:srgbClr val="B31A1E"/>
    <a:srgbClr val="EC8487"/>
    <a:srgbClr val="F2A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18"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1" cy="499012"/>
          </a:xfrm>
          <a:prstGeom prst="rect">
            <a:avLst/>
          </a:prstGeom>
        </p:spPr>
        <p:txBody>
          <a:bodyPr vert="horz" lIns="91744" tIns="45872" rIns="91744" bIns="4587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1"/>
            <a:ext cx="2971801" cy="499012"/>
          </a:xfrm>
          <a:prstGeom prst="rect">
            <a:avLst/>
          </a:prstGeom>
        </p:spPr>
        <p:txBody>
          <a:bodyPr vert="horz" lIns="91744" tIns="45872" rIns="91744" bIns="45872" rtlCol="0"/>
          <a:lstStyle>
            <a:lvl1pPr algn="r">
              <a:defRPr sz="1200"/>
            </a:lvl1pPr>
          </a:lstStyle>
          <a:p>
            <a:fld id="{64E8FCD2-47E5-4EF3-B26A-8A6E0D026D06}" type="datetimeFigureOut">
              <a:rPr kumimoji="1" lang="ja-JP" altLang="en-US" smtClean="0"/>
              <a:t>2024/12/10</a:t>
            </a:fld>
            <a:endParaRPr kumimoji="1" lang="ja-JP" altLang="en-US"/>
          </a:p>
        </p:txBody>
      </p:sp>
      <p:sp>
        <p:nvSpPr>
          <p:cNvPr id="4" name="フッター プレースホルダー 3"/>
          <p:cNvSpPr>
            <a:spLocks noGrp="1"/>
          </p:cNvSpPr>
          <p:nvPr>
            <p:ph type="ftr" sz="quarter" idx="2"/>
          </p:nvPr>
        </p:nvSpPr>
        <p:spPr>
          <a:xfrm>
            <a:off x="0" y="9446679"/>
            <a:ext cx="2971801" cy="499011"/>
          </a:xfrm>
          <a:prstGeom prst="rect">
            <a:avLst/>
          </a:prstGeom>
        </p:spPr>
        <p:txBody>
          <a:bodyPr vert="horz" lIns="91744" tIns="45872" rIns="91744" bIns="4587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6679"/>
            <a:ext cx="2971801" cy="499011"/>
          </a:xfrm>
          <a:prstGeom prst="rect">
            <a:avLst/>
          </a:prstGeom>
        </p:spPr>
        <p:txBody>
          <a:bodyPr vert="horz" lIns="91744" tIns="45872" rIns="91744" bIns="45872" rtlCol="0" anchor="b"/>
          <a:lstStyle>
            <a:lvl1pPr algn="r">
              <a:defRPr sz="1200"/>
            </a:lvl1pPr>
          </a:lstStyle>
          <a:p>
            <a:fld id="{E666932D-88BA-4C92-9D24-8DED7D5E32AE}" type="slidenum">
              <a:rPr kumimoji="1" lang="ja-JP" altLang="en-US" smtClean="0"/>
              <a:t>‹#›</a:t>
            </a:fld>
            <a:endParaRPr kumimoji="1" lang="ja-JP" altLang="en-US"/>
          </a:p>
        </p:txBody>
      </p:sp>
    </p:spTree>
    <p:extLst>
      <p:ext uri="{BB962C8B-B14F-4D97-AF65-F5344CB8AC3E}">
        <p14:creationId xmlns:p14="http://schemas.microsoft.com/office/powerpoint/2010/main" val="119174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1" cy="499012"/>
          </a:xfrm>
          <a:prstGeom prst="rect">
            <a:avLst/>
          </a:prstGeom>
        </p:spPr>
        <p:txBody>
          <a:bodyPr vert="horz" lIns="91744" tIns="45872" rIns="91744" bIns="4587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1"/>
            <a:ext cx="2971801" cy="499012"/>
          </a:xfrm>
          <a:prstGeom prst="rect">
            <a:avLst/>
          </a:prstGeom>
        </p:spPr>
        <p:txBody>
          <a:bodyPr vert="horz" lIns="91744" tIns="45872" rIns="91744" bIns="45872" rtlCol="0"/>
          <a:lstStyle>
            <a:lvl1pPr algn="r">
              <a:defRPr sz="1200"/>
            </a:lvl1pPr>
          </a:lstStyle>
          <a:p>
            <a:fld id="{5667B02E-605B-4793-8C4D-ACBAD48B4A69}" type="datetimeFigureOut">
              <a:rPr kumimoji="1" lang="ja-JP" altLang="en-US" smtClean="0"/>
              <a:t>2024/12/10</a:t>
            </a:fld>
            <a:endParaRPr kumimoji="1" lang="ja-JP" alt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744" tIns="45872" rIns="91744" bIns="45872" rtlCol="0" anchor="ctr"/>
          <a:lstStyle/>
          <a:p>
            <a:endParaRPr lang="ja-JP" altLang="en-US"/>
          </a:p>
        </p:txBody>
      </p:sp>
      <p:sp>
        <p:nvSpPr>
          <p:cNvPr id="5" name="ノート プレースホルダー 4"/>
          <p:cNvSpPr>
            <a:spLocks noGrp="1"/>
          </p:cNvSpPr>
          <p:nvPr>
            <p:ph type="body" sz="quarter" idx="3"/>
          </p:nvPr>
        </p:nvSpPr>
        <p:spPr>
          <a:xfrm>
            <a:off x="685800" y="4786363"/>
            <a:ext cx="5486400" cy="3916115"/>
          </a:xfrm>
          <a:prstGeom prst="rect">
            <a:avLst/>
          </a:prstGeom>
        </p:spPr>
        <p:txBody>
          <a:bodyPr vert="horz" lIns="91744" tIns="45872" rIns="91744" bIns="4587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9"/>
            <a:ext cx="2971801" cy="499011"/>
          </a:xfrm>
          <a:prstGeom prst="rect">
            <a:avLst/>
          </a:prstGeom>
        </p:spPr>
        <p:txBody>
          <a:bodyPr vert="horz" lIns="91744" tIns="45872" rIns="91744" bIns="4587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9"/>
            <a:ext cx="2971801" cy="499011"/>
          </a:xfrm>
          <a:prstGeom prst="rect">
            <a:avLst/>
          </a:prstGeom>
        </p:spPr>
        <p:txBody>
          <a:bodyPr vert="horz" lIns="91744" tIns="45872" rIns="91744" bIns="45872" rtlCol="0" anchor="b"/>
          <a:lstStyle>
            <a:lvl1pPr algn="r">
              <a:defRPr sz="1200"/>
            </a:lvl1pPr>
          </a:lstStyle>
          <a:p>
            <a:fld id="{DFB7492F-6F45-4EC9-BB09-710BC74BE56A}" type="slidenum">
              <a:rPr kumimoji="1" lang="ja-JP" altLang="en-US" smtClean="0"/>
              <a:t>‹#›</a:t>
            </a:fld>
            <a:endParaRPr kumimoji="1" lang="ja-JP" altLang="en-US"/>
          </a:p>
        </p:txBody>
      </p:sp>
    </p:spTree>
    <p:extLst>
      <p:ext uri="{BB962C8B-B14F-4D97-AF65-F5344CB8AC3E}">
        <p14:creationId xmlns:p14="http://schemas.microsoft.com/office/powerpoint/2010/main" val="42649309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DFB7492F-6F45-4EC9-BB09-710BC74BE56A}" type="slidenum">
              <a:rPr kumimoji="1" lang="ja-JP" altLang="en-US" smtClean="0"/>
              <a:t>7</a:t>
            </a:fld>
            <a:endParaRPr kumimoji="1" lang="ja-JP" altLang="en-US"/>
          </a:p>
        </p:txBody>
      </p:sp>
    </p:spTree>
    <p:extLst>
      <p:ext uri="{BB962C8B-B14F-4D97-AF65-F5344CB8AC3E}">
        <p14:creationId xmlns:p14="http://schemas.microsoft.com/office/powerpoint/2010/main" val="126500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DFB7492F-6F45-4EC9-BB09-710BC74BE56A}" type="slidenum">
              <a:rPr kumimoji="1" lang="ja-JP" altLang="en-US" smtClean="0"/>
              <a:t>9</a:t>
            </a:fld>
            <a:endParaRPr kumimoji="1" lang="ja-JP" altLang="en-US"/>
          </a:p>
        </p:txBody>
      </p:sp>
    </p:spTree>
    <p:extLst>
      <p:ext uri="{BB962C8B-B14F-4D97-AF65-F5344CB8AC3E}">
        <p14:creationId xmlns:p14="http://schemas.microsoft.com/office/powerpoint/2010/main" val="3747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DFB7492F-6F45-4EC9-BB09-710BC74BE56A}" type="slidenum">
              <a:rPr kumimoji="1" lang="ja-JP" altLang="en-US" smtClean="0"/>
              <a:t>14</a:t>
            </a:fld>
            <a:endParaRPr kumimoji="1" lang="ja-JP" altLang="en-US"/>
          </a:p>
        </p:txBody>
      </p:sp>
    </p:spTree>
    <p:extLst>
      <p:ext uri="{BB962C8B-B14F-4D97-AF65-F5344CB8AC3E}">
        <p14:creationId xmlns:p14="http://schemas.microsoft.com/office/powerpoint/2010/main" val="3399522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09600" y="1017913"/>
            <a:ext cx="8280000" cy="2387600"/>
          </a:xfrm>
          <a:prstGeom prst="rect">
            <a:avLst/>
          </a:prstGeom>
        </p:spPr>
        <p:txBody>
          <a:bodyPr anchor="b">
            <a:normAutofit/>
          </a:bodyPr>
          <a:lstStyle>
            <a:lvl1pPr algn="ctr">
              <a:defRPr sz="4000">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en-US" altLang="ja-JP"/>
              <a:t>Title</a:t>
            </a:r>
            <a:endParaRPr kumimoji="1" lang="ja-JP" altLang="en-US"/>
          </a:p>
        </p:txBody>
      </p:sp>
      <p:sp>
        <p:nvSpPr>
          <p:cNvPr id="3" name="サブタイトル 2"/>
          <p:cNvSpPr>
            <a:spLocks noGrp="1"/>
          </p:cNvSpPr>
          <p:nvPr>
            <p:ph type="subTitle" idx="1" hasCustomPrompt="1"/>
          </p:nvPr>
        </p:nvSpPr>
        <p:spPr>
          <a:xfrm>
            <a:off x="609600" y="3578087"/>
            <a:ext cx="8280000" cy="1383105"/>
          </a:xfrm>
          <a:prstGeom prst="rect">
            <a:avLst/>
          </a:prstGeom>
        </p:spPr>
        <p:txBody>
          <a:bodyPr>
            <a:normAutofit/>
          </a:bodyPr>
          <a:lstStyle>
            <a:lvl1pPr marL="0" indent="0" algn="ctr">
              <a:buNone/>
              <a:defRPr sz="240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Sub-Title</a:t>
            </a:r>
            <a:endParaRPr kumimoji="1" lang="ja-JP" altLang="en-US"/>
          </a:p>
        </p:txBody>
      </p:sp>
      <p:pic>
        <p:nvPicPr>
          <p:cNvPr id="4" name="図 3"/>
          <p:cNvPicPr>
            <a:picLocks noChangeAspect="1"/>
          </p:cNvPicPr>
          <p:nvPr userDrawn="1"/>
        </p:nvPicPr>
        <p:blipFill>
          <a:blip r:embed="rId2"/>
          <a:stretch>
            <a:fillRect/>
          </a:stretch>
        </p:blipFill>
        <p:spPr>
          <a:xfrm>
            <a:off x="609600" y="391626"/>
            <a:ext cx="634576" cy="360000"/>
          </a:xfrm>
          <a:prstGeom prst="rect">
            <a:avLst/>
          </a:prstGeom>
        </p:spPr>
      </p:pic>
      <p:pic>
        <p:nvPicPr>
          <p:cNvPr id="6" name="グラフィックス 5">
            <a:extLst>
              <a:ext uri="{FF2B5EF4-FFF2-40B4-BE49-F238E27FC236}">
                <a16:creationId xmlns:a16="http://schemas.microsoft.com/office/drawing/2014/main" id="{F3AFA331-E48C-4FB7-9FF6-9107360A5F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83625" y="4519660"/>
            <a:ext cx="1798775" cy="1798775"/>
          </a:xfrm>
          <a:prstGeom prst="rect">
            <a:avLst/>
          </a:prstGeom>
        </p:spPr>
      </p:pic>
      <p:sp>
        <p:nvSpPr>
          <p:cNvPr id="12" name="テキスト ボックス 8">
            <a:extLst>
              <a:ext uri="{FF2B5EF4-FFF2-40B4-BE49-F238E27FC236}">
                <a16:creationId xmlns:a16="http://schemas.microsoft.com/office/drawing/2014/main" id="{DD21881F-1BE8-4760-985F-12A828CD5BB4}"/>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grpSp>
        <p:nvGrpSpPr>
          <p:cNvPr id="16" name="グループ化 15">
            <a:extLst>
              <a:ext uri="{FF2B5EF4-FFF2-40B4-BE49-F238E27FC236}">
                <a16:creationId xmlns:a16="http://schemas.microsoft.com/office/drawing/2014/main" id="{A4299401-382E-4497-8994-5AE4BD8AE415}"/>
              </a:ext>
            </a:extLst>
          </p:cNvPr>
          <p:cNvGrpSpPr/>
          <p:nvPr userDrawn="1"/>
        </p:nvGrpSpPr>
        <p:grpSpPr>
          <a:xfrm>
            <a:off x="-3520364" y="51258"/>
            <a:ext cx="3375222" cy="3059999"/>
            <a:chOff x="-3825163" y="2915906"/>
            <a:chExt cx="3409772" cy="3059999"/>
          </a:xfrm>
        </p:grpSpPr>
        <p:sp>
          <p:nvSpPr>
            <p:cNvPr id="17" name="四角形: 角を丸くする 16">
              <a:extLst>
                <a:ext uri="{FF2B5EF4-FFF2-40B4-BE49-F238E27FC236}">
                  <a16:creationId xmlns:a16="http://schemas.microsoft.com/office/drawing/2014/main" id="{B726A0F0-908E-4682-945D-87C2C79AC216}"/>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8" name="タイトル 8">
              <a:extLst>
                <a:ext uri="{FF2B5EF4-FFF2-40B4-BE49-F238E27FC236}">
                  <a16:creationId xmlns:a16="http://schemas.microsoft.com/office/drawing/2014/main" id="{CE63ED7E-C22E-4FEA-91D1-C99237B912D3}"/>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19" name="四角形: 角を丸くする 18">
              <a:extLst>
                <a:ext uri="{FF2B5EF4-FFF2-40B4-BE49-F238E27FC236}">
                  <a16:creationId xmlns:a16="http://schemas.microsoft.com/office/drawing/2014/main" id="{2B731875-E63F-4BFC-A2CB-59C351E5B30D}"/>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20" name="テキスト ボックス 8">
              <a:extLst>
                <a:ext uri="{FF2B5EF4-FFF2-40B4-BE49-F238E27FC236}">
                  <a16:creationId xmlns:a16="http://schemas.microsoft.com/office/drawing/2014/main" id="{B34A507D-0791-4C71-ADA2-A7CE2FDEE8C3}"/>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pic>
        <p:nvPicPr>
          <p:cNvPr id="14" name="グラフィックス 13">
            <a:extLst>
              <a:ext uri="{FF2B5EF4-FFF2-40B4-BE49-F238E27FC236}">
                <a16:creationId xmlns:a16="http://schemas.microsoft.com/office/drawing/2014/main" id="{53A0A7B9-339D-4EC3-8F30-F9B932A6091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9297" y="5840087"/>
            <a:ext cx="8712000" cy="499488"/>
          </a:xfrm>
          <a:prstGeom prst="rect">
            <a:avLst/>
          </a:prstGeom>
        </p:spPr>
      </p:pic>
    </p:spTree>
    <p:extLst>
      <p:ext uri="{BB962C8B-B14F-4D97-AF65-F5344CB8AC3E}">
        <p14:creationId xmlns:p14="http://schemas.microsoft.com/office/powerpoint/2010/main" val="519777725"/>
      </p:ext>
    </p:extLst>
  </p:cSld>
  <p:clrMapOvr>
    <a:masterClrMapping/>
  </p:clrMapOvr>
  <p:extLst>
    <p:ext uri="{DCECCB84-F9BA-43D5-87BE-67443E8EF086}">
      <p15:sldGuideLst xmlns:p15="http://schemas.microsoft.com/office/powerpoint/2012/main">
        <p15:guide id="1" pos="3840" userDrawn="1">
          <p15:clr>
            <a:srgbClr val="FBAE40"/>
          </p15:clr>
        </p15:guide>
        <p15:guide id="2" pos="7287" userDrawn="1">
          <p15:clr>
            <a:srgbClr val="FBAE40"/>
          </p15:clr>
        </p15:guide>
        <p15:guide id="3" orient="horz" pos="3974" userDrawn="1">
          <p15:clr>
            <a:srgbClr val="FBAE40"/>
          </p15:clr>
        </p15:guide>
        <p15:guide id="4"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白紙１">
    <p:spTree>
      <p:nvGrpSpPr>
        <p:cNvPr id="1" name=""/>
        <p:cNvGrpSpPr/>
        <p:nvPr/>
      </p:nvGrpSpPr>
      <p:grpSpPr>
        <a:xfrm>
          <a:off x="0" y="0"/>
          <a:ext cx="0" cy="0"/>
          <a:chOff x="0" y="0"/>
          <a:chExt cx="0" cy="0"/>
        </a:xfrm>
      </p:grpSpPr>
      <p:sp>
        <p:nvSpPr>
          <p:cNvPr id="10" name="テキスト プレースホルダー 11"/>
          <p:cNvSpPr>
            <a:spLocks noGrp="1"/>
          </p:cNvSpPr>
          <p:nvPr>
            <p:ph type="body" sz="quarter" idx="14" hasCustomPrompt="1"/>
          </p:nvPr>
        </p:nvSpPr>
        <p:spPr>
          <a:xfrm>
            <a:off x="265851" y="5597190"/>
            <a:ext cx="11087949" cy="288000"/>
          </a:xfrm>
          <a:prstGeom prst="rect">
            <a:avLst/>
          </a:prstGeom>
        </p:spPr>
        <p:txBody>
          <a:bodyPr lIns="0" tIns="0" rIns="0" bIns="0" anchor="ctr">
            <a:normAutofit/>
          </a:bodyPr>
          <a:lstStyle>
            <a:lvl1pPr marL="171450" indent="-171450" algn="l">
              <a:buFont typeface="小塚ゴシック Pro L" panose="020B0200000000000000" pitchFamily="34" charset="-128"/>
              <a:buChar cha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脚注：</a:t>
            </a:r>
          </a:p>
        </p:txBody>
      </p:sp>
      <p:sp>
        <p:nvSpPr>
          <p:cNvPr id="11" name="テキスト プレースホルダー 11"/>
          <p:cNvSpPr>
            <a:spLocks noGrp="1"/>
          </p:cNvSpPr>
          <p:nvPr>
            <p:ph type="body" sz="quarter" idx="15" hasCustomPrompt="1"/>
          </p:nvPr>
        </p:nvSpPr>
        <p:spPr>
          <a:xfrm>
            <a:off x="265851" y="5885190"/>
            <a:ext cx="11087949" cy="288000"/>
          </a:xfrm>
          <a:prstGeom prst="rect">
            <a:avLst/>
          </a:prstGeom>
        </p:spPr>
        <p:txBody>
          <a:bodyPr lIns="0" tIns="0" rIns="0" bIns="0" anchor="ctr">
            <a:normAutofit/>
          </a:bodyPr>
          <a:lstStyle>
            <a:lvl1pPr marL="171450" indent="-171450" algn="l">
              <a:buFont typeface="小塚ゴシック Pro L" panose="020B0200000000000000" pitchFamily="34" charset="-128"/>
              <a:buChar cha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出所：</a:t>
            </a:r>
          </a:p>
        </p:txBody>
      </p:sp>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
        <p:nvSpPr>
          <p:cNvPr id="17" name="スライド番号プレースホルダー 5"/>
          <p:cNvSpPr>
            <a:spLocks noGrp="1"/>
          </p:cNvSpPr>
          <p:nvPr>
            <p:ph type="sldNum" sz="quarter" idx="12"/>
          </p:nvPr>
        </p:nvSpPr>
        <p:spPr>
          <a:xfrm>
            <a:off x="9022080" y="6297983"/>
            <a:ext cx="2743200" cy="365125"/>
          </a:xfrm>
          <a:prstGeom prst="rect">
            <a:avLst/>
          </a:prstGeom>
        </p:spPr>
        <p:txBody>
          <a:bodyPr/>
          <a:lstStyle>
            <a:lvl1pPr algn="r">
              <a:defRPr sz="1200"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sp>
        <p:nvSpPr>
          <p:cNvPr id="12" name="テキスト プレースホルダー 11"/>
          <p:cNvSpPr>
            <a:spLocks noGrp="1"/>
          </p:cNvSpPr>
          <p:nvPr>
            <p:ph type="body" sz="quarter" idx="17" hasCustomPrompt="1"/>
          </p:nvPr>
        </p:nvSpPr>
        <p:spPr>
          <a:xfrm>
            <a:off x="263525" y="6297983"/>
            <a:ext cx="8134675" cy="360000"/>
          </a:xfrm>
          <a:prstGeom prst="rect">
            <a:avLst/>
          </a:prstGeom>
        </p:spPr>
        <p:txBody>
          <a:bodyPr lIns="0" tIns="0" rIns="0" bIns="0" anchor="ctr">
            <a:normAutofit/>
          </a:bodyPr>
          <a:lstStyle>
            <a:lvl1pPr marL="0" indent="0" algn="l">
              <a:buNone/>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チャプタータイトル</a:t>
            </a:r>
          </a:p>
        </p:txBody>
      </p:sp>
      <p:sp>
        <p:nvSpPr>
          <p:cNvPr id="16" name="テキスト ボックス 8">
            <a:extLst>
              <a:ext uri="{FF2B5EF4-FFF2-40B4-BE49-F238E27FC236}">
                <a16:creationId xmlns:a16="http://schemas.microsoft.com/office/drawing/2014/main" id="{A5DB8C89-0BB5-45DF-AED7-B51AEC716AE5}"/>
              </a:ext>
            </a:extLst>
          </p:cNvPr>
          <p:cNvSpPr txBox="1"/>
          <p:nvPr userDrawn="1"/>
        </p:nvSpPr>
        <p:spPr>
          <a:xfrm>
            <a:off x="10528608" y="6571552"/>
            <a:ext cx="148117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sp>
        <p:nvSpPr>
          <p:cNvPr id="24" name="テキスト プレースホルダー 11">
            <a:extLst>
              <a:ext uri="{FF2B5EF4-FFF2-40B4-BE49-F238E27FC236}">
                <a16:creationId xmlns:a16="http://schemas.microsoft.com/office/drawing/2014/main" id="{D9FF5E75-DD4C-493E-8195-D720F1031AFA}"/>
              </a:ext>
            </a:extLst>
          </p:cNvPr>
          <p:cNvSpPr>
            <a:spLocks noGrp="1"/>
          </p:cNvSpPr>
          <p:nvPr>
            <p:ph type="body" sz="quarter" idx="13" hasCustomPrompt="1"/>
          </p:nvPr>
        </p:nvSpPr>
        <p:spPr>
          <a:xfrm>
            <a:off x="1762290" y="876969"/>
            <a:ext cx="8905710" cy="360000"/>
          </a:xfrm>
          <a:prstGeom prst="rect">
            <a:avLst/>
          </a:prstGeom>
        </p:spPr>
        <p:txBody>
          <a:bodyPr lIns="0" tIns="0" rIns="0" bIns="0" anchor="ctr">
            <a:noAutofit/>
          </a:bodyPr>
          <a:lstStyle>
            <a:lvl1pPr marL="0" indent="0" algn="l">
              <a:buNone/>
              <a:defRPr sz="18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チャートタイトル</a:t>
            </a:r>
          </a:p>
        </p:txBody>
      </p:sp>
      <p:sp>
        <p:nvSpPr>
          <p:cNvPr id="25" name="テキスト プレースホルダー 11">
            <a:extLst>
              <a:ext uri="{FF2B5EF4-FFF2-40B4-BE49-F238E27FC236}">
                <a16:creationId xmlns:a16="http://schemas.microsoft.com/office/drawing/2014/main" id="{71958E21-1D95-49BF-A3FD-294223F04FDB}"/>
              </a:ext>
            </a:extLst>
          </p:cNvPr>
          <p:cNvSpPr>
            <a:spLocks noGrp="1"/>
          </p:cNvSpPr>
          <p:nvPr>
            <p:ph type="body" sz="quarter" idx="16" hasCustomPrompt="1"/>
          </p:nvPr>
        </p:nvSpPr>
        <p:spPr>
          <a:xfrm>
            <a:off x="1780162" y="324149"/>
            <a:ext cx="9573637" cy="576000"/>
          </a:xfrm>
          <a:prstGeom prst="rect">
            <a:avLst/>
          </a:prstGeom>
        </p:spPr>
        <p:txBody>
          <a:bodyPr lIns="0" tIns="0" rIns="0" bIns="0" anchor="t" anchorCtr="0">
            <a:noAutofit/>
          </a:bodyPr>
          <a:lstStyle>
            <a:lvl1pPr marL="0" indent="0" algn="l">
              <a:buNone/>
              <a:defRPr sz="280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メッセージ</a:t>
            </a:r>
          </a:p>
        </p:txBody>
      </p:sp>
    </p:spTree>
    <p:extLst>
      <p:ext uri="{BB962C8B-B14F-4D97-AF65-F5344CB8AC3E}">
        <p14:creationId xmlns:p14="http://schemas.microsoft.com/office/powerpoint/2010/main" val="3697825958"/>
      </p:ext>
    </p:extLst>
  </p:cSld>
  <p:clrMapOvr>
    <a:masterClrMapping/>
  </p:clrMapOvr>
  <p:extLst>
    <p:ext uri="{DCECCB84-F9BA-43D5-87BE-67443E8EF086}">
      <p15:sldGuideLst xmlns:p15="http://schemas.microsoft.com/office/powerpoint/2012/main">
        <p15:guide id="1" pos="16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コンテンツ１">
    <p:spTree>
      <p:nvGrpSpPr>
        <p:cNvPr id="1" name=""/>
        <p:cNvGrpSpPr/>
        <p:nvPr/>
      </p:nvGrpSpPr>
      <p:grpSpPr>
        <a:xfrm>
          <a:off x="0" y="0"/>
          <a:ext cx="0" cy="0"/>
          <a:chOff x="0" y="0"/>
          <a:chExt cx="0" cy="0"/>
        </a:xfrm>
      </p:grpSpPr>
      <p:sp>
        <p:nvSpPr>
          <p:cNvPr id="13" name="スライド番号プレースホルダー 5"/>
          <p:cNvSpPr>
            <a:spLocks noGrp="1"/>
          </p:cNvSpPr>
          <p:nvPr>
            <p:ph type="sldNum" sz="quarter" idx="12"/>
          </p:nvPr>
        </p:nvSpPr>
        <p:spPr>
          <a:xfrm>
            <a:off x="9022080" y="6297983"/>
            <a:ext cx="2743200" cy="365125"/>
          </a:xfrm>
          <a:prstGeom prst="rect">
            <a:avLst/>
          </a:prstGeom>
        </p:spPr>
        <p:txBody>
          <a:bodyPr/>
          <a:lstStyle>
            <a:lvl1pPr algn="r">
              <a:defRPr sz="1200"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sp>
        <p:nvSpPr>
          <p:cNvPr id="12" name="テキスト ボックス 8">
            <a:extLst>
              <a:ext uri="{FF2B5EF4-FFF2-40B4-BE49-F238E27FC236}">
                <a16:creationId xmlns:a16="http://schemas.microsoft.com/office/drawing/2014/main" id="{6225D893-60A6-4DE2-871B-C2EA67D23416}"/>
              </a:ext>
            </a:extLst>
          </p:cNvPr>
          <p:cNvSpPr txBox="1"/>
          <p:nvPr userDrawn="1"/>
        </p:nvSpPr>
        <p:spPr>
          <a:xfrm>
            <a:off x="10528608" y="6571552"/>
            <a:ext cx="148117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pic>
        <p:nvPicPr>
          <p:cNvPr id="14" name="図 13">
            <a:extLst>
              <a:ext uri="{FF2B5EF4-FFF2-40B4-BE49-F238E27FC236}">
                <a16:creationId xmlns:a16="http://schemas.microsoft.com/office/drawing/2014/main" id="{459AB0DD-A105-465D-9BA4-30B3786FE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Tree>
    <p:extLst>
      <p:ext uri="{BB962C8B-B14F-4D97-AF65-F5344CB8AC3E}">
        <p14:creationId xmlns:p14="http://schemas.microsoft.com/office/powerpoint/2010/main" val="290694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p:cNvSpPr>
            <a:spLocks noGrp="1"/>
          </p:cNvSpPr>
          <p:nvPr>
            <p:ph type="title"/>
          </p:nvPr>
        </p:nvSpPr>
        <p:spPr>
          <a:xfrm>
            <a:off x="648366" y="546355"/>
            <a:ext cx="5447633" cy="576000"/>
          </a:xfrm>
          <a:prstGeom prst="rect">
            <a:avLst/>
          </a:prstGeom>
        </p:spPr>
        <p:txBody>
          <a:bodyPr lIns="0" tIns="0" rIns="0" bIns="0" anchor="b">
            <a:normAutofit/>
          </a:bodyPr>
          <a:lstStyle>
            <a:lvl1pPr algn="l">
              <a:lnSpc>
                <a:spcPts val="3300"/>
              </a:lnSpc>
              <a:defRPr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endParaRPr kumimoji="1" lang="ja-JP" altLang="en-US"/>
          </a:p>
        </p:txBody>
      </p:sp>
      <p:sp>
        <p:nvSpPr>
          <p:cNvPr id="9" name="テキスト プレースホルダー 8"/>
          <p:cNvSpPr>
            <a:spLocks noGrp="1"/>
          </p:cNvSpPr>
          <p:nvPr>
            <p:ph type="body" sz="quarter" idx="11"/>
          </p:nvPr>
        </p:nvSpPr>
        <p:spPr>
          <a:xfrm>
            <a:off x="648366" y="1425662"/>
            <a:ext cx="5447633" cy="3982951"/>
          </a:xfrm>
          <a:prstGeom prst="rect">
            <a:avLst/>
          </a:prstGeom>
        </p:spPr>
        <p:txBody>
          <a:bodyPr anchor="t">
            <a:normAutofit/>
          </a:bodyPr>
          <a:lstStyle>
            <a:lvl1pPr marL="0" indent="0">
              <a:lnSpc>
                <a:spcPts val="2400"/>
              </a:lnSpc>
              <a:buFontTx/>
              <a:buNone/>
              <a:defRPr sz="2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FontTx/>
              <a:buNone/>
              <a:defRPr sz="2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FontTx/>
              <a:buNone/>
              <a:defRPr sz="2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FontTx/>
              <a:buNone/>
              <a:defRPr sz="1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FontTx/>
              <a:buNone/>
              <a:defRPr sz="16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p:txBody>
      </p:sp>
      <p:sp>
        <p:nvSpPr>
          <p:cNvPr id="12" name="スライド番号プレースホルダー 5">
            <a:extLst>
              <a:ext uri="{FF2B5EF4-FFF2-40B4-BE49-F238E27FC236}">
                <a16:creationId xmlns:a16="http://schemas.microsoft.com/office/drawing/2014/main" id="{78325ED5-77A7-4EC7-835C-82C1E60265C3}"/>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pic>
        <p:nvPicPr>
          <p:cNvPr id="13" name="グラフィックス 12">
            <a:extLst>
              <a:ext uri="{FF2B5EF4-FFF2-40B4-BE49-F238E27FC236}">
                <a16:creationId xmlns:a16="http://schemas.microsoft.com/office/drawing/2014/main" id="{13A0F005-6FA7-40DD-99F4-7DDF7A855C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297" y="5840087"/>
            <a:ext cx="8712000" cy="499488"/>
          </a:xfrm>
          <a:prstGeom prst="rect">
            <a:avLst/>
          </a:prstGeom>
        </p:spPr>
      </p:pic>
      <p:sp>
        <p:nvSpPr>
          <p:cNvPr id="14" name="テキスト ボックス 8">
            <a:extLst>
              <a:ext uri="{FF2B5EF4-FFF2-40B4-BE49-F238E27FC236}">
                <a16:creationId xmlns:a16="http://schemas.microsoft.com/office/drawing/2014/main" id="{D51A6807-EC1D-4CE7-ADB7-5634FBBDF930}"/>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grpSp>
        <p:nvGrpSpPr>
          <p:cNvPr id="15" name="グループ化 14">
            <a:extLst>
              <a:ext uri="{FF2B5EF4-FFF2-40B4-BE49-F238E27FC236}">
                <a16:creationId xmlns:a16="http://schemas.microsoft.com/office/drawing/2014/main" id="{AC498B7D-5390-44B2-9BBA-2253842AAA98}"/>
              </a:ext>
            </a:extLst>
          </p:cNvPr>
          <p:cNvGrpSpPr/>
          <p:nvPr userDrawn="1"/>
        </p:nvGrpSpPr>
        <p:grpSpPr>
          <a:xfrm>
            <a:off x="-3520364" y="51258"/>
            <a:ext cx="3375222" cy="3059999"/>
            <a:chOff x="-3825163" y="2915906"/>
            <a:chExt cx="3409772" cy="3059999"/>
          </a:xfrm>
        </p:grpSpPr>
        <p:sp>
          <p:nvSpPr>
            <p:cNvPr id="16" name="四角形: 角を丸くする 15">
              <a:extLst>
                <a:ext uri="{FF2B5EF4-FFF2-40B4-BE49-F238E27FC236}">
                  <a16:creationId xmlns:a16="http://schemas.microsoft.com/office/drawing/2014/main" id="{DB456FC1-5ABC-4266-938A-0D37D911E3A7}"/>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7" name="タイトル 8">
              <a:extLst>
                <a:ext uri="{FF2B5EF4-FFF2-40B4-BE49-F238E27FC236}">
                  <a16:creationId xmlns:a16="http://schemas.microsoft.com/office/drawing/2014/main" id="{BD7BB142-1D6D-459F-9921-CDA5A3456A9A}"/>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18" name="四角形: 角を丸くする 17">
              <a:extLst>
                <a:ext uri="{FF2B5EF4-FFF2-40B4-BE49-F238E27FC236}">
                  <a16:creationId xmlns:a16="http://schemas.microsoft.com/office/drawing/2014/main" id="{C750F5C9-1D31-41AF-AE65-7D6DCED4C8AF}"/>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19" name="テキスト ボックス 8">
              <a:extLst>
                <a:ext uri="{FF2B5EF4-FFF2-40B4-BE49-F238E27FC236}">
                  <a16:creationId xmlns:a16="http://schemas.microsoft.com/office/drawing/2014/main" id="{30C941F6-4E66-4EC9-B426-BA2EFB6CBE17}"/>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2523088133"/>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guide id="3" orient="horz" pos="3976" userDrawn="1">
          <p15:clr>
            <a:srgbClr val="FBAE40"/>
          </p15:clr>
        </p15:guide>
        <p15:guide id="4" orient="horz" pos="3407" userDrawn="1">
          <p15:clr>
            <a:srgbClr val="FBAE40"/>
          </p15:clr>
        </p15:guide>
        <p15:guide id="5" orient="horz" pos="709" userDrawn="1">
          <p15:clr>
            <a:srgbClr val="FBAE40"/>
          </p15:clr>
        </p15:guide>
        <p15:guide id="6" orient="horz" pos="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レイアウト１">
    <p:spTree>
      <p:nvGrpSpPr>
        <p:cNvPr id="1" name=""/>
        <p:cNvGrpSpPr/>
        <p:nvPr/>
      </p:nvGrpSpPr>
      <p:grpSpPr>
        <a:xfrm>
          <a:off x="0" y="0"/>
          <a:ext cx="0" cy="0"/>
          <a:chOff x="0" y="0"/>
          <a:chExt cx="0" cy="0"/>
        </a:xfrm>
      </p:grpSpPr>
      <p:pic>
        <p:nvPicPr>
          <p:cNvPr id="11" name="グラフィックス 10">
            <a:extLst>
              <a:ext uri="{FF2B5EF4-FFF2-40B4-BE49-F238E27FC236}">
                <a16:creationId xmlns:a16="http://schemas.microsoft.com/office/drawing/2014/main" id="{C5F40D23-13E5-4026-BF60-A545F8E745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3625" y="4519660"/>
            <a:ext cx="1798775" cy="1798775"/>
          </a:xfrm>
          <a:prstGeom prst="rect">
            <a:avLst/>
          </a:prstGeom>
        </p:spPr>
      </p:pic>
      <p:pic>
        <p:nvPicPr>
          <p:cNvPr id="17" name="グラフィックス 16">
            <a:extLst>
              <a:ext uri="{FF2B5EF4-FFF2-40B4-BE49-F238E27FC236}">
                <a16:creationId xmlns:a16="http://schemas.microsoft.com/office/drawing/2014/main" id="{9A40A37B-6781-4D49-B974-DDB740BE36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9297" y="5840087"/>
            <a:ext cx="8712000" cy="499488"/>
          </a:xfrm>
          <a:prstGeom prst="rect">
            <a:avLst/>
          </a:prstGeom>
        </p:spPr>
      </p:pic>
      <p:sp>
        <p:nvSpPr>
          <p:cNvPr id="18" name="テキスト プレースホルダー 8">
            <a:extLst>
              <a:ext uri="{FF2B5EF4-FFF2-40B4-BE49-F238E27FC236}">
                <a16:creationId xmlns:a16="http://schemas.microsoft.com/office/drawing/2014/main" id="{89F29EDC-3663-4C2B-AE9C-7CB039280C2D}"/>
              </a:ext>
            </a:extLst>
          </p:cNvPr>
          <p:cNvSpPr>
            <a:spLocks noGrp="1"/>
          </p:cNvSpPr>
          <p:nvPr>
            <p:ph type="body" sz="quarter" idx="11"/>
          </p:nvPr>
        </p:nvSpPr>
        <p:spPr>
          <a:xfrm>
            <a:off x="633852" y="1089026"/>
            <a:ext cx="8707445" cy="4319588"/>
          </a:xfrm>
          <a:prstGeom prst="rect">
            <a:avLst/>
          </a:prstGeom>
        </p:spPr>
        <p:txBody>
          <a:bodyPr anchor="t">
            <a:normAutofit/>
          </a:bodyPr>
          <a:lstStyle>
            <a:lvl1pPr>
              <a:defRPr lang="ja-JP" altLang="en-US" sz="2000" dirty="0">
                <a:solidFill>
                  <a:schemeClr val="tx1">
                    <a:lumMod val="75000"/>
                    <a:lumOff val="25000"/>
                  </a:schemeClr>
                </a:solidFill>
              </a:defRPr>
            </a:lvl1pPr>
            <a:lvl2pPr>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19" name="テキスト ボックス 8">
            <a:extLst>
              <a:ext uri="{FF2B5EF4-FFF2-40B4-BE49-F238E27FC236}">
                <a16:creationId xmlns:a16="http://schemas.microsoft.com/office/drawing/2014/main" id="{E9E976BC-177F-4813-A633-9E0D40F1E899}"/>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25" name="スライド番号プレースホルダー 5">
            <a:extLst>
              <a:ext uri="{FF2B5EF4-FFF2-40B4-BE49-F238E27FC236}">
                <a16:creationId xmlns:a16="http://schemas.microsoft.com/office/drawing/2014/main" id="{13602AD5-CA46-4E23-B1B0-8293291951CB}"/>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grpSp>
        <p:nvGrpSpPr>
          <p:cNvPr id="12" name="グループ化 11">
            <a:extLst>
              <a:ext uri="{FF2B5EF4-FFF2-40B4-BE49-F238E27FC236}">
                <a16:creationId xmlns:a16="http://schemas.microsoft.com/office/drawing/2014/main" id="{2D25B325-BC62-4797-B245-83B78D231EFF}"/>
              </a:ext>
            </a:extLst>
          </p:cNvPr>
          <p:cNvGrpSpPr/>
          <p:nvPr userDrawn="1"/>
        </p:nvGrpSpPr>
        <p:grpSpPr>
          <a:xfrm>
            <a:off x="-3520364" y="51258"/>
            <a:ext cx="3375222" cy="3059999"/>
            <a:chOff x="-3825163" y="2915906"/>
            <a:chExt cx="3409772" cy="3059999"/>
          </a:xfrm>
        </p:grpSpPr>
        <p:sp>
          <p:nvSpPr>
            <p:cNvPr id="13" name="四角形: 角を丸くする 12">
              <a:extLst>
                <a:ext uri="{FF2B5EF4-FFF2-40B4-BE49-F238E27FC236}">
                  <a16:creationId xmlns:a16="http://schemas.microsoft.com/office/drawing/2014/main" id="{4310AB7D-42DB-48CE-B057-190356D33F8B}"/>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4" name="タイトル 8">
              <a:extLst>
                <a:ext uri="{FF2B5EF4-FFF2-40B4-BE49-F238E27FC236}">
                  <a16:creationId xmlns:a16="http://schemas.microsoft.com/office/drawing/2014/main" id="{CC421D6C-7C75-4307-AEE4-74FD66358743}"/>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15" name="四角形: 角を丸くする 14">
              <a:extLst>
                <a:ext uri="{FF2B5EF4-FFF2-40B4-BE49-F238E27FC236}">
                  <a16:creationId xmlns:a16="http://schemas.microsoft.com/office/drawing/2014/main" id="{8AF91C5D-88E4-465A-AC5E-5A24E79BD1E6}"/>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16" name="テキスト ボックス 8">
              <a:extLst>
                <a:ext uri="{FF2B5EF4-FFF2-40B4-BE49-F238E27FC236}">
                  <a16:creationId xmlns:a16="http://schemas.microsoft.com/office/drawing/2014/main" id="{59836333-C265-4D6C-A0DA-07C5879C2771}"/>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2683395184"/>
      </p:ext>
    </p:extLst>
  </p:cSld>
  <p:clrMapOvr>
    <a:masterClrMapping/>
  </p:clrMapOvr>
  <p:extLst>
    <p:ext uri="{DCECCB84-F9BA-43D5-87BE-67443E8EF086}">
      <p15:sldGuideLst xmlns:p15="http://schemas.microsoft.com/office/powerpoint/2012/main">
        <p15:guide id="1" pos="3840" userDrawn="1">
          <p15:clr>
            <a:srgbClr val="FBAE40"/>
          </p15:clr>
        </p15:guide>
        <p15:guide id="2" pos="7287" userDrawn="1">
          <p15:clr>
            <a:srgbClr val="FBAE40"/>
          </p15:clr>
        </p15:guide>
        <p15:guide id="3" orient="horz" pos="3974" userDrawn="1">
          <p15:clr>
            <a:srgbClr val="FBAE40"/>
          </p15:clr>
        </p15:guide>
        <p15:guide id="4" pos="393" userDrawn="1">
          <p15:clr>
            <a:srgbClr val="FBAE40"/>
          </p15:clr>
        </p15:guide>
        <p15:guide id="5" orient="horz" pos="3407" userDrawn="1">
          <p15:clr>
            <a:srgbClr val="FBAE40"/>
          </p15:clr>
        </p15:guide>
        <p15:guide id="6" orient="horz" pos="663" userDrawn="1">
          <p15:clr>
            <a:srgbClr val="FBAE40"/>
          </p15:clr>
        </p15:guide>
        <p15:guide id="7" pos="58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レイアウト２">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59AB0DD-A105-465D-9BA4-30B3786FE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
        <p:nvSpPr>
          <p:cNvPr id="11" name="テキスト プレースホルダー 8">
            <a:extLst>
              <a:ext uri="{FF2B5EF4-FFF2-40B4-BE49-F238E27FC236}">
                <a16:creationId xmlns:a16="http://schemas.microsoft.com/office/drawing/2014/main" id="{CD6F9628-135D-4943-A91F-6EF0EE36CACE}"/>
              </a:ext>
            </a:extLst>
          </p:cNvPr>
          <p:cNvSpPr>
            <a:spLocks noGrp="1"/>
          </p:cNvSpPr>
          <p:nvPr>
            <p:ph type="body" sz="quarter" idx="11"/>
          </p:nvPr>
        </p:nvSpPr>
        <p:spPr>
          <a:xfrm>
            <a:off x="623887" y="1755188"/>
            <a:ext cx="10944225" cy="4117888"/>
          </a:xfrm>
          <a:prstGeom prst="rect">
            <a:avLst/>
          </a:prstGeom>
        </p:spPr>
        <p:txBody>
          <a:bodyPr anchor="t">
            <a:normAutofit/>
          </a:bodyPr>
          <a:lstStyle>
            <a:lvl1pPr>
              <a:defRPr lang="ja-JP" altLang="en-US" sz="2000" dirty="0">
                <a:solidFill>
                  <a:schemeClr val="tx1">
                    <a:lumMod val="75000"/>
                    <a:lumOff val="25000"/>
                  </a:schemeClr>
                </a:solidFill>
              </a:defRPr>
            </a:lvl1pPr>
            <a:lvl2pPr>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13" name="テキスト ボックス 8">
            <a:extLst>
              <a:ext uri="{FF2B5EF4-FFF2-40B4-BE49-F238E27FC236}">
                <a16:creationId xmlns:a16="http://schemas.microsoft.com/office/drawing/2014/main" id="{A6944508-F7C8-4BAA-8B4F-F12CD7EE6873}"/>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15" name="スライド番号プレースホルダー 5">
            <a:extLst>
              <a:ext uri="{FF2B5EF4-FFF2-40B4-BE49-F238E27FC236}">
                <a16:creationId xmlns:a16="http://schemas.microsoft.com/office/drawing/2014/main" id="{88C231B6-E81C-4828-BBA6-9B343F78BB9A}"/>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grpSp>
        <p:nvGrpSpPr>
          <p:cNvPr id="12" name="グループ化 11">
            <a:extLst>
              <a:ext uri="{FF2B5EF4-FFF2-40B4-BE49-F238E27FC236}">
                <a16:creationId xmlns:a16="http://schemas.microsoft.com/office/drawing/2014/main" id="{60FBBC61-9333-4A79-8B55-04841F7E2AA8}"/>
              </a:ext>
            </a:extLst>
          </p:cNvPr>
          <p:cNvGrpSpPr/>
          <p:nvPr userDrawn="1"/>
        </p:nvGrpSpPr>
        <p:grpSpPr>
          <a:xfrm>
            <a:off x="-3520364" y="51258"/>
            <a:ext cx="3375222" cy="3059999"/>
            <a:chOff x="-3825163" y="2915906"/>
            <a:chExt cx="3409772" cy="3059999"/>
          </a:xfrm>
        </p:grpSpPr>
        <p:sp>
          <p:nvSpPr>
            <p:cNvPr id="16" name="四角形: 角を丸くする 15">
              <a:extLst>
                <a:ext uri="{FF2B5EF4-FFF2-40B4-BE49-F238E27FC236}">
                  <a16:creationId xmlns:a16="http://schemas.microsoft.com/office/drawing/2014/main" id="{42B9111A-A0AC-4845-84BD-2DBDAAE5D900}"/>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7" name="タイトル 8">
              <a:extLst>
                <a:ext uri="{FF2B5EF4-FFF2-40B4-BE49-F238E27FC236}">
                  <a16:creationId xmlns:a16="http://schemas.microsoft.com/office/drawing/2014/main" id="{7956BD61-2C98-4500-AAA2-2663B2F7CF3A}"/>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23" name="四角形: 角を丸くする 22">
              <a:extLst>
                <a:ext uri="{FF2B5EF4-FFF2-40B4-BE49-F238E27FC236}">
                  <a16:creationId xmlns:a16="http://schemas.microsoft.com/office/drawing/2014/main" id="{DBAE3C7B-03EB-492B-9074-6E140DAA49A3}"/>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24" name="テキスト ボックス 8">
              <a:extLst>
                <a:ext uri="{FF2B5EF4-FFF2-40B4-BE49-F238E27FC236}">
                  <a16:creationId xmlns:a16="http://schemas.microsoft.com/office/drawing/2014/main" id="{37D50FC4-6A2E-4AA8-BA93-71E9C70C56DF}"/>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967911426"/>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393" userDrawn="1">
          <p15:clr>
            <a:srgbClr val="FBAE40"/>
          </p15:clr>
        </p15:guide>
        <p15:guide id="3" pos="7287" userDrawn="1">
          <p15:clr>
            <a:srgbClr val="FBAE40"/>
          </p15:clr>
        </p15:guide>
        <p15:guide id="4" orient="horz" pos="37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レイアウト３">
    <p:spTree>
      <p:nvGrpSpPr>
        <p:cNvPr id="1" name=""/>
        <p:cNvGrpSpPr/>
        <p:nvPr/>
      </p:nvGrpSpPr>
      <p:grpSpPr>
        <a:xfrm>
          <a:off x="0" y="0"/>
          <a:ext cx="0" cy="0"/>
          <a:chOff x="0" y="0"/>
          <a:chExt cx="0" cy="0"/>
        </a:xfrm>
      </p:grpSpPr>
      <p:sp>
        <p:nvSpPr>
          <p:cNvPr id="10" name="テキスト プレースホルダー 11"/>
          <p:cNvSpPr>
            <a:spLocks noGrp="1"/>
          </p:cNvSpPr>
          <p:nvPr>
            <p:ph type="body" sz="quarter" idx="14" hasCustomPrompt="1"/>
          </p:nvPr>
        </p:nvSpPr>
        <p:spPr>
          <a:xfrm>
            <a:off x="634152" y="5597190"/>
            <a:ext cx="10923698" cy="288000"/>
          </a:xfrm>
          <a:prstGeom prst="rect">
            <a:avLst/>
          </a:prstGeom>
        </p:spPr>
        <p:txBody>
          <a:bodyPr lIns="0" tIns="0" rIns="0" bIns="0" anchor="ctr">
            <a:normAutofit/>
          </a:bodyPr>
          <a:lstStyle>
            <a:lvl1pPr marL="171450" indent="-171450" algn="l">
              <a:buFont typeface="小塚ゴシック Pro L" panose="020B0200000000000000" pitchFamily="34" charset="-128"/>
              <a:buChar cha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脚注：</a:t>
            </a:r>
          </a:p>
        </p:txBody>
      </p:sp>
      <p:sp>
        <p:nvSpPr>
          <p:cNvPr id="11" name="テキスト プレースホルダー 11"/>
          <p:cNvSpPr>
            <a:spLocks noGrp="1"/>
          </p:cNvSpPr>
          <p:nvPr>
            <p:ph type="body" sz="quarter" idx="15" hasCustomPrompt="1"/>
          </p:nvPr>
        </p:nvSpPr>
        <p:spPr>
          <a:xfrm>
            <a:off x="634152" y="5885190"/>
            <a:ext cx="10923698" cy="288000"/>
          </a:xfrm>
          <a:prstGeom prst="rect">
            <a:avLst/>
          </a:prstGeom>
        </p:spPr>
        <p:txBody>
          <a:bodyPr lIns="0" tIns="0" rIns="0" bIns="0" anchor="ctr">
            <a:normAutofit/>
          </a:bodyPr>
          <a:lstStyle>
            <a:lvl1pPr marL="171450" indent="-171450" algn="l">
              <a:buFont typeface="小塚ゴシック Pro L" panose="020B0200000000000000" pitchFamily="34" charset="-128"/>
              <a:buChar cha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出所：</a:t>
            </a:r>
          </a:p>
        </p:txBody>
      </p:sp>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
        <p:nvSpPr>
          <p:cNvPr id="15" name="テキスト プレースホルダー 11">
            <a:extLst>
              <a:ext uri="{FF2B5EF4-FFF2-40B4-BE49-F238E27FC236}">
                <a16:creationId xmlns:a16="http://schemas.microsoft.com/office/drawing/2014/main" id="{1A13EC71-37A3-4B57-8F4C-BE4CB3E8AFDC}"/>
              </a:ext>
            </a:extLst>
          </p:cNvPr>
          <p:cNvSpPr>
            <a:spLocks noGrp="1"/>
          </p:cNvSpPr>
          <p:nvPr>
            <p:ph type="body" sz="quarter" idx="17" hasCustomPrompt="1"/>
          </p:nvPr>
        </p:nvSpPr>
        <p:spPr>
          <a:xfrm>
            <a:off x="623888" y="6323383"/>
            <a:ext cx="7774312" cy="360000"/>
          </a:xfrm>
          <a:prstGeom prst="rect">
            <a:avLst/>
          </a:prstGeom>
        </p:spPr>
        <p:txBody>
          <a:bodyPr anchor="ctr">
            <a:normAutofit/>
          </a:bodyPr>
          <a:lstStyle>
            <a:lvl1pPr marL="0" indent="0" algn="l">
              <a:buNone/>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チャプタータイトル</a:t>
            </a:r>
          </a:p>
        </p:txBody>
      </p:sp>
      <p:sp>
        <p:nvSpPr>
          <p:cNvPr id="21" name="テキスト プレースホルダー 11">
            <a:extLst>
              <a:ext uri="{FF2B5EF4-FFF2-40B4-BE49-F238E27FC236}">
                <a16:creationId xmlns:a16="http://schemas.microsoft.com/office/drawing/2014/main" id="{3A264E9A-62F8-495E-9B64-963963141EFB}"/>
              </a:ext>
            </a:extLst>
          </p:cNvPr>
          <p:cNvSpPr>
            <a:spLocks noGrp="1"/>
          </p:cNvSpPr>
          <p:nvPr>
            <p:ph type="body" sz="quarter" idx="13" hasCustomPrompt="1"/>
          </p:nvPr>
        </p:nvSpPr>
        <p:spPr>
          <a:xfrm>
            <a:off x="1646792" y="920510"/>
            <a:ext cx="9921321" cy="412625"/>
          </a:xfrm>
          <a:prstGeom prst="rect">
            <a:avLst/>
          </a:prstGeom>
        </p:spPr>
        <p:txBody>
          <a:bodyPr lIns="0" tIns="0" rIns="0" bIns="0" anchor="b">
            <a:noAutofit/>
          </a:bodyPr>
          <a:lstStyle>
            <a:lvl1pPr marL="0" indent="0" algn="l">
              <a:buNone/>
              <a:defRPr sz="2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チャートタイトル</a:t>
            </a:r>
          </a:p>
        </p:txBody>
      </p:sp>
      <p:sp>
        <p:nvSpPr>
          <p:cNvPr id="22" name="テキスト プレースホルダー 11">
            <a:extLst>
              <a:ext uri="{FF2B5EF4-FFF2-40B4-BE49-F238E27FC236}">
                <a16:creationId xmlns:a16="http://schemas.microsoft.com/office/drawing/2014/main" id="{6C2D983A-8867-496C-960B-3CF540F71F4B}"/>
              </a:ext>
            </a:extLst>
          </p:cNvPr>
          <p:cNvSpPr>
            <a:spLocks noGrp="1"/>
          </p:cNvSpPr>
          <p:nvPr>
            <p:ph type="body" sz="quarter" idx="16" hasCustomPrompt="1"/>
          </p:nvPr>
        </p:nvSpPr>
        <p:spPr>
          <a:xfrm>
            <a:off x="1648700" y="318705"/>
            <a:ext cx="9919411" cy="552819"/>
          </a:xfrm>
          <a:prstGeom prst="rect">
            <a:avLst/>
          </a:prstGeom>
        </p:spPr>
        <p:txBody>
          <a:bodyPr lIns="0" tIns="0" rIns="0" bIns="0" anchor="b" anchorCtr="0">
            <a:noAutofit/>
          </a:bodyPr>
          <a:lstStyle>
            <a:lvl1pPr marL="0" indent="0" algn="l">
              <a:buNone/>
              <a:defRPr sz="3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メッセージ</a:t>
            </a:r>
          </a:p>
        </p:txBody>
      </p:sp>
      <p:sp>
        <p:nvSpPr>
          <p:cNvPr id="23" name="テキスト プレースホルダー 8">
            <a:extLst>
              <a:ext uri="{FF2B5EF4-FFF2-40B4-BE49-F238E27FC236}">
                <a16:creationId xmlns:a16="http://schemas.microsoft.com/office/drawing/2014/main" id="{1269ECD0-1C1D-45E6-B82B-C8E37ECEF92C}"/>
              </a:ext>
            </a:extLst>
          </p:cNvPr>
          <p:cNvSpPr>
            <a:spLocks noGrp="1"/>
          </p:cNvSpPr>
          <p:nvPr>
            <p:ph type="body" sz="quarter" idx="11"/>
          </p:nvPr>
        </p:nvSpPr>
        <p:spPr>
          <a:xfrm>
            <a:off x="623887" y="1755188"/>
            <a:ext cx="10944225" cy="3554002"/>
          </a:xfrm>
          <a:prstGeom prst="rect">
            <a:avLst/>
          </a:prstGeom>
        </p:spPr>
        <p:txBody>
          <a:bodyPr anchor="t">
            <a:normAutofit/>
          </a:bodyPr>
          <a:lstStyle>
            <a:lvl1pPr>
              <a:defRPr lang="ja-JP" altLang="en-US" sz="2000" dirty="0">
                <a:solidFill>
                  <a:schemeClr val="tx1">
                    <a:lumMod val="75000"/>
                    <a:lumOff val="25000"/>
                  </a:schemeClr>
                </a:solidFill>
              </a:defRPr>
            </a:lvl1pPr>
            <a:lvl2pPr marL="457200" indent="0">
              <a:buNone/>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26" name="テキスト ボックス 8">
            <a:extLst>
              <a:ext uri="{FF2B5EF4-FFF2-40B4-BE49-F238E27FC236}">
                <a16:creationId xmlns:a16="http://schemas.microsoft.com/office/drawing/2014/main" id="{48A695AC-FD92-49AE-9607-38F7028DA44A}"/>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27" name="スライド番号プレースホルダー 5">
            <a:extLst>
              <a:ext uri="{FF2B5EF4-FFF2-40B4-BE49-F238E27FC236}">
                <a16:creationId xmlns:a16="http://schemas.microsoft.com/office/drawing/2014/main" id="{7C73E1D8-324C-4265-9A23-C0E47B7BE4A2}"/>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grpSp>
        <p:nvGrpSpPr>
          <p:cNvPr id="16" name="グループ化 15">
            <a:extLst>
              <a:ext uri="{FF2B5EF4-FFF2-40B4-BE49-F238E27FC236}">
                <a16:creationId xmlns:a16="http://schemas.microsoft.com/office/drawing/2014/main" id="{D4BBDE4A-5640-4608-A27B-8D77ADE4629D}"/>
              </a:ext>
            </a:extLst>
          </p:cNvPr>
          <p:cNvGrpSpPr/>
          <p:nvPr userDrawn="1"/>
        </p:nvGrpSpPr>
        <p:grpSpPr>
          <a:xfrm>
            <a:off x="-3520364" y="51258"/>
            <a:ext cx="3375222" cy="3059999"/>
            <a:chOff x="-3825163" y="2915906"/>
            <a:chExt cx="3409772" cy="3059999"/>
          </a:xfrm>
        </p:grpSpPr>
        <p:sp>
          <p:nvSpPr>
            <p:cNvPr id="17" name="四角形: 角を丸くする 16">
              <a:extLst>
                <a:ext uri="{FF2B5EF4-FFF2-40B4-BE49-F238E27FC236}">
                  <a16:creationId xmlns:a16="http://schemas.microsoft.com/office/drawing/2014/main" id="{944CBBFF-75B2-473F-ACDB-AEBA4AC4F628}"/>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8" name="タイトル 8">
              <a:extLst>
                <a:ext uri="{FF2B5EF4-FFF2-40B4-BE49-F238E27FC236}">
                  <a16:creationId xmlns:a16="http://schemas.microsoft.com/office/drawing/2014/main" id="{92BF8094-52CA-4EAA-A38A-0CF36ADEF64F}"/>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19" name="四角形: 角を丸くする 18">
              <a:extLst>
                <a:ext uri="{FF2B5EF4-FFF2-40B4-BE49-F238E27FC236}">
                  <a16:creationId xmlns:a16="http://schemas.microsoft.com/office/drawing/2014/main" id="{52C80C80-0333-46F4-A0C2-62375EC8A2D4}"/>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20" name="テキスト ボックス 8">
              <a:extLst>
                <a:ext uri="{FF2B5EF4-FFF2-40B4-BE49-F238E27FC236}">
                  <a16:creationId xmlns:a16="http://schemas.microsoft.com/office/drawing/2014/main" id="{2FE1F057-C098-4A76-84CA-A9B131E63D79}"/>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2522814254"/>
      </p:ext>
    </p:extLst>
  </p:cSld>
  <p:clrMapOvr>
    <a:masterClrMapping/>
  </p:clrMapOvr>
  <p:extLst>
    <p:ext uri="{DCECCB84-F9BA-43D5-87BE-67443E8EF086}">
      <p15:sldGuideLst xmlns:p15="http://schemas.microsoft.com/office/powerpoint/2012/main">
        <p15:guide id="1" pos="393" userDrawn="1">
          <p15:clr>
            <a:srgbClr val="FBAE40"/>
          </p15:clr>
        </p15:guide>
        <p15:guide id="2" pos="3840" userDrawn="1">
          <p15:clr>
            <a:srgbClr val="FBAE40"/>
          </p15:clr>
        </p15:guide>
        <p15:guide id="3" pos="7287" userDrawn="1">
          <p15:clr>
            <a:srgbClr val="FBAE40"/>
          </p15:clr>
        </p15:guide>
        <p15:guide id="4" orient="horz" pos="3974" userDrawn="1">
          <p15:clr>
            <a:srgbClr val="FBAE40"/>
          </p15:clr>
        </p15:guide>
        <p15:guide id="5" orient="horz" pos="845" userDrawn="1">
          <p15:clr>
            <a:srgbClr val="FBAE40"/>
          </p15:clr>
        </p15:guide>
        <p15:guide id="6" orient="horz" pos="109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レイアウト４">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8EEB03D-283A-4180-8062-F5766805E0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
        <p:nvSpPr>
          <p:cNvPr id="13" name="テキスト プレースホルダー 11">
            <a:extLst>
              <a:ext uri="{FF2B5EF4-FFF2-40B4-BE49-F238E27FC236}">
                <a16:creationId xmlns:a16="http://schemas.microsoft.com/office/drawing/2014/main" id="{861093C7-DC4D-4242-B3F8-ECF71371CC54}"/>
              </a:ext>
            </a:extLst>
          </p:cNvPr>
          <p:cNvSpPr>
            <a:spLocks noGrp="1"/>
          </p:cNvSpPr>
          <p:nvPr>
            <p:ph type="body" sz="quarter" idx="17" hasCustomPrompt="1"/>
          </p:nvPr>
        </p:nvSpPr>
        <p:spPr>
          <a:xfrm>
            <a:off x="623888" y="6323383"/>
            <a:ext cx="7774312" cy="360000"/>
          </a:xfrm>
          <a:prstGeom prst="rect">
            <a:avLst/>
          </a:prstGeom>
        </p:spPr>
        <p:txBody>
          <a:bodyPr anchor="ctr">
            <a:normAutofit/>
          </a:bodyPr>
          <a:lstStyle>
            <a:lvl1pPr marL="0" indent="0" algn="l">
              <a:buNone/>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チャプタータイトル</a:t>
            </a:r>
          </a:p>
        </p:txBody>
      </p:sp>
      <p:sp>
        <p:nvSpPr>
          <p:cNvPr id="22" name="テキスト プレースホルダー 8">
            <a:extLst>
              <a:ext uri="{FF2B5EF4-FFF2-40B4-BE49-F238E27FC236}">
                <a16:creationId xmlns:a16="http://schemas.microsoft.com/office/drawing/2014/main" id="{B5DDDBE8-807E-435B-A621-2E77B323CFAA}"/>
              </a:ext>
            </a:extLst>
          </p:cNvPr>
          <p:cNvSpPr>
            <a:spLocks noGrp="1"/>
          </p:cNvSpPr>
          <p:nvPr>
            <p:ph type="body" sz="quarter" idx="11"/>
          </p:nvPr>
        </p:nvSpPr>
        <p:spPr>
          <a:xfrm>
            <a:off x="623887" y="1755188"/>
            <a:ext cx="10944223" cy="4117888"/>
          </a:xfrm>
          <a:prstGeom prst="rect">
            <a:avLst/>
          </a:prstGeom>
        </p:spPr>
        <p:txBody>
          <a:bodyPr anchor="t">
            <a:normAutofit/>
          </a:bodyPr>
          <a:lstStyle>
            <a:lvl1pPr>
              <a:defRPr lang="ja-JP" altLang="en-US" sz="2000" dirty="0">
                <a:solidFill>
                  <a:schemeClr val="tx1">
                    <a:lumMod val="75000"/>
                    <a:lumOff val="25000"/>
                  </a:schemeClr>
                </a:solidFill>
              </a:defRPr>
            </a:lvl1pPr>
            <a:lvl2pPr>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23" name="テキスト ボックス 8">
            <a:extLst>
              <a:ext uri="{FF2B5EF4-FFF2-40B4-BE49-F238E27FC236}">
                <a16:creationId xmlns:a16="http://schemas.microsoft.com/office/drawing/2014/main" id="{1CBAE524-5BC5-45DB-B1E5-4822B66280E4}"/>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29" name="スライド番号プレースホルダー 5">
            <a:extLst>
              <a:ext uri="{FF2B5EF4-FFF2-40B4-BE49-F238E27FC236}">
                <a16:creationId xmlns:a16="http://schemas.microsoft.com/office/drawing/2014/main" id="{DB35BA73-F5B9-4C77-9A9A-21714CB08210}"/>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sp>
        <p:nvSpPr>
          <p:cNvPr id="14" name="テキスト プレースホルダー 11">
            <a:extLst>
              <a:ext uri="{FF2B5EF4-FFF2-40B4-BE49-F238E27FC236}">
                <a16:creationId xmlns:a16="http://schemas.microsoft.com/office/drawing/2014/main" id="{90C727EB-FE42-4469-A319-50C82013A10B}"/>
              </a:ext>
            </a:extLst>
          </p:cNvPr>
          <p:cNvSpPr>
            <a:spLocks noGrp="1"/>
          </p:cNvSpPr>
          <p:nvPr>
            <p:ph type="body" sz="quarter" idx="13" hasCustomPrompt="1"/>
          </p:nvPr>
        </p:nvSpPr>
        <p:spPr>
          <a:xfrm>
            <a:off x="1646792" y="920510"/>
            <a:ext cx="9921321" cy="412625"/>
          </a:xfrm>
          <a:prstGeom prst="rect">
            <a:avLst/>
          </a:prstGeom>
        </p:spPr>
        <p:txBody>
          <a:bodyPr lIns="0" tIns="0" rIns="0" bIns="0" anchor="b">
            <a:noAutofit/>
          </a:bodyPr>
          <a:lstStyle>
            <a:lvl1pPr marL="0" indent="0" algn="l">
              <a:buNone/>
              <a:defRPr sz="2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チャートタイトル</a:t>
            </a:r>
          </a:p>
        </p:txBody>
      </p:sp>
      <p:sp>
        <p:nvSpPr>
          <p:cNvPr id="15" name="テキスト プレースホルダー 11">
            <a:extLst>
              <a:ext uri="{FF2B5EF4-FFF2-40B4-BE49-F238E27FC236}">
                <a16:creationId xmlns:a16="http://schemas.microsoft.com/office/drawing/2014/main" id="{78BA68F3-4407-4D70-A8B4-31EF179956F7}"/>
              </a:ext>
            </a:extLst>
          </p:cNvPr>
          <p:cNvSpPr>
            <a:spLocks noGrp="1"/>
          </p:cNvSpPr>
          <p:nvPr>
            <p:ph type="body" sz="quarter" idx="16" hasCustomPrompt="1"/>
          </p:nvPr>
        </p:nvSpPr>
        <p:spPr>
          <a:xfrm>
            <a:off x="1648700" y="318705"/>
            <a:ext cx="9919411" cy="552819"/>
          </a:xfrm>
          <a:prstGeom prst="rect">
            <a:avLst/>
          </a:prstGeom>
        </p:spPr>
        <p:txBody>
          <a:bodyPr lIns="0" tIns="0" rIns="0" bIns="0" anchor="b" anchorCtr="0">
            <a:noAutofit/>
          </a:bodyPr>
          <a:lstStyle>
            <a:lvl1pPr marL="0" indent="0" algn="l">
              <a:buNone/>
              <a:defRPr sz="3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メッセージ</a:t>
            </a:r>
          </a:p>
        </p:txBody>
      </p:sp>
      <p:grpSp>
        <p:nvGrpSpPr>
          <p:cNvPr id="16" name="グループ化 15">
            <a:extLst>
              <a:ext uri="{FF2B5EF4-FFF2-40B4-BE49-F238E27FC236}">
                <a16:creationId xmlns:a16="http://schemas.microsoft.com/office/drawing/2014/main" id="{5F57B7FB-FF1F-4209-B24A-F2DB3AD099C1}"/>
              </a:ext>
            </a:extLst>
          </p:cNvPr>
          <p:cNvGrpSpPr/>
          <p:nvPr userDrawn="1"/>
        </p:nvGrpSpPr>
        <p:grpSpPr>
          <a:xfrm>
            <a:off x="-3520364" y="51258"/>
            <a:ext cx="3375222" cy="3059999"/>
            <a:chOff x="-3825163" y="2915906"/>
            <a:chExt cx="3409772" cy="3059999"/>
          </a:xfrm>
        </p:grpSpPr>
        <p:sp>
          <p:nvSpPr>
            <p:cNvPr id="17" name="四角形: 角を丸くする 16">
              <a:extLst>
                <a:ext uri="{FF2B5EF4-FFF2-40B4-BE49-F238E27FC236}">
                  <a16:creationId xmlns:a16="http://schemas.microsoft.com/office/drawing/2014/main" id="{74F1E573-1219-4E24-B2D2-A315686BA38A}"/>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8" name="タイトル 8">
              <a:extLst>
                <a:ext uri="{FF2B5EF4-FFF2-40B4-BE49-F238E27FC236}">
                  <a16:creationId xmlns:a16="http://schemas.microsoft.com/office/drawing/2014/main" id="{CDB8C0F5-3B1C-4DFD-8860-EFB4C3CF6337}"/>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19" name="四角形: 角を丸くする 18">
              <a:extLst>
                <a:ext uri="{FF2B5EF4-FFF2-40B4-BE49-F238E27FC236}">
                  <a16:creationId xmlns:a16="http://schemas.microsoft.com/office/drawing/2014/main" id="{01A972FF-B321-4465-945F-8FDB4BBBBB95}"/>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20" name="テキスト ボックス 8">
              <a:extLst>
                <a:ext uri="{FF2B5EF4-FFF2-40B4-BE49-F238E27FC236}">
                  <a16:creationId xmlns:a16="http://schemas.microsoft.com/office/drawing/2014/main" id="{F33C2B88-951C-4F31-84B8-960E3ECC1874}"/>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825217715"/>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guide id="3" orient="horz" pos="3974" userDrawn="1">
          <p15:clr>
            <a:srgbClr val="FBAE40"/>
          </p15:clr>
        </p15:guide>
        <p15:guide id="4" orient="horz" pos="845" userDrawn="1">
          <p15:clr>
            <a:srgbClr val="FBAE40"/>
          </p15:clr>
        </p15:guide>
        <p15:guide id="5" orient="horz" pos="1094" userDrawn="1">
          <p15:clr>
            <a:srgbClr val="FBAE40"/>
          </p15:clr>
        </p15:guide>
        <p15:guide id="6" orient="horz" pos="37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レイアウト５">
    <p:spTree>
      <p:nvGrpSpPr>
        <p:cNvPr id="1" name=""/>
        <p:cNvGrpSpPr/>
        <p:nvPr/>
      </p:nvGrpSpPr>
      <p:grpSpPr>
        <a:xfrm>
          <a:off x="0" y="0"/>
          <a:ext cx="0" cy="0"/>
          <a:chOff x="0" y="0"/>
          <a:chExt cx="0" cy="0"/>
        </a:xfrm>
      </p:grpSpPr>
      <p:sp>
        <p:nvSpPr>
          <p:cNvPr id="9" name="テキスト プレースホルダー 11"/>
          <p:cNvSpPr>
            <a:spLocks noGrp="1"/>
          </p:cNvSpPr>
          <p:nvPr>
            <p:ph type="body" sz="quarter" idx="17" hasCustomPrompt="1"/>
          </p:nvPr>
        </p:nvSpPr>
        <p:spPr>
          <a:xfrm>
            <a:off x="623888" y="6323383"/>
            <a:ext cx="7774312" cy="360000"/>
          </a:xfrm>
          <a:prstGeom prst="rect">
            <a:avLst/>
          </a:prstGeom>
        </p:spPr>
        <p:txBody>
          <a:bodyPr anchor="ctr">
            <a:normAutofit/>
          </a:bodyPr>
          <a:lstStyle>
            <a:lvl1pPr marL="0" indent="0" algn="l">
              <a:buNone/>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チャプタータイトル</a:t>
            </a:r>
          </a:p>
        </p:txBody>
      </p:sp>
      <p:pic>
        <p:nvPicPr>
          <p:cNvPr id="15" name="図 14">
            <a:extLst>
              <a:ext uri="{FF2B5EF4-FFF2-40B4-BE49-F238E27FC236}">
                <a16:creationId xmlns:a16="http://schemas.microsoft.com/office/drawing/2014/main" id="{1779302B-C853-415C-9A50-F97C37DC3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
        <p:nvSpPr>
          <p:cNvPr id="17" name="テキスト プレースホルダー 8">
            <a:extLst>
              <a:ext uri="{FF2B5EF4-FFF2-40B4-BE49-F238E27FC236}">
                <a16:creationId xmlns:a16="http://schemas.microsoft.com/office/drawing/2014/main" id="{B3D253A1-ECF6-4255-BFA5-4562AFF76A78}"/>
              </a:ext>
            </a:extLst>
          </p:cNvPr>
          <p:cNvSpPr>
            <a:spLocks noGrp="1"/>
          </p:cNvSpPr>
          <p:nvPr>
            <p:ph type="body" sz="quarter" idx="11"/>
          </p:nvPr>
        </p:nvSpPr>
        <p:spPr>
          <a:xfrm>
            <a:off x="623888" y="1755188"/>
            <a:ext cx="5138510" cy="4117888"/>
          </a:xfrm>
          <a:prstGeom prst="rect">
            <a:avLst/>
          </a:prstGeom>
        </p:spPr>
        <p:txBody>
          <a:bodyPr anchor="t">
            <a:normAutofit/>
          </a:bodyPr>
          <a:lstStyle>
            <a:lvl1pPr>
              <a:defRPr lang="ja-JP" altLang="en-US" sz="2000" dirty="0">
                <a:solidFill>
                  <a:schemeClr val="tx1">
                    <a:lumMod val="75000"/>
                    <a:lumOff val="25000"/>
                  </a:schemeClr>
                </a:solidFill>
              </a:defRPr>
            </a:lvl1pPr>
            <a:lvl2pPr>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18" name="テキスト プレースホルダー 8">
            <a:extLst>
              <a:ext uri="{FF2B5EF4-FFF2-40B4-BE49-F238E27FC236}">
                <a16:creationId xmlns:a16="http://schemas.microsoft.com/office/drawing/2014/main" id="{70D629CC-92FC-4DD2-B5F5-E1BEA3CA6BFB}"/>
              </a:ext>
            </a:extLst>
          </p:cNvPr>
          <p:cNvSpPr>
            <a:spLocks noGrp="1"/>
          </p:cNvSpPr>
          <p:nvPr>
            <p:ph type="body" sz="quarter" idx="18"/>
          </p:nvPr>
        </p:nvSpPr>
        <p:spPr>
          <a:xfrm>
            <a:off x="6429603" y="1755188"/>
            <a:ext cx="5123769" cy="4117888"/>
          </a:xfrm>
          <a:prstGeom prst="rect">
            <a:avLst/>
          </a:prstGeom>
        </p:spPr>
        <p:txBody>
          <a:bodyPr anchor="t">
            <a:normAutofit/>
          </a:bodyPr>
          <a:lstStyle>
            <a:lvl1pPr>
              <a:defRPr lang="ja-JP" altLang="en-US" sz="2000" dirty="0">
                <a:solidFill>
                  <a:schemeClr val="tx1">
                    <a:lumMod val="75000"/>
                    <a:lumOff val="25000"/>
                  </a:schemeClr>
                </a:solidFill>
              </a:defRPr>
            </a:lvl1pPr>
            <a:lvl2pPr marL="457200" indent="0">
              <a:buNone/>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sp>
        <p:nvSpPr>
          <p:cNvPr id="19" name="テキスト ボックス 8">
            <a:extLst>
              <a:ext uri="{FF2B5EF4-FFF2-40B4-BE49-F238E27FC236}">
                <a16:creationId xmlns:a16="http://schemas.microsoft.com/office/drawing/2014/main" id="{559EC2AD-3F2F-499D-A623-606330FD05F1}"/>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20" name="スライド番号プレースホルダー 5">
            <a:extLst>
              <a:ext uri="{FF2B5EF4-FFF2-40B4-BE49-F238E27FC236}">
                <a16:creationId xmlns:a16="http://schemas.microsoft.com/office/drawing/2014/main" id="{9163981A-9DE8-4F07-80C8-F92372A44E19}"/>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sp>
        <p:nvSpPr>
          <p:cNvPr id="16" name="テキスト プレースホルダー 11">
            <a:extLst>
              <a:ext uri="{FF2B5EF4-FFF2-40B4-BE49-F238E27FC236}">
                <a16:creationId xmlns:a16="http://schemas.microsoft.com/office/drawing/2014/main" id="{320AE88D-72F1-46BC-851D-9DFC373D7DB6}"/>
              </a:ext>
            </a:extLst>
          </p:cNvPr>
          <p:cNvSpPr>
            <a:spLocks noGrp="1"/>
          </p:cNvSpPr>
          <p:nvPr>
            <p:ph type="body" sz="quarter" idx="13" hasCustomPrompt="1"/>
          </p:nvPr>
        </p:nvSpPr>
        <p:spPr>
          <a:xfrm>
            <a:off x="1646792" y="920510"/>
            <a:ext cx="9921321" cy="412625"/>
          </a:xfrm>
          <a:prstGeom prst="rect">
            <a:avLst/>
          </a:prstGeom>
        </p:spPr>
        <p:txBody>
          <a:bodyPr lIns="0" tIns="0" rIns="0" bIns="0" anchor="b">
            <a:noAutofit/>
          </a:bodyPr>
          <a:lstStyle>
            <a:lvl1pPr marL="0" indent="0" algn="l">
              <a:buNone/>
              <a:defRPr sz="2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チャートタイトル</a:t>
            </a:r>
          </a:p>
        </p:txBody>
      </p:sp>
      <p:sp>
        <p:nvSpPr>
          <p:cNvPr id="21" name="テキスト プレースホルダー 11">
            <a:extLst>
              <a:ext uri="{FF2B5EF4-FFF2-40B4-BE49-F238E27FC236}">
                <a16:creationId xmlns:a16="http://schemas.microsoft.com/office/drawing/2014/main" id="{A52985FD-4E76-4293-B2CB-27FFADD625DD}"/>
              </a:ext>
            </a:extLst>
          </p:cNvPr>
          <p:cNvSpPr>
            <a:spLocks noGrp="1"/>
          </p:cNvSpPr>
          <p:nvPr>
            <p:ph type="body" sz="quarter" idx="16" hasCustomPrompt="1"/>
          </p:nvPr>
        </p:nvSpPr>
        <p:spPr>
          <a:xfrm>
            <a:off x="1648700" y="318705"/>
            <a:ext cx="9919411" cy="552819"/>
          </a:xfrm>
          <a:prstGeom prst="rect">
            <a:avLst/>
          </a:prstGeom>
        </p:spPr>
        <p:txBody>
          <a:bodyPr lIns="0" tIns="0" rIns="0" bIns="0" anchor="b" anchorCtr="0">
            <a:noAutofit/>
          </a:bodyPr>
          <a:lstStyle>
            <a:lvl1pPr marL="0" indent="0" algn="l">
              <a:buNone/>
              <a:defRPr sz="3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メッセージ</a:t>
            </a:r>
          </a:p>
        </p:txBody>
      </p:sp>
      <p:grpSp>
        <p:nvGrpSpPr>
          <p:cNvPr id="22" name="グループ化 21">
            <a:extLst>
              <a:ext uri="{FF2B5EF4-FFF2-40B4-BE49-F238E27FC236}">
                <a16:creationId xmlns:a16="http://schemas.microsoft.com/office/drawing/2014/main" id="{DFA0A08F-FC00-4F98-B10E-A58B6D93D2F0}"/>
              </a:ext>
            </a:extLst>
          </p:cNvPr>
          <p:cNvGrpSpPr/>
          <p:nvPr userDrawn="1"/>
        </p:nvGrpSpPr>
        <p:grpSpPr>
          <a:xfrm>
            <a:off x="-3520364" y="51258"/>
            <a:ext cx="3375222" cy="3059999"/>
            <a:chOff x="-3825163" y="2915906"/>
            <a:chExt cx="3409772" cy="3059999"/>
          </a:xfrm>
        </p:grpSpPr>
        <p:sp>
          <p:nvSpPr>
            <p:cNvPr id="23" name="四角形: 角を丸くする 22">
              <a:extLst>
                <a:ext uri="{FF2B5EF4-FFF2-40B4-BE49-F238E27FC236}">
                  <a16:creationId xmlns:a16="http://schemas.microsoft.com/office/drawing/2014/main" id="{5C087A2D-1C1A-4C51-B727-2591BEA9AC9A}"/>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24" name="タイトル 8">
              <a:extLst>
                <a:ext uri="{FF2B5EF4-FFF2-40B4-BE49-F238E27FC236}">
                  <a16:creationId xmlns:a16="http://schemas.microsoft.com/office/drawing/2014/main" id="{83374937-9F45-463B-BB79-AF1F1B609EAC}"/>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25" name="四角形: 角を丸くする 24">
              <a:extLst>
                <a:ext uri="{FF2B5EF4-FFF2-40B4-BE49-F238E27FC236}">
                  <a16:creationId xmlns:a16="http://schemas.microsoft.com/office/drawing/2014/main" id="{2DB395E0-94D7-49F7-988F-8C0A91E4055E}"/>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31" name="テキスト ボックス 8">
              <a:extLst>
                <a:ext uri="{FF2B5EF4-FFF2-40B4-BE49-F238E27FC236}">
                  <a16:creationId xmlns:a16="http://schemas.microsoft.com/office/drawing/2014/main" id="{7C32C407-0D24-4B60-9F0A-59F4850CCC93}"/>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4131116686"/>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guide id="3" orient="horz" pos="3974" userDrawn="1">
          <p15:clr>
            <a:srgbClr val="FBAE40"/>
          </p15:clr>
        </p15:guide>
        <p15:guide id="4" orient="horz" pos="1094" userDrawn="1">
          <p15:clr>
            <a:srgbClr val="FBAE40"/>
          </p15:clr>
        </p15:guide>
        <p15:guide id="5" orient="horz" pos="84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17" name="テキスト ボックス 8">
            <a:extLst>
              <a:ext uri="{FF2B5EF4-FFF2-40B4-BE49-F238E27FC236}">
                <a16:creationId xmlns:a16="http://schemas.microsoft.com/office/drawing/2014/main" id="{1AC0C371-F0F7-409C-85F0-F9D2AF444381}"/>
              </a:ext>
            </a:extLst>
          </p:cNvPr>
          <p:cNvSpPr txBox="1"/>
          <p:nvPr userDrawn="1"/>
        </p:nvSpPr>
        <p:spPr>
          <a:xfrm>
            <a:off x="10121900" y="6571552"/>
            <a:ext cx="1887883" cy="12769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tx1">
                    <a:lumMod val="50000"/>
                    <a:lumOff val="50000"/>
                  </a:schemeClr>
                </a:solidFill>
                <a:latin typeface="+mj-lt"/>
                <a:ea typeface="+mn-ea"/>
                <a:cs typeface="+mn-cs"/>
              </a:rPr>
              <a:t>© PACIFIC CONSULTANTS CO., LTD. </a:t>
            </a:r>
            <a:endParaRPr lang="ja-JP" altLang="en-US" sz="800" kern="1200">
              <a:solidFill>
                <a:schemeClr val="tx1">
                  <a:lumMod val="50000"/>
                  <a:lumOff val="50000"/>
                </a:schemeClr>
              </a:solidFill>
              <a:latin typeface="+mj-lt"/>
              <a:ea typeface="+mn-ea"/>
              <a:cs typeface="+mn-cs"/>
            </a:endParaRPr>
          </a:p>
        </p:txBody>
      </p:sp>
      <p:sp>
        <p:nvSpPr>
          <p:cNvPr id="18" name="スライド番号プレースホルダー 5">
            <a:extLst>
              <a:ext uri="{FF2B5EF4-FFF2-40B4-BE49-F238E27FC236}">
                <a16:creationId xmlns:a16="http://schemas.microsoft.com/office/drawing/2014/main" id="{68A2E394-E792-4D4B-8B58-24A8A523AF36}"/>
              </a:ext>
            </a:extLst>
          </p:cNvPr>
          <p:cNvSpPr>
            <a:spLocks noGrp="1"/>
          </p:cNvSpPr>
          <p:nvPr>
            <p:ph type="sldNum" sz="quarter" idx="12"/>
          </p:nvPr>
        </p:nvSpPr>
        <p:spPr>
          <a:xfrm>
            <a:off x="8831580" y="6323383"/>
            <a:ext cx="2743200" cy="365125"/>
          </a:xfrm>
          <a:prstGeom prst="rect">
            <a:avLst/>
          </a:prstGeom>
        </p:spPr>
        <p:txBody>
          <a:bodyPr/>
          <a:lstStyle>
            <a:lvl1pPr algn="r">
              <a:defRPr sz="1200" b="0">
                <a:solidFill>
                  <a:schemeClr val="tx1">
                    <a:lumMod val="50000"/>
                    <a:lumOff val="50000"/>
                  </a:schemeClr>
                </a:solidFill>
                <a:latin typeface="Times New Roman" panose="02020603050405020304" pitchFamily="18" charset="0"/>
                <a:ea typeface="メイリオ" panose="020B0604030504040204" pitchFamily="50" charset="-128"/>
                <a:cs typeface="Times New Roman" panose="02020603050405020304" pitchFamily="18" charset="0"/>
              </a:defRPr>
            </a:lvl1pPr>
          </a:lstStyle>
          <a:p>
            <a:fld id="{B424A714-972D-431A-872C-1B0FE76119C1}" type="slidenum">
              <a:rPr lang="ja-JP" altLang="en-US" smtClean="0"/>
              <a:pPr/>
              <a:t>‹#›</a:t>
            </a:fld>
            <a:endParaRPr lang="ja-JP" altLang="en-US"/>
          </a:p>
        </p:txBody>
      </p:sp>
      <p:sp>
        <p:nvSpPr>
          <p:cNvPr id="19" name="テキスト プレースホルダー 8">
            <a:extLst>
              <a:ext uri="{FF2B5EF4-FFF2-40B4-BE49-F238E27FC236}">
                <a16:creationId xmlns:a16="http://schemas.microsoft.com/office/drawing/2014/main" id="{553F4C18-7218-45B5-B2BA-63E86E71CE28}"/>
              </a:ext>
            </a:extLst>
          </p:cNvPr>
          <p:cNvSpPr>
            <a:spLocks noGrp="1"/>
          </p:cNvSpPr>
          <p:nvPr>
            <p:ph type="body" sz="quarter" idx="11"/>
          </p:nvPr>
        </p:nvSpPr>
        <p:spPr>
          <a:xfrm>
            <a:off x="623887" y="1052513"/>
            <a:ext cx="10944225" cy="4820563"/>
          </a:xfrm>
          <a:prstGeom prst="rect">
            <a:avLst/>
          </a:prstGeom>
        </p:spPr>
        <p:txBody>
          <a:bodyPr anchor="t">
            <a:normAutofit/>
          </a:bodyPr>
          <a:lstStyle>
            <a:lvl1pPr>
              <a:defRPr lang="ja-JP" altLang="en-US" sz="2000" dirty="0">
                <a:solidFill>
                  <a:schemeClr val="tx1">
                    <a:lumMod val="75000"/>
                    <a:lumOff val="25000"/>
                  </a:schemeClr>
                </a:solidFill>
              </a:defRPr>
            </a:lvl1pPr>
            <a:lvl2pPr>
              <a:defRPr lang="ja-JP" altLang="en-US" sz="2000" dirty="0">
                <a:solidFill>
                  <a:schemeClr val="tx1">
                    <a:lumMod val="75000"/>
                    <a:lumOff val="25000"/>
                  </a:schemeClr>
                </a:solidFill>
              </a:defRPr>
            </a:lvl2pPr>
            <a:lvl3pPr>
              <a:defRPr lang="ja-JP" altLang="en-US" dirty="0">
                <a:solidFill>
                  <a:schemeClr val="tx1">
                    <a:lumMod val="75000"/>
                    <a:lumOff val="25000"/>
                  </a:schemeClr>
                </a:solidFill>
              </a:defRPr>
            </a:lvl3pPr>
            <a:lvl4pPr>
              <a:defRPr lang="ja-JP" altLang="en-US" dirty="0">
                <a:solidFill>
                  <a:schemeClr val="tx1">
                    <a:lumMod val="75000"/>
                    <a:lumOff val="25000"/>
                  </a:schemeClr>
                </a:solidFill>
              </a:defRPr>
            </a:lvl4pPr>
            <a:lvl5pPr>
              <a:defRPr lang="ja-JP" altLang="en-US" sz="1600" dirty="0">
                <a:solidFill>
                  <a:schemeClr val="tx1">
                    <a:lumMod val="75000"/>
                    <a:lumOff val="25000"/>
                  </a:schemeClr>
                </a:solidFill>
              </a:defRPr>
            </a:lvl5pPr>
          </a:lstStyle>
          <a:p>
            <a:pPr marL="0" lvl="0" indent="0">
              <a:lnSpc>
                <a:spcPts val="2400"/>
              </a:lnSpc>
              <a:buFontTx/>
              <a:buNone/>
            </a:pPr>
            <a:r>
              <a:rPr kumimoji="1" lang="ja-JP" altLang="en-US"/>
              <a:t>マスター テキストの書式設定</a:t>
            </a:r>
          </a:p>
        </p:txBody>
      </p:sp>
      <p:grpSp>
        <p:nvGrpSpPr>
          <p:cNvPr id="12" name="グループ化 11">
            <a:extLst>
              <a:ext uri="{FF2B5EF4-FFF2-40B4-BE49-F238E27FC236}">
                <a16:creationId xmlns:a16="http://schemas.microsoft.com/office/drawing/2014/main" id="{FC36540B-49F7-4E1B-993B-7ADBDA1DD2E5}"/>
              </a:ext>
            </a:extLst>
          </p:cNvPr>
          <p:cNvGrpSpPr/>
          <p:nvPr userDrawn="1"/>
        </p:nvGrpSpPr>
        <p:grpSpPr>
          <a:xfrm>
            <a:off x="-3520364" y="51258"/>
            <a:ext cx="3375222" cy="3059999"/>
            <a:chOff x="-3825163" y="2915906"/>
            <a:chExt cx="3409772" cy="3059999"/>
          </a:xfrm>
        </p:grpSpPr>
        <p:sp>
          <p:nvSpPr>
            <p:cNvPr id="13" name="四角形: 角を丸くする 12">
              <a:extLst>
                <a:ext uri="{FF2B5EF4-FFF2-40B4-BE49-F238E27FC236}">
                  <a16:creationId xmlns:a16="http://schemas.microsoft.com/office/drawing/2014/main" id="{E64E463C-1C9E-4F6D-84D8-9F271EF7C8D9}"/>
                </a:ext>
              </a:extLst>
            </p:cNvPr>
            <p:cNvSpPr/>
            <p:nvPr/>
          </p:nvSpPr>
          <p:spPr>
            <a:xfrm>
              <a:off x="-3825163" y="2915906"/>
              <a:ext cx="3409772" cy="3059999"/>
            </a:xfrm>
            <a:prstGeom prst="roundRect">
              <a:avLst>
                <a:gd name="adj" fmla="val 5442"/>
              </a:avLst>
            </a:prstGeom>
            <a:solidFill>
              <a:srgbClr val="FFF9E7"/>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n"/>
              </a:pPr>
              <a:endParaRPr kumimoji="1" lang="ja-JP" altLang="en-US" sz="1100">
                <a:latin typeface="メイリオ" panose="020B0604030504040204" pitchFamily="50" charset="-128"/>
                <a:ea typeface="メイリオ" panose="020B0604030504040204" pitchFamily="50" charset="-128"/>
              </a:endParaRPr>
            </a:p>
          </p:txBody>
        </p:sp>
        <p:sp>
          <p:nvSpPr>
            <p:cNvPr id="16" name="タイトル 8">
              <a:extLst>
                <a:ext uri="{FF2B5EF4-FFF2-40B4-BE49-F238E27FC236}">
                  <a16:creationId xmlns:a16="http://schemas.microsoft.com/office/drawing/2014/main" id="{72A8F2C0-D52C-4125-ACBC-07D03DD0BDA3}"/>
                </a:ext>
              </a:extLst>
            </p:cNvPr>
            <p:cNvSpPr txBox="1">
              <a:spLocks/>
            </p:cNvSpPr>
            <p:nvPr/>
          </p:nvSpPr>
          <p:spPr>
            <a:xfrm>
              <a:off x="-3612949" y="3420994"/>
              <a:ext cx="3113245" cy="2466401"/>
            </a:xfrm>
            <a:prstGeom prst="rect">
              <a:avLst/>
            </a:prstGeom>
          </p:spPr>
          <p:txBody>
            <a:bodyPr lIns="0" tIns="0" rIns="0" bIns="0" numCol="1" spcCol="144000"/>
            <a:lst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a:lstStyle>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フォントはメイリオ</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推奨文字サイズは</a:t>
              </a:r>
              <a:r>
                <a:rPr lang="en-US" altLang="ja-JP" sz="1000" b="1">
                  <a:latin typeface="+mn-ea"/>
                  <a:ea typeface="+mn-ea"/>
                </a:rPr>
                <a:t>20</a:t>
              </a:r>
              <a:r>
                <a:rPr lang="en-US" altLang="ja-JP" sz="1000">
                  <a:latin typeface="+mn-ea"/>
                  <a:ea typeface="+mn-ea"/>
                </a:rPr>
                <a:t>pt</a:t>
              </a:r>
              <a:r>
                <a:rPr lang="ja-JP" altLang="en-US" sz="1000" err="1">
                  <a:latin typeface="+mn-ea"/>
                  <a:ea typeface="+mn-ea"/>
                </a:rPr>
                <a:t>、</a:t>
              </a:r>
              <a:r>
                <a:rPr lang="ja-JP" altLang="en-US" sz="1000">
                  <a:latin typeface="+mn-ea"/>
                  <a:ea typeface="+mn-ea"/>
                </a:rPr>
                <a:t>タイトルは大きく</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ロゴ回りにロゴ幅１</a:t>
              </a:r>
              <a:r>
                <a:rPr lang="en-US" altLang="ja-JP" sz="1000">
                  <a:latin typeface="+mn-ea"/>
                  <a:ea typeface="+mn-ea"/>
                </a:rPr>
                <a:t>/4</a:t>
              </a:r>
              <a:r>
                <a:rPr lang="ja-JP" altLang="en-US" sz="1000">
                  <a:latin typeface="+mn-ea"/>
                  <a:ea typeface="+mn-ea"/>
                </a:rPr>
                <a:t>の余白確保（必須）</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本文以降スライド左右に</a:t>
              </a:r>
              <a:r>
                <a:rPr lang="en-US" altLang="ja-JP" sz="1000">
                  <a:latin typeface="+mn-ea"/>
                  <a:ea typeface="+mn-ea"/>
                </a:rPr>
                <a:t>1.25cm</a:t>
              </a:r>
              <a:r>
                <a:rPr lang="ja-JP" altLang="en-US" sz="1000">
                  <a:latin typeface="+mn-ea"/>
                  <a:ea typeface="+mn-ea"/>
                </a:rPr>
                <a:t>の余白を取る</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敬体「です・ます調」「である調」どちらかに統一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「パシコン」「</a:t>
              </a:r>
              <a:r>
                <a:rPr lang="en-US" altLang="ja-JP" sz="1000">
                  <a:latin typeface="+mn-ea"/>
                  <a:ea typeface="+mn-ea"/>
                </a:rPr>
                <a:t>PCKK</a:t>
              </a:r>
              <a:r>
                <a:rPr lang="ja-JP" altLang="en-US" sz="1000">
                  <a:latin typeface="+mn-ea"/>
                  <a:ea typeface="+mn-ea"/>
                </a:rPr>
                <a:t>」表記</a:t>
              </a:r>
              <a:r>
                <a:rPr lang="en-US" altLang="ja-JP" sz="1000">
                  <a:latin typeface="+mn-ea"/>
                  <a:ea typeface="+mn-ea"/>
                </a:rPr>
                <a:t>NG </a:t>
              </a:r>
            </a:p>
            <a:p>
              <a:pPr marL="144000" indent="-144000">
                <a:lnSpc>
                  <a:spcPts val="1700"/>
                </a:lnSpc>
                <a:buClr>
                  <a:schemeClr val="bg1">
                    <a:lumMod val="75000"/>
                  </a:schemeClr>
                </a:buClr>
                <a:buFont typeface="Wingdings" panose="05000000000000000000" pitchFamily="2" charset="2"/>
                <a:buChar char="l"/>
              </a:pPr>
              <a:r>
                <a:rPr lang="ja-JP" altLang="en-US" sz="1000" strike="sngStrike">
                  <a:latin typeface="+mn-ea"/>
                  <a:ea typeface="+mn-ea"/>
                </a:rPr>
                <a:t>弊社→</a:t>
              </a:r>
              <a:r>
                <a:rPr lang="ja-JP" altLang="en-US" sz="1000">
                  <a:latin typeface="+mn-ea"/>
                  <a:ea typeface="+mn-ea"/>
                </a:rPr>
                <a:t>「当社」に統一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設立</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創立」</a:t>
              </a:r>
              <a:r>
                <a:rPr lang="ja-JP" altLang="en-US" sz="1000">
                  <a:latin typeface="+mn-ea"/>
                  <a:ea typeface="+mn-ea"/>
                </a:rPr>
                <a:t>に統一</a:t>
              </a:r>
              <a:endParaRPr lang="en-US" altLang="ja-JP" sz="1000" b="0" i="0">
                <a:solidFill>
                  <a:srgbClr val="000000"/>
                </a:solidFill>
                <a:effectLst/>
                <a:latin typeface="Meiryo UI" panose="020B0604030504040204" pitchFamily="50" charset="-128"/>
                <a:ea typeface="Meiryo UI" panose="020B0604030504040204" pitchFamily="50" charset="-128"/>
              </a:endParaRPr>
            </a:p>
            <a:p>
              <a:pPr marL="144000" indent="-144000">
                <a:lnSpc>
                  <a:spcPts val="1700"/>
                </a:lnSpc>
                <a:buClr>
                  <a:schemeClr val="bg1">
                    <a:lumMod val="75000"/>
                  </a:schemeClr>
                </a:buClr>
                <a:buFont typeface="Wingdings" panose="05000000000000000000" pitchFamily="2" charset="2"/>
                <a:buChar char="l"/>
              </a:pPr>
              <a:r>
                <a:rPr lang="ja-JP" altLang="en-US" sz="1000" b="0" i="0" strike="sngStrike">
                  <a:solidFill>
                    <a:srgbClr val="000000"/>
                  </a:solidFill>
                  <a:effectLst/>
                  <a:latin typeface="Meiryo UI" panose="020B0604030504040204" pitchFamily="50" charset="-128"/>
                  <a:ea typeface="Meiryo UI" panose="020B0604030504040204" pitchFamily="50" charset="-128"/>
                </a:rPr>
                <a:t>従業員数</a:t>
              </a:r>
              <a:r>
                <a:rPr lang="ja-JP" altLang="en-US" sz="1000" b="0" i="0">
                  <a:solidFill>
                    <a:srgbClr val="000000"/>
                  </a:solidFill>
                  <a:effectLst/>
                  <a:latin typeface="Meiryo UI" panose="020B0604030504040204" pitchFamily="50" charset="-128"/>
                  <a:ea typeface="Meiryo UI" panose="020B0604030504040204" pitchFamily="50" charset="-128"/>
                </a:rPr>
                <a:t>→</a:t>
              </a:r>
              <a:r>
                <a:rPr lang="ja-JP" altLang="en-US" sz="1000">
                  <a:latin typeface="+mn-ea"/>
                  <a:ea typeface="+mn-ea"/>
                </a:rPr>
                <a:t> 「</a:t>
              </a:r>
              <a:r>
                <a:rPr lang="ja-JP" altLang="en-US" sz="1000" b="0" i="0">
                  <a:solidFill>
                    <a:srgbClr val="000000"/>
                  </a:solidFill>
                  <a:effectLst/>
                  <a:latin typeface="Meiryo UI" panose="020B0604030504040204" pitchFamily="50" charset="-128"/>
                  <a:ea typeface="Meiryo UI" panose="020B0604030504040204" pitchFamily="50" charset="-128"/>
                </a:rPr>
                <a:t>社員数」</a:t>
              </a:r>
              <a:r>
                <a:rPr lang="ja-JP" altLang="en-US" sz="1000">
                  <a:latin typeface="+mn-ea"/>
                  <a:ea typeface="+mn-ea"/>
                </a:rPr>
                <a:t>に統一</a:t>
              </a:r>
              <a:endParaRPr lang="en-US" altLang="ja-JP" sz="1000">
                <a:latin typeface="+mn-ea"/>
                <a:ea typeface="+mn-ea"/>
              </a:endParaRPr>
            </a:p>
            <a:p>
              <a:pPr marL="144000" indent="-144000">
                <a:lnSpc>
                  <a:spcPts val="1700"/>
                </a:lnSpc>
                <a:buClr>
                  <a:schemeClr val="bg1">
                    <a:lumMod val="75000"/>
                  </a:schemeClr>
                </a:buClr>
                <a:buFont typeface="Wingdings" panose="05000000000000000000" pitchFamily="2" charset="2"/>
                <a:buChar char="l"/>
              </a:pPr>
              <a:r>
                <a:rPr lang="ja-JP" altLang="en-US" sz="1000">
                  <a:latin typeface="+mn-ea"/>
                  <a:ea typeface="+mn-ea"/>
                </a:rPr>
                <a:t>コピーライト表記する場合は以下</a:t>
              </a:r>
            </a:p>
          </p:txBody>
        </p:sp>
        <p:sp>
          <p:nvSpPr>
            <p:cNvPr id="20" name="四角形: 角を丸くする 19">
              <a:extLst>
                <a:ext uri="{FF2B5EF4-FFF2-40B4-BE49-F238E27FC236}">
                  <a16:creationId xmlns:a16="http://schemas.microsoft.com/office/drawing/2014/main" id="{B8918A05-CB0A-423F-B20C-927E6AAB7EBB}"/>
                </a:ext>
              </a:extLst>
            </p:cNvPr>
            <p:cNvSpPr/>
            <p:nvPr/>
          </p:nvSpPr>
          <p:spPr>
            <a:xfrm>
              <a:off x="-3613544" y="2996596"/>
              <a:ext cx="2745000" cy="424398"/>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l"/>
              <a:r>
                <a:rPr lang="ja-JP" altLang="en-US" sz="1500" b="1">
                  <a:solidFill>
                    <a:schemeClr val="tx1"/>
                  </a:solidFill>
                  <a:latin typeface="メイリオ" panose="020B0604030504040204" pitchFamily="50" charset="-128"/>
                  <a:ea typeface="メイリオ" panose="020B0604030504040204" pitchFamily="50" charset="-128"/>
                </a:rPr>
                <a:t>基本事項</a:t>
              </a:r>
            </a:p>
          </p:txBody>
        </p:sp>
        <p:sp>
          <p:nvSpPr>
            <p:cNvPr id="21" name="テキスト ボックス 8">
              <a:extLst>
                <a:ext uri="{FF2B5EF4-FFF2-40B4-BE49-F238E27FC236}">
                  <a16:creationId xmlns:a16="http://schemas.microsoft.com/office/drawing/2014/main" id="{6EE75C0A-1A58-45A3-9798-5A63EAB079EB}"/>
                </a:ext>
              </a:extLst>
            </p:cNvPr>
            <p:cNvSpPr txBox="1"/>
            <p:nvPr/>
          </p:nvSpPr>
          <p:spPr>
            <a:xfrm>
              <a:off x="-3475392" y="5617395"/>
              <a:ext cx="1881925"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defTabSz="457200" rtl="0" eaLnBrk="1" latinLnBrk="0" hangingPunct="1"/>
              <a:r>
                <a:rPr lang="en-US" altLang="ja-JP" sz="800" kern="1200">
                  <a:latin typeface="+mj-lt"/>
                  <a:ea typeface="+mn-ea"/>
                  <a:cs typeface="+mn-cs"/>
                </a:rPr>
                <a:t>© PACIFIC CONSULTANTS CO., LTD. </a:t>
              </a:r>
              <a:endParaRPr lang="ja-JP" altLang="en-US" sz="800" kern="1200">
                <a:latin typeface="+mj-lt"/>
                <a:ea typeface="+mn-ea"/>
                <a:cs typeface="+mn-cs"/>
              </a:endParaRPr>
            </a:p>
          </p:txBody>
        </p:sp>
      </p:grpSp>
    </p:spTree>
    <p:extLst>
      <p:ext uri="{BB962C8B-B14F-4D97-AF65-F5344CB8AC3E}">
        <p14:creationId xmlns:p14="http://schemas.microsoft.com/office/powerpoint/2010/main" val="76696994"/>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guide id="3" orient="horz" pos="2160" userDrawn="1">
          <p15:clr>
            <a:srgbClr val="FBAE40"/>
          </p15:clr>
        </p15:guide>
        <p15:guide id="4" orient="horz" pos="3702" userDrawn="1">
          <p15:clr>
            <a:srgbClr val="FBAE40"/>
          </p15:clr>
        </p15:guide>
        <p15:guide id="5" orient="horz" pos="66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1C77C91-8A0A-4964-A0DE-60C631691D3B}"/>
              </a:ext>
            </a:extLst>
          </p:cNvPr>
          <p:cNvSpPr/>
          <p:nvPr userDrawn="1"/>
        </p:nvSpPr>
        <p:spPr>
          <a:xfrm>
            <a:off x="0" y="0"/>
            <a:ext cx="12192000" cy="6858000"/>
          </a:xfrm>
          <a:prstGeom prst="rect">
            <a:avLst/>
          </a:prstGeom>
          <a:solidFill>
            <a:srgbClr val="8E8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solidFill>
                <a:schemeClr val="bg2"/>
              </a:solidFill>
            </a:endParaRPr>
          </a:p>
        </p:txBody>
      </p:sp>
      <p:sp>
        <p:nvSpPr>
          <p:cNvPr id="11" name="テキスト ボックス 10"/>
          <p:cNvSpPr txBox="1"/>
          <p:nvPr userDrawn="1"/>
        </p:nvSpPr>
        <p:spPr>
          <a:xfrm>
            <a:off x="2356448" y="2452334"/>
            <a:ext cx="7479102" cy="1200329"/>
          </a:xfrm>
          <a:prstGeom prst="rect">
            <a:avLst/>
          </a:prstGeom>
          <a:noFill/>
        </p:spPr>
        <p:txBody>
          <a:bodyPr wrap="square" rtlCol="0">
            <a:spAutoFit/>
          </a:bodyPr>
          <a:lstStyle/>
          <a:p>
            <a:pPr algn="ctr"/>
            <a:r>
              <a:rPr kumimoji="1" lang="en-US" altLang="ja-JP" sz="3600" spc="600">
                <a:solidFill>
                  <a:schemeClr val="bg1"/>
                </a:solidFill>
                <a:latin typeface="Times New Roman" panose="02020603050405020304" pitchFamily="18" charset="0"/>
                <a:cs typeface="Times New Roman" panose="02020603050405020304" pitchFamily="18" charset="0"/>
              </a:rPr>
              <a:t>Thank you for allowing us to make a presentation.</a:t>
            </a:r>
            <a:endParaRPr kumimoji="1" lang="ja-JP" altLang="en-US" sz="3600" spc="600">
              <a:solidFill>
                <a:schemeClr val="bg1"/>
              </a:solidFill>
              <a:latin typeface="Times New Roman" panose="02020603050405020304" pitchFamily="18" charset="0"/>
              <a:cs typeface="Times New Roman" panose="02020603050405020304" pitchFamily="18" charset="0"/>
            </a:endParaRPr>
          </a:p>
        </p:txBody>
      </p:sp>
      <p:sp>
        <p:nvSpPr>
          <p:cNvPr id="6" name="テキスト ボックス 8">
            <a:extLst>
              <a:ext uri="{FF2B5EF4-FFF2-40B4-BE49-F238E27FC236}">
                <a16:creationId xmlns:a16="http://schemas.microsoft.com/office/drawing/2014/main" id="{40AEF22E-4BA6-457E-9670-3874CE54CBFD}"/>
              </a:ext>
            </a:extLst>
          </p:cNvPr>
          <p:cNvSpPr txBox="1"/>
          <p:nvPr userDrawn="1"/>
        </p:nvSpPr>
        <p:spPr>
          <a:xfrm>
            <a:off x="10185565" y="6571552"/>
            <a:ext cx="1824218" cy="123111"/>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r>
              <a:rPr lang="en-US" altLang="ja-JP" sz="800" kern="1200">
                <a:solidFill>
                  <a:schemeClr val="bg1"/>
                </a:solidFill>
                <a:latin typeface="+mj-lt"/>
                <a:ea typeface="+mn-ea"/>
                <a:cs typeface="+mn-cs"/>
              </a:rPr>
              <a:t>© PACIFIC CONSULTANTS CO., LTD. </a:t>
            </a:r>
            <a:endParaRPr lang="ja-JP" altLang="en-US" sz="800" kern="1200">
              <a:solidFill>
                <a:schemeClr val="bg1"/>
              </a:solidFill>
              <a:latin typeface="+mj-lt"/>
              <a:ea typeface="+mn-ea"/>
              <a:cs typeface="+mn-cs"/>
            </a:endParaRPr>
          </a:p>
        </p:txBody>
      </p:sp>
      <p:pic>
        <p:nvPicPr>
          <p:cNvPr id="7" name="図 6">
            <a:extLst>
              <a:ext uri="{FF2B5EF4-FFF2-40B4-BE49-F238E27FC236}">
                <a16:creationId xmlns:a16="http://schemas.microsoft.com/office/drawing/2014/main" id="{4E997E3A-E318-41C2-9794-1E8B34EED8E2}"/>
              </a:ext>
            </a:extLst>
          </p:cNvPr>
          <p:cNvPicPr>
            <a:picLocks noChangeAspect="1"/>
          </p:cNvPicPr>
          <p:nvPr userDrawn="1"/>
        </p:nvPicPr>
        <p:blipFill>
          <a:blip r:embed="rId2">
            <a:lum bright="70000" contrast="-70000"/>
          </a:blip>
          <a:stretch>
            <a:fillRect/>
          </a:stretch>
        </p:blipFill>
        <p:spPr>
          <a:xfrm>
            <a:off x="4616725" y="4781804"/>
            <a:ext cx="2958549" cy="252000"/>
          </a:xfrm>
          <a:prstGeom prst="rect">
            <a:avLst/>
          </a:prstGeom>
        </p:spPr>
      </p:pic>
    </p:spTree>
    <p:extLst>
      <p:ext uri="{BB962C8B-B14F-4D97-AF65-F5344CB8AC3E}">
        <p14:creationId xmlns:p14="http://schemas.microsoft.com/office/powerpoint/2010/main" val="188585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4569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8" r:id="rId4"/>
    <p:sldLayoutId id="2147483655" r:id="rId5"/>
    <p:sldLayoutId id="2147483661" r:id="rId6"/>
    <p:sldLayoutId id="2147483659" r:id="rId7"/>
    <p:sldLayoutId id="2147483665" r:id="rId8"/>
    <p:sldLayoutId id="2147483663" r:id="rId9"/>
    <p:sldLayoutId id="2147483667" r:id="rId10"/>
    <p:sldLayoutId id="2147483668" r:id="rId11"/>
  </p:sldLayoutIdLst>
  <p:hf hdr="0" ftr="0" dt="0"/>
  <p:txStyles>
    <p:titleStyle>
      <a:lvl1pPr algn="ctr"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nature.com/articles/s41612-023-00388-1#Fig1" TargetMode="External"/><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agupubs.onlinelibrary.wiley.com/doi/full/10.1029/2019WR026092" TargetMode="External"/><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96FD3E1-295E-4A75-AED8-064365DBB635}"/>
              </a:ext>
            </a:extLst>
          </p:cNvPr>
          <p:cNvSpPr>
            <a:spLocks noGrp="1"/>
          </p:cNvSpPr>
          <p:nvPr>
            <p:ph type="ctrTitle"/>
          </p:nvPr>
        </p:nvSpPr>
        <p:spPr>
          <a:xfrm>
            <a:off x="637026" y="1387809"/>
            <a:ext cx="10944000" cy="2052000"/>
          </a:xfrm>
        </p:spPr>
        <p:txBody>
          <a:bodyPr anchor="ctr">
            <a:normAutofit/>
          </a:bodyPr>
          <a:lstStyle/>
          <a:p>
            <a:pPr>
              <a:lnSpc>
                <a:spcPts val="6000"/>
              </a:lnSpc>
            </a:pPr>
            <a:r>
              <a:rPr lang="en-US" altLang="ja-JP" dirty="0">
                <a:effectLst>
                  <a:outerShdw blurRad="38100" dist="38100" dir="2700000" algn="tl">
                    <a:srgbClr val="000000">
                      <a:alpha val="43137"/>
                    </a:srgbClr>
                  </a:outerShdw>
                </a:effectLst>
              </a:rPr>
              <a:t>Road Vulnerability Assessment (RVA) </a:t>
            </a:r>
            <a:br>
              <a:rPr lang="en-US" altLang="ja-JP" dirty="0">
                <a:effectLst>
                  <a:outerShdw blurRad="38100" dist="38100" dir="2700000" algn="tl">
                    <a:srgbClr val="000000">
                      <a:alpha val="43137"/>
                    </a:srgbClr>
                  </a:outerShdw>
                </a:effectLst>
              </a:rPr>
            </a:br>
            <a:r>
              <a:rPr lang="en-US" altLang="ja-JP" dirty="0">
                <a:effectLst>
                  <a:outerShdw blurRad="38100" dist="38100" dir="2700000" algn="tl">
                    <a:srgbClr val="000000">
                      <a:alpha val="43137"/>
                    </a:srgbClr>
                  </a:outerShdw>
                </a:effectLst>
              </a:rPr>
              <a:t>for Malawi RESTORE Project</a:t>
            </a:r>
            <a:endParaRPr lang="ja-JP" altLang="en-US" dirty="0">
              <a:effectLst>
                <a:outerShdw blurRad="38100" dist="38100" dir="2700000" algn="tl">
                  <a:srgbClr val="000000">
                    <a:alpha val="43137"/>
                  </a:srgbClr>
                </a:outerShdw>
              </a:effectLst>
            </a:endParaRPr>
          </a:p>
        </p:txBody>
      </p:sp>
      <p:sp>
        <p:nvSpPr>
          <p:cNvPr id="6" name="字幕 5">
            <a:extLst>
              <a:ext uri="{FF2B5EF4-FFF2-40B4-BE49-F238E27FC236}">
                <a16:creationId xmlns:a16="http://schemas.microsoft.com/office/drawing/2014/main" id="{B3F9D34A-18D4-486E-BC38-C4E817E8ADF0}"/>
              </a:ext>
            </a:extLst>
          </p:cNvPr>
          <p:cNvSpPr>
            <a:spLocks noGrp="1"/>
          </p:cNvSpPr>
          <p:nvPr>
            <p:ph type="subTitle" idx="1"/>
          </p:nvPr>
        </p:nvSpPr>
        <p:spPr>
          <a:xfrm>
            <a:off x="637026" y="3441700"/>
            <a:ext cx="10944000" cy="2052000"/>
          </a:xfrm>
        </p:spPr>
        <p:txBody>
          <a:bodyPr anchor="ctr">
            <a:normAutofit/>
          </a:bodyPr>
          <a:lstStyle/>
          <a:p>
            <a:pPr>
              <a:lnSpc>
                <a:spcPts val="3600"/>
              </a:lnSpc>
              <a:spcBef>
                <a:spcPts val="0"/>
              </a:spcBef>
            </a:pPr>
            <a:r>
              <a:rPr lang="en-US" altLang="ja-JP" dirty="0">
                <a:effectLst>
                  <a:outerShdw blurRad="38100" dist="38100" dir="2700000" algn="tl">
                    <a:srgbClr val="000000">
                      <a:alpha val="43137"/>
                    </a:srgbClr>
                  </a:outerShdw>
                </a:effectLst>
              </a:rPr>
              <a:t>Dec 10</a:t>
            </a:r>
            <a:r>
              <a:rPr lang="en-US" altLang="ja-JP" baseline="30000" dirty="0">
                <a:effectLst>
                  <a:outerShdw blurRad="38100" dist="38100" dir="2700000" algn="tl">
                    <a:srgbClr val="000000">
                      <a:alpha val="43137"/>
                    </a:srgbClr>
                  </a:outerShdw>
                </a:effectLst>
              </a:rPr>
              <a:t>th</a:t>
            </a:r>
            <a:r>
              <a:rPr lang="en-US" altLang="ja-JP" dirty="0">
                <a:effectLst>
                  <a:outerShdw blurRad="38100" dist="38100" dir="2700000" algn="tl">
                    <a:srgbClr val="000000">
                      <a:alpha val="43137"/>
                    </a:srgbClr>
                  </a:outerShdw>
                </a:effectLst>
              </a:rPr>
              <a:t>, 2024</a:t>
            </a:r>
          </a:p>
          <a:p>
            <a:pPr>
              <a:lnSpc>
                <a:spcPts val="3600"/>
              </a:lnSpc>
              <a:spcBef>
                <a:spcPts val="0"/>
              </a:spcBef>
            </a:pPr>
            <a:r>
              <a:rPr lang="en-US" altLang="ja-JP" dirty="0">
                <a:effectLst>
                  <a:outerShdw blurRad="38100" dist="38100" dir="2700000" algn="tl">
                    <a:srgbClr val="000000">
                      <a:alpha val="43137"/>
                    </a:srgbClr>
                  </a:outerShdw>
                </a:effectLst>
              </a:rPr>
              <a:t>DMR Symposium Session 5 (13:30 – 14:30)</a:t>
            </a:r>
          </a:p>
          <a:p>
            <a:pPr>
              <a:lnSpc>
                <a:spcPts val="3600"/>
              </a:lnSpc>
              <a:spcBef>
                <a:spcPts val="0"/>
              </a:spcBef>
            </a:pPr>
            <a:r>
              <a:rPr lang="en-US" altLang="ja-JP" dirty="0">
                <a:effectLst>
                  <a:outerShdw blurRad="38100" dist="38100" dir="2700000" algn="tl">
                    <a:srgbClr val="000000">
                      <a:alpha val="43137"/>
                    </a:srgbClr>
                  </a:outerShdw>
                </a:effectLst>
              </a:rPr>
              <a:t>Blantyre, Malawi</a:t>
            </a:r>
          </a:p>
        </p:txBody>
      </p:sp>
      <p:sp>
        <p:nvSpPr>
          <p:cNvPr id="5" name="テキスト ボックス 4">
            <a:extLst>
              <a:ext uri="{FF2B5EF4-FFF2-40B4-BE49-F238E27FC236}">
                <a16:creationId xmlns:a16="http://schemas.microsoft.com/office/drawing/2014/main" id="{85ADCF5A-6135-48E2-BBBC-30E0EF01C604}"/>
              </a:ext>
            </a:extLst>
          </p:cNvPr>
          <p:cNvSpPr txBox="1"/>
          <p:nvPr/>
        </p:nvSpPr>
        <p:spPr>
          <a:xfrm>
            <a:off x="586921" y="-449938"/>
            <a:ext cx="3810907" cy="369332"/>
          </a:xfrm>
          <a:prstGeom prst="rect">
            <a:avLst/>
          </a:prstGeom>
          <a:noFill/>
        </p:spPr>
        <p:txBody>
          <a:bodyPr wrap="square" rtlCol="0">
            <a:spAutoFit/>
          </a:bodyPr>
          <a:lstStyle/>
          <a:p>
            <a:r>
              <a:rPr lang="ja-JP" altLang="en-US" b="1"/>
              <a:t>タイトルスライド</a:t>
            </a:r>
            <a:endParaRPr kumimoji="1" lang="ja-JP" altLang="en-US" b="1"/>
          </a:p>
        </p:txBody>
      </p:sp>
      <p:pic>
        <p:nvPicPr>
          <p:cNvPr id="7" name="Picture 6">
            <a:extLst>
              <a:ext uri="{FF2B5EF4-FFF2-40B4-BE49-F238E27FC236}">
                <a16:creationId xmlns:a16="http://schemas.microsoft.com/office/drawing/2014/main" id="{0D0A5C69-7A80-E73F-34CD-FCF3F249B6DA}"/>
              </a:ext>
            </a:extLst>
          </p:cNvPr>
          <p:cNvPicPr>
            <a:picLocks noChangeAspect="1"/>
          </p:cNvPicPr>
          <p:nvPr/>
        </p:nvPicPr>
        <p:blipFill>
          <a:blip r:embed="rId2"/>
          <a:stretch>
            <a:fillRect/>
          </a:stretch>
        </p:blipFill>
        <p:spPr>
          <a:xfrm>
            <a:off x="244475" y="254271"/>
            <a:ext cx="6542771" cy="576000"/>
          </a:xfrm>
          <a:prstGeom prst="rect">
            <a:avLst/>
          </a:prstGeom>
        </p:spPr>
      </p:pic>
    </p:spTree>
    <p:extLst>
      <p:ext uri="{BB962C8B-B14F-4D97-AF65-F5344CB8AC3E}">
        <p14:creationId xmlns:p14="http://schemas.microsoft.com/office/powerpoint/2010/main" val="62982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35D29-8D60-E673-15E8-5AE6493776C5}"/>
              </a:ext>
            </a:extLst>
          </p:cNvPr>
          <p:cNvSpPr>
            <a:spLocks noGrp="1"/>
          </p:cNvSpPr>
          <p:nvPr>
            <p:ph type="ctrTitle"/>
          </p:nvPr>
        </p:nvSpPr>
        <p:spPr>
          <a:xfrm>
            <a:off x="623888" y="1377863"/>
            <a:ext cx="8206960" cy="2051136"/>
          </a:xfrm>
        </p:spPr>
        <p:txBody>
          <a:bodyPr/>
          <a:lstStyle/>
          <a:p>
            <a:pPr>
              <a:lnSpc>
                <a:spcPct val="100000"/>
              </a:lnSpc>
            </a:pPr>
            <a:r>
              <a:rPr lang="en-US" altLang="ja-JP" sz="4000" b="1"/>
              <a:t>Road Structure Inspection and Assessment</a:t>
            </a:r>
          </a:p>
        </p:txBody>
      </p:sp>
      <p:sp>
        <p:nvSpPr>
          <p:cNvPr id="3" name="タイトル 1">
            <a:extLst>
              <a:ext uri="{FF2B5EF4-FFF2-40B4-BE49-F238E27FC236}">
                <a16:creationId xmlns:a16="http://schemas.microsoft.com/office/drawing/2014/main" id="{D826E8AA-9AF6-E016-DF65-7CF52E454F31}"/>
              </a:ext>
            </a:extLst>
          </p:cNvPr>
          <p:cNvSpPr txBox="1">
            <a:spLocks/>
          </p:cNvSpPr>
          <p:nvPr/>
        </p:nvSpPr>
        <p:spPr>
          <a:xfrm>
            <a:off x="10083537" y="-129539"/>
            <a:ext cx="1498863" cy="5901179"/>
          </a:xfrm>
          <a:prstGeom prst="rect">
            <a:avLst/>
          </a:prstGeom>
        </p:spPr>
        <p:txBody>
          <a:bodyPr anchor="b">
            <a:normAutofit/>
          </a:bodyPr>
          <a:lstStyle>
            <a:lvl1pPr algn="ctr"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2000" i="1"/>
              <a:t>3</a:t>
            </a:r>
            <a:endParaRPr lang="ja-JP" altLang="en-US" sz="32000" i="1"/>
          </a:p>
        </p:txBody>
      </p:sp>
    </p:spTree>
    <p:extLst>
      <p:ext uri="{BB962C8B-B14F-4D97-AF65-F5344CB8AC3E}">
        <p14:creationId xmlns:p14="http://schemas.microsoft.com/office/powerpoint/2010/main" val="170120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CE1685D-6C29-C1D8-15BC-97D253477710}"/>
              </a:ext>
            </a:extLst>
          </p:cNvPr>
          <p:cNvSpPr>
            <a:spLocks noGrp="1"/>
          </p:cNvSpPr>
          <p:nvPr>
            <p:ph type="sldNum" sz="quarter" idx="12"/>
          </p:nvPr>
        </p:nvSpPr>
        <p:spPr/>
        <p:txBody>
          <a:bodyPr/>
          <a:lstStyle/>
          <a:p>
            <a:fld id="{B424A714-972D-431A-872C-1B0FE76119C1}" type="slidenum">
              <a:rPr lang="ja-JP" altLang="en-US" smtClean="0"/>
              <a:pPr/>
              <a:t>11</a:t>
            </a:fld>
            <a:endParaRPr lang="ja-JP" altLang="en-US"/>
          </a:p>
        </p:txBody>
      </p:sp>
      <p:sp>
        <p:nvSpPr>
          <p:cNvPr id="9" name="Text Placeholder 6">
            <a:extLst>
              <a:ext uri="{FF2B5EF4-FFF2-40B4-BE49-F238E27FC236}">
                <a16:creationId xmlns:a16="http://schemas.microsoft.com/office/drawing/2014/main" id="{C1B10DBA-37DB-4493-8694-B79ED98380C6}"/>
              </a:ext>
            </a:extLst>
          </p:cNvPr>
          <p:cNvSpPr txBox="1">
            <a:spLocks/>
          </p:cNvSpPr>
          <p:nvPr/>
        </p:nvSpPr>
        <p:spPr>
          <a:xfrm>
            <a:off x="284025" y="1379572"/>
            <a:ext cx="5811976" cy="1064019"/>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a:t>Flood water from the upstream overtopping the roads with insufficient capacity of culverts resulting in damage on the downstream side of the road</a:t>
            </a:r>
            <a:endParaRPr lang="ja-JP" altLang="en-US" sz="1800"/>
          </a:p>
        </p:txBody>
      </p:sp>
      <p:sp>
        <p:nvSpPr>
          <p:cNvPr id="10" name="Text Placeholder 6">
            <a:extLst>
              <a:ext uri="{FF2B5EF4-FFF2-40B4-BE49-F238E27FC236}">
                <a16:creationId xmlns:a16="http://schemas.microsoft.com/office/drawing/2014/main" id="{B3A8AA1B-9A25-50E0-2D61-B2FF9C8C16A2}"/>
              </a:ext>
            </a:extLst>
          </p:cNvPr>
          <p:cNvSpPr txBox="1">
            <a:spLocks/>
          </p:cNvSpPr>
          <p:nvPr/>
        </p:nvSpPr>
        <p:spPr>
          <a:xfrm>
            <a:off x="284025" y="2894483"/>
            <a:ext cx="5811976" cy="1149930"/>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a:t>Erosion of the riverbank around the bridge structure with result in the erosion of the riverbank protection in the bridge structure resulting in washing away the bridge</a:t>
            </a:r>
            <a:endParaRPr lang="ja-JP" altLang="en-US" sz="1800"/>
          </a:p>
        </p:txBody>
      </p:sp>
      <p:sp>
        <p:nvSpPr>
          <p:cNvPr id="14" name="Text Placeholder 6">
            <a:extLst>
              <a:ext uri="{FF2B5EF4-FFF2-40B4-BE49-F238E27FC236}">
                <a16:creationId xmlns:a16="http://schemas.microsoft.com/office/drawing/2014/main" id="{92E61394-8DEF-229E-8B05-618BE5D3085F}"/>
              </a:ext>
            </a:extLst>
          </p:cNvPr>
          <p:cNvSpPr txBox="1">
            <a:spLocks/>
          </p:cNvSpPr>
          <p:nvPr/>
        </p:nvSpPr>
        <p:spPr>
          <a:xfrm>
            <a:off x="5540428" y="4553437"/>
            <a:ext cx="6370548" cy="676088"/>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a:t>Erosion and scouring at apron which destabilized the concrete wall/slab and lead to the loss of fill material.</a:t>
            </a:r>
          </a:p>
        </p:txBody>
      </p:sp>
      <p:grpSp>
        <p:nvGrpSpPr>
          <p:cNvPr id="2" name="グループ化 1">
            <a:extLst>
              <a:ext uri="{FF2B5EF4-FFF2-40B4-BE49-F238E27FC236}">
                <a16:creationId xmlns:a16="http://schemas.microsoft.com/office/drawing/2014/main" id="{12D4593C-C0E7-F413-3A93-DA63573B2A9A}"/>
              </a:ext>
            </a:extLst>
          </p:cNvPr>
          <p:cNvGrpSpPr/>
          <p:nvPr/>
        </p:nvGrpSpPr>
        <p:grpSpPr>
          <a:xfrm>
            <a:off x="6356086" y="852263"/>
            <a:ext cx="4739232" cy="3578948"/>
            <a:chOff x="6215145" y="810045"/>
            <a:chExt cx="5189819" cy="3919220"/>
          </a:xfrm>
        </p:grpSpPr>
        <p:pic>
          <p:nvPicPr>
            <p:cNvPr id="8" name="図 7">
              <a:extLst>
                <a:ext uri="{FF2B5EF4-FFF2-40B4-BE49-F238E27FC236}">
                  <a16:creationId xmlns:a16="http://schemas.microsoft.com/office/drawing/2014/main" id="{B09D9714-137F-8C57-E156-238833DA0B3E}"/>
                </a:ext>
              </a:extLst>
            </p:cNvPr>
            <p:cNvPicPr>
              <a:picLocks noChangeAspect="1"/>
            </p:cNvPicPr>
            <p:nvPr/>
          </p:nvPicPr>
          <p:blipFill>
            <a:blip r:embed="rId2"/>
            <a:stretch>
              <a:fillRect/>
            </a:stretch>
          </p:blipFill>
          <p:spPr>
            <a:xfrm>
              <a:off x="6215145" y="810045"/>
              <a:ext cx="5189819" cy="1922905"/>
            </a:xfrm>
            <a:prstGeom prst="rect">
              <a:avLst/>
            </a:prstGeom>
          </p:spPr>
        </p:pic>
        <p:pic>
          <p:nvPicPr>
            <p:cNvPr id="11" name="図 10">
              <a:extLst>
                <a:ext uri="{FF2B5EF4-FFF2-40B4-BE49-F238E27FC236}">
                  <a16:creationId xmlns:a16="http://schemas.microsoft.com/office/drawing/2014/main" id="{F0E97075-DA58-7181-B02D-D59E4CA0E9A0}"/>
                </a:ext>
              </a:extLst>
            </p:cNvPr>
            <p:cNvPicPr>
              <a:picLocks noChangeAspect="1"/>
            </p:cNvPicPr>
            <p:nvPr/>
          </p:nvPicPr>
          <p:blipFill>
            <a:blip r:embed="rId3"/>
            <a:stretch>
              <a:fillRect/>
            </a:stretch>
          </p:blipFill>
          <p:spPr>
            <a:xfrm>
              <a:off x="6215145" y="2799874"/>
              <a:ext cx="5189819" cy="1929391"/>
            </a:xfrm>
            <a:prstGeom prst="rect">
              <a:avLst/>
            </a:prstGeom>
          </p:spPr>
        </p:pic>
      </p:grpSp>
      <p:sp>
        <p:nvSpPr>
          <p:cNvPr id="16" name="Text Placeholder 6">
            <a:extLst>
              <a:ext uri="{FF2B5EF4-FFF2-40B4-BE49-F238E27FC236}">
                <a16:creationId xmlns:a16="http://schemas.microsoft.com/office/drawing/2014/main" id="{00A73888-E3E0-21B9-9AA7-8ED4885F0126}"/>
              </a:ext>
            </a:extLst>
          </p:cNvPr>
          <p:cNvSpPr txBox="1">
            <a:spLocks/>
          </p:cNvSpPr>
          <p:nvPr/>
        </p:nvSpPr>
        <p:spPr>
          <a:xfrm>
            <a:off x="284025" y="4514554"/>
            <a:ext cx="5100775" cy="676088"/>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a:t>Heavy sedimentation / siltation (1.5m of sedimentation in 3 to 4 years)</a:t>
            </a:r>
          </a:p>
        </p:txBody>
      </p:sp>
      <p:sp>
        <p:nvSpPr>
          <p:cNvPr id="12" name="テキスト プレースホルダー 5">
            <a:extLst>
              <a:ext uri="{FF2B5EF4-FFF2-40B4-BE49-F238E27FC236}">
                <a16:creationId xmlns:a16="http://schemas.microsoft.com/office/drawing/2014/main" id="{C5761879-8F3E-B298-9C8A-B47F02519073}"/>
              </a:ext>
            </a:extLst>
          </p:cNvPr>
          <p:cNvSpPr txBox="1">
            <a:spLocks/>
          </p:cNvSpPr>
          <p:nvPr/>
        </p:nvSpPr>
        <p:spPr>
          <a:xfrm>
            <a:off x="1648700" y="318705"/>
            <a:ext cx="9919411" cy="552819"/>
          </a:xfrm>
          <a:prstGeom prst="rect">
            <a:avLst/>
          </a:prstGeom>
        </p:spPr>
        <p:txBody>
          <a:bodyPr lIns="0" tIns="0" rIns="0" bIns="0" anchor="b" anchorCtr="0">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3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000">
                <a:solidFill>
                  <a:schemeClr val="tx1">
                    <a:lumMod val="75000"/>
                    <a:lumOff val="25000"/>
                  </a:schemeClr>
                </a:solidFill>
              </a:rPr>
              <a:t>Site</a:t>
            </a:r>
            <a:r>
              <a:rPr lang="ja-JP" altLang="en-US" sz="3000">
                <a:solidFill>
                  <a:schemeClr val="tx1">
                    <a:lumMod val="75000"/>
                    <a:lumOff val="25000"/>
                  </a:schemeClr>
                </a:solidFill>
              </a:rPr>
              <a:t> </a:t>
            </a:r>
            <a:r>
              <a:rPr lang="en-US" altLang="ja-JP" sz="3000">
                <a:solidFill>
                  <a:schemeClr val="tx1">
                    <a:lumMod val="75000"/>
                    <a:lumOff val="25000"/>
                  </a:schemeClr>
                </a:solidFill>
              </a:rPr>
              <a:t>Situation</a:t>
            </a:r>
            <a:endParaRPr lang="ja-JP" altLang="en-US" sz="3000">
              <a:solidFill>
                <a:schemeClr val="tx1">
                  <a:lumMod val="75000"/>
                  <a:lumOff val="25000"/>
                </a:schemeClr>
              </a:solidFill>
            </a:endParaRPr>
          </a:p>
        </p:txBody>
      </p:sp>
      <p:pic>
        <p:nvPicPr>
          <p:cNvPr id="17" name="図 16" descr="屋外, 草, 建物, 泥 が含まれている画像&#10;&#10;自動的に生成された説明">
            <a:extLst>
              <a:ext uri="{FF2B5EF4-FFF2-40B4-BE49-F238E27FC236}">
                <a16:creationId xmlns:a16="http://schemas.microsoft.com/office/drawing/2014/main" id="{E52E466D-2838-2667-B786-754AC8A65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7609" y="5092186"/>
            <a:ext cx="2335470" cy="1751603"/>
          </a:xfrm>
          <a:prstGeom prst="rect">
            <a:avLst/>
          </a:prstGeom>
        </p:spPr>
      </p:pic>
      <p:pic>
        <p:nvPicPr>
          <p:cNvPr id="18" name="図 17">
            <a:extLst>
              <a:ext uri="{FF2B5EF4-FFF2-40B4-BE49-F238E27FC236}">
                <a16:creationId xmlns:a16="http://schemas.microsoft.com/office/drawing/2014/main" id="{7986A43E-9B41-7549-74C9-A3F6DEC333FB}"/>
              </a:ext>
            </a:extLst>
          </p:cNvPr>
          <p:cNvPicPr>
            <a:picLocks noChangeAspect="1"/>
          </p:cNvPicPr>
          <p:nvPr/>
        </p:nvPicPr>
        <p:blipFill>
          <a:blip r:embed="rId5"/>
          <a:stretch>
            <a:fillRect/>
          </a:stretch>
        </p:blipFill>
        <p:spPr>
          <a:xfrm>
            <a:off x="1742453" y="5136877"/>
            <a:ext cx="2355500" cy="1751603"/>
          </a:xfrm>
          <a:prstGeom prst="rect">
            <a:avLst/>
          </a:prstGeom>
        </p:spPr>
      </p:pic>
    </p:spTree>
    <p:extLst>
      <p:ext uri="{BB962C8B-B14F-4D97-AF65-F5344CB8AC3E}">
        <p14:creationId xmlns:p14="http://schemas.microsoft.com/office/powerpoint/2010/main" val="275160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97F2DE-011F-F6F8-D4CF-E722B0F45B42}"/>
              </a:ext>
            </a:extLst>
          </p:cNvPr>
          <p:cNvSpPr>
            <a:spLocks noGrp="1"/>
          </p:cNvSpPr>
          <p:nvPr>
            <p:ph type="sldNum" sz="quarter" idx="12"/>
          </p:nvPr>
        </p:nvSpPr>
        <p:spPr/>
        <p:txBody>
          <a:bodyPr/>
          <a:lstStyle/>
          <a:p>
            <a:fld id="{B424A714-972D-431A-872C-1B0FE76119C1}" type="slidenum">
              <a:rPr lang="ja-JP" altLang="en-US" smtClean="0"/>
              <a:pPr/>
              <a:t>12</a:t>
            </a:fld>
            <a:endParaRPr lang="ja-JP" altLang="en-US"/>
          </a:p>
        </p:txBody>
      </p:sp>
      <p:sp>
        <p:nvSpPr>
          <p:cNvPr id="6" name="テキスト プレースホルダー 5">
            <a:extLst>
              <a:ext uri="{FF2B5EF4-FFF2-40B4-BE49-F238E27FC236}">
                <a16:creationId xmlns:a16="http://schemas.microsoft.com/office/drawing/2014/main" id="{545E5F31-0509-0DDF-4767-E96FC484C353}"/>
              </a:ext>
            </a:extLst>
          </p:cNvPr>
          <p:cNvSpPr>
            <a:spLocks noGrp="1"/>
          </p:cNvSpPr>
          <p:nvPr>
            <p:ph type="body" sz="quarter" idx="16"/>
          </p:nvPr>
        </p:nvSpPr>
        <p:spPr/>
        <p:txBody>
          <a:bodyPr/>
          <a:lstStyle/>
          <a:p>
            <a:r>
              <a:rPr lang="en-US" altLang="ja-JP"/>
              <a:t>Review of Crossing Structure Design</a:t>
            </a:r>
            <a:r>
              <a:rPr kumimoji="1" lang="en-US" altLang="ja-JP"/>
              <a:t> </a:t>
            </a:r>
            <a:endParaRPr kumimoji="1" lang="ja-JP" altLang="en-US"/>
          </a:p>
        </p:txBody>
      </p:sp>
      <p:sp>
        <p:nvSpPr>
          <p:cNvPr id="3" name="テキスト ボックス 2">
            <a:extLst>
              <a:ext uri="{FF2B5EF4-FFF2-40B4-BE49-F238E27FC236}">
                <a16:creationId xmlns:a16="http://schemas.microsoft.com/office/drawing/2014/main" id="{4BA53883-EACB-5D17-A6D1-2A4351F8D492}"/>
              </a:ext>
            </a:extLst>
          </p:cNvPr>
          <p:cNvSpPr txBox="1"/>
          <p:nvPr/>
        </p:nvSpPr>
        <p:spPr>
          <a:xfrm>
            <a:off x="255637" y="1382121"/>
            <a:ext cx="4695061" cy="338554"/>
          </a:xfrm>
          <a:prstGeom prst="rect">
            <a:avLst/>
          </a:prstGeom>
          <a:noFill/>
        </p:spPr>
        <p:txBody>
          <a:bodyPr wrap="square" rtlCol="0">
            <a:spAutoFit/>
          </a:bodyPr>
          <a:lstStyle/>
          <a:p>
            <a:r>
              <a:rPr lang="en-US" altLang="ja-JP" sz="1600" u="sng"/>
              <a:t>RVA Study Review (Review Conditions)</a:t>
            </a:r>
            <a:endParaRPr kumimoji="1" lang="ja-JP" altLang="en-US" sz="1600" u="sng"/>
          </a:p>
        </p:txBody>
      </p:sp>
      <p:graphicFrame>
        <p:nvGraphicFramePr>
          <p:cNvPr id="8" name="表 19">
            <a:extLst>
              <a:ext uri="{FF2B5EF4-FFF2-40B4-BE49-F238E27FC236}">
                <a16:creationId xmlns:a16="http://schemas.microsoft.com/office/drawing/2014/main" id="{C902DB29-2A54-B947-2ACA-F195E948BD2C}"/>
              </a:ext>
            </a:extLst>
          </p:cNvPr>
          <p:cNvGraphicFramePr>
            <a:graphicFrameLocks noGrp="1"/>
          </p:cNvGraphicFramePr>
          <p:nvPr/>
        </p:nvGraphicFramePr>
        <p:xfrm>
          <a:off x="314633" y="1696198"/>
          <a:ext cx="4902447" cy="731520"/>
        </p:xfrm>
        <a:graphic>
          <a:graphicData uri="http://schemas.openxmlformats.org/drawingml/2006/table">
            <a:tbl>
              <a:tblPr firstRow="1" bandRow="1">
                <a:tableStyleId>{C083E6E3-FA7D-4D7B-A595-EF9225AFEA82}</a:tableStyleId>
              </a:tblPr>
              <a:tblGrid>
                <a:gridCol w="2215227">
                  <a:extLst>
                    <a:ext uri="{9D8B030D-6E8A-4147-A177-3AD203B41FA5}">
                      <a16:colId xmlns:a16="http://schemas.microsoft.com/office/drawing/2014/main" val="1771515829"/>
                    </a:ext>
                  </a:extLst>
                </a:gridCol>
                <a:gridCol w="2687220">
                  <a:extLst>
                    <a:ext uri="{9D8B030D-6E8A-4147-A177-3AD203B41FA5}">
                      <a16:colId xmlns:a16="http://schemas.microsoft.com/office/drawing/2014/main" val="3238933603"/>
                    </a:ext>
                  </a:extLst>
                </a:gridCol>
              </a:tblGrid>
              <a:tr h="370840">
                <a:tc>
                  <a:txBody>
                    <a:bodyPr/>
                    <a:lstStyle/>
                    <a:p>
                      <a:r>
                        <a:rPr kumimoji="1" lang="en-US" altLang="ja-JP" sz="1400" b="0"/>
                        <a:t>Design Discharge</a:t>
                      </a:r>
                    </a:p>
                    <a:p>
                      <a:r>
                        <a:rPr kumimoji="1" lang="en-US" altLang="ja-JP" sz="1400" b="0"/>
                        <a:t>For the catchment No.7</a:t>
                      </a:r>
                      <a:endParaRPr kumimoji="1" lang="ja-JP" altLang="en-US" sz="1400" b="0"/>
                    </a:p>
                  </a:txBody>
                  <a:tcPr/>
                </a:tc>
                <a:tc>
                  <a:txBody>
                    <a:bodyPr/>
                    <a:lstStyle/>
                    <a:p>
                      <a:r>
                        <a:rPr kumimoji="1" lang="en-US" altLang="ja-JP" sz="1400" b="0"/>
                        <a:t>Q20 =   210 m3/s</a:t>
                      </a:r>
                    </a:p>
                    <a:p>
                      <a:r>
                        <a:rPr kumimoji="1" lang="en-US" altLang="ja-JP" sz="1400" b="0"/>
                        <a:t>Q100 = 653 m3/s</a:t>
                      </a:r>
                    </a:p>
                    <a:p>
                      <a:r>
                        <a:rPr kumimoji="1" lang="en-US" altLang="ja-JP" sz="1400" b="0"/>
                        <a:t>Q400 = 722 m3/s</a:t>
                      </a:r>
                      <a:endParaRPr kumimoji="1" lang="ja-JP" altLang="en-US" sz="1400" b="0"/>
                    </a:p>
                  </a:txBody>
                  <a:tcPr/>
                </a:tc>
                <a:extLst>
                  <a:ext uri="{0D108BD9-81ED-4DB2-BD59-A6C34878D82A}">
                    <a16:rowId xmlns:a16="http://schemas.microsoft.com/office/drawing/2014/main" val="3636265838"/>
                  </a:ext>
                </a:extLst>
              </a:tr>
            </a:tbl>
          </a:graphicData>
        </a:graphic>
      </p:graphicFrame>
      <p:sp>
        <p:nvSpPr>
          <p:cNvPr id="20" name="テキスト ボックス 19">
            <a:extLst>
              <a:ext uri="{FF2B5EF4-FFF2-40B4-BE49-F238E27FC236}">
                <a16:creationId xmlns:a16="http://schemas.microsoft.com/office/drawing/2014/main" id="{D89352A9-5433-A3E6-E2B4-CA6A4CB0767C}"/>
              </a:ext>
            </a:extLst>
          </p:cNvPr>
          <p:cNvSpPr txBox="1"/>
          <p:nvPr/>
        </p:nvSpPr>
        <p:spPr>
          <a:xfrm>
            <a:off x="255636" y="2570185"/>
            <a:ext cx="4695061" cy="338554"/>
          </a:xfrm>
          <a:prstGeom prst="rect">
            <a:avLst/>
          </a:prstGeom>
          <a:noFill/>
        </p:spPr>
        <p:txBody>
          <a:bodyPr wrap="square" rtlCol="0">
            <a:spAutoFit/>
          </a:bodyPr>
          <a:lstStyle/>
          <a:p>
            <a:r>
              <a:rPr lang="en-US" altLang="ja-JP" sz="1600" u="sng"/>
              <a:t>Review of the Flow Capacity (uniform flow)</a:t>
            </a:r>
            <a:endParaRPr kumimoji="1" lang="ja-JP" altLang="en-US" sz="1600" u="sng"/>
          </a:p>
        </p:txBody>
      </p:sp>
      <p:sp>
        <p:nvSpPr>
          <p:cNvPr id="27" name="テキスト ボックス 26">
            <a:extLst>
              <a:ext uri="{FF2B5EF4-FFF2-40B4-BE49-F238E27FC236}">
                <a16:creationId xmlns:a16="http://schemas.microsoft.com/office/drawing/2014/main" id="{5B22F7DD-85EA-2474-7C10-59652DDB83EC}"/>
              </a:ext>
            </a:extLst>
          </p:cNvPr>
          <p:cNvSpPr txBox="1"/>
          <p:nvPr/>
        </p:nvSpPr>
        <p:spPr>
          <a:xfrm>
            <a:off x="3445876" y="2957648"/>
            <a:ext cx="1883208" cy="1384995"/>
          </a:xfrm>
          <a:prstGeom prst="rect">
            <a:avLst/>
          </a:prstGeom>
          <a:noFill/>
        </p:spPr>
        <p:txBody>
          <a:bodyPr wrap="square" rtlCol="0">
            <a:spAutoFit/>
          </a:bodyPr>
          <a:lstStyle/>
          <a:p>
            <a:r>
              <a:rPr lang="en-US" altLang="ja-JP" sz="1400"/>
              <a:t>Current Capacity</a:t>
            </a:r>
          </a:p>
          <a:p>
            <a:r>
              <a:rPr kumimoji="1" lang="en-US" altLang="ja-JP" sz="1400"/>
              <a:t>Q=</a:t>
            </a:r>
            <a:r>
              <a:rPr lang="en-US" altLang="ja-JP" sz="1400"/>
              <a:t>350 m3/s</a:t>
            </a:r>
          </a:p>
          <a:p>
            <a:r>
              <a:rPr lang="en-US" altLang="ja-JP" sz="1400"/>
              <a:t>V=2.8m/s</a:t>
            </a:r>
          </a:p>
          <a:p>
            <a:endParaRPr kumimoji="1" lang="en-US" altLang="ja-JP" sz="1400"/>
          </a:p>
          <a:p>
            <a:r>
              <a:rPr lang="en-US" altLang="ja-JP" sz="1400"/>
              <a:t>(temporary structure)</a:t>
            </a:r>
            <a:endParaRPr kumimoji="1" lang="en-US" altLang="ja-JP" sz="1400"/>
          </a:p>
        </p:txBody>
      </p:sp>
      <p:sp>
        <p:nvSpPr>
          <p:cNvPr id="10" name="テキスト プレースホルダー 4">
            <a:extLst>
              <a:ext uri="{FF2B5EF4-FFF2-40B4-BE49-F238E27FC236}">
                <a16:creationId xmlns:a16="http://schemas.microsoft.com/office/drawing/2014/main" id="{D639F0E2-FC5F-6B90-4AFD-7E6A10AF0CDB}"/>
              </a:ext>
            </a:extLst>
          </p:cNvPr>
          <p:cNvSpPr txBox="1">
            <a:spLocks/>
          </p:cNvSpPr>
          <p:nvPr/>
        </p:nvSpPr>
        <p:spPr>
          <a:xfrm>
            <a:off x="1646792" y="920510"/>
            <a:ext cx="9921321" cy="41262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2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a:t>Example:</a:t>
            </a:r>
            <a:r>
              <a:rPr lang="ja-JP" altLang="en-US"/>
              <a:t> </a:t>
            </a:r>
            <a:r>
              <a:rPr lang="en-US" altLang="ja-JP" err="1"/>
              <a:t>M1</a:t>
            </a:r>
            <a:r>
              <a:rPr lang="en-US" altLang="ja-JP"/>
              <a:t>-</a:t>
            </a:r>
            <a:r>
              <a:rPr lang="ja-JP" altLang="en-US"/>
              <a:t> </a:t>
            </a:r>
            <a:r>
              <a:rPr lang="en-US" altLang="ja-JP"/>
              <a:t>NAMIKALANGO Bridge (#M1-82)</a:t>
            </a:r>
            <a:endParaRPr lang="ja-JP" altLang="en-US"/>
          </a:p>
        </p:txBody>
      </p:sp>
      <p:pic>
        <p:nvPicPr>
          <p:cNvPr id="13" name="図 12" descr="屋外, 草, 建物, 石 が含まれている画像&#10;&#10;自動的に生成された説明">
            <a:extLst>
              <a:ext uri="{FF2B5EF4-FFF2-40B4-BE49-F238E27FC236}">
                <a16:creationId xmlns:a16="http://schemas.microsoft.com/office/drawing/2014/main" id="{AE24C78D-6F9C-C0F3-19C9-7F2F4B031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769" y="2962616"/>
            <a:ext cx="2113607" cy="1585206"/>
          </a:xfrm>
          <a:prstGeom prst="rect">
            <a:avLst/>
          </a:prstGeom>
        </p:spPr>
      </p:pic>
      <p:sp>
        <p:nvSpPr>
          <p:cNvPr id="24" name="フリーフォーム: 図形 23">
            <a:extLst>
              <a:ext uri="{FF2B5EF4-FFF2-40B4-BE49-F238E27FC236}">
                <a16:creationId xmlns:a16="http://schemas.microsoft.com/office/drawing/2014/main" id="{A1B1EED2-5488-94D9-04F6-2EBE7066A733}"/>
              </a:ext>
            </a:extLst>
          </p:cNvPr>
          <p:cNvSpPr/>
          <p:nvPr/>
        </p:nvSpPr>
        <p:spPr>
          <a:xfrm rot="21438829">
            <a:off x="1426658" y="3641423"/>
            <a:ext cx="1635760" cy="406400"/>
          </a:xfrm>
          <a:custGeom>
            <a:avLst/>
            <a:gdLst>
              <a:gd name="connsiteX0" fmla="*/ 0 w 1635760"/>
              <a:gd name="connsiteY0" fmla="*/ 20320 h 406400"/>
              <a:gd name="connsiteX1" fmla="*/ 1635760 w 1635760"/>
              <a:gd name="connsiteY1" fmla="*/ 0 h 406400"/>
              <a:gd name="connsiteX2" fmla="*/ 1442720 w 1635760"/>
              <a:gd name="connsiteY2" fmla="*/ 243840 h 406400"/>
              <a:gd name="connsiteX3" fmla="*/ 1026160 w 1635760"/>
              <a:gd name="connsiteY3" fmla="*/ 406400 h 406400"/>
              <a:gd name="connsiteX4" fmla="*/ 497840 w 1635760"/>
              <a:gd name="connsiteY4" fmla="*/ 345440 h 406400"/>
              <a:gd name="connsiteX5" fmla="*/ 213360 w 1635760"/>
              <a:gd name="connsiteY5" fmla="*/ 243840 h 406400"/>
              <a:gd name="connsiteX6" fmla="*/ 152400 w 1635760"/>
              <a:gd name="connsiteY6" fmla="*/ 50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760" h="406400">
                <a:moveTo>
                  <a:pt x="0" y="20320"/>
                </a:moveTo>
                <a:lnTo>
                  <a:pt x="1635760" y="0"/>
                </a:lnTo>
                <a:lnTo>
                  <a:pt x="1442720" y="243840"/>
                </a:lnTo>
                <a:lnTo>
                  <a:pt x="1026160" y="406400"/>
                </a:lnTo>
                <a:lnTo>
                  <a:pt x="497840" y="345440"/>
                </a:lnTo>
                <a:lnTo>
                  <a:pt x="213360" y="243840"/>
                </a:lnTo>
                <a:lnTo>
                  <a:pt x="152400" y="50800"/>
                </a:lnTo>
              </a:path>
            </a:pathLst>
          </a:custGeom>
          <a:solidFill>
            <a:srgbClr val="00B0F0">
              <a:alpha val="6980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graphicFrame>
        <p:nvGraphicFramePr>
          <p:cNvPr id="5" name="表 8">
            <a:extLst>
              <a:ext uri="{FF2B5EF4-FFF2-40B4-BE49-F238E27FC236}">
                <a16:creationId xmlns:a16="http://schemas.microsoft.com/office/drawing/2014/main" id="{99C4318A-A007-E76D-6174-2FEFC58B0FE5}"/>
              </a:ext>
            </a:extLst>
          </p:cNvPr>
          <p:cNvGraphicFramePr>
            <a:graphicFrameLocks noGrp="1"/>
          </p:cNvGraphicFramePr>
          <p:nvPr>
            <p:extLst>
              <p:ext uri="{D42A27DB-BD31-4B8C-83A1-F6EECF244321}">
                <p14:modId xmlns:p14="http://schemas.microsoft.com/office/powerpoint/2010/main" val="2228175913"/>
              </p:ext>
            </p:extLst>
          </p:nvPr>
        </p:nvGraphicFramePr>
        <p:xfrm>
          <a:off x="5557519" y="1644318"/>
          <a:ext cx="6025597" cy="4868315"/>
        </p:xfrm>
        <a:graphic>
          <a:graphicData uri="http://schemas.openxmlformats.org/drawingml/2006/table">
            <a:tbl>
              <a:tblPr firstRow="1" bandRow="1">
                <a:tableStyleId>{0E3FDE45-AF77-4B5C-9715-49D594BDF05E}</a:tableStyleId>
              </a:tblPr>
              <a:tblGrid>
                <a:gridCol w="1355721">
                  <a:extLst>
                    <a:ext uri="{9D8B030D-6E8A-4147-A177-3AD203B41FA5}">
                      <a16:colId xmlns:a16="http://schemas.microsoft.com/office/drawing/2014/main" val="224502695"/>
                    </a:ext>
                  </a:extLst>
                </a:gridCol>
                <a:gridCol w="4669876">
                  <a:extLst>
                    <a:ext uri="{9D8B030D-6E8A-4147-A177-3AD203B41FA5}">
                      <a16:colId xmlns:a16="http://schemas.microsoft.com/office/drawing/2014/main" val="3189396847"/>
                    </a:ext>
                  </a:extLst>
                </a:gridCol>
              </a:tblGrid>
              <a:tr h="540885">
                <a:tc>
                  <a:txBody>
                    <a:bodyPr/>
                    <a:lstStyle/>
                    <a:p>
                      <a:endParaRPr kumimoji="1" lang="ja-JP" altLang="en-US" b="0"/>
                    </a:p>
                  </a:txBody>
                  <a:tcPr/>
                </a:tc>
                <a:tc>
                  <a:txBody>
                    <a:bodyPr/>
                    <a:lstStyle/>
                    <a:p>
                      <a:pPr algn="ctr"/>
                      <a:r>
                        <a:rPr kumimoji="1" lang="en-US" altLang="ja-JP" sz="1600" b="0" dirty="0"/>
                        <a:t>Improvement Concept </a:t>
                      </a:r>
                    </a:p>
                    <a:p>
                      <a:pPr algn="ctr"/>
                      <a:r>
                        <a:rPr kumimoji="1" lang="en-US" altLang="ja-JP" sz="1600" b="1" dirty="0"/>
                        <a:t>“without overtopping”</a:t>
                      </a:r>
                      <a:endParaRPr kumimoji="1" lang="ja-JP" altLang="en-US" sz="1600" b="1" dirty="0"/>
                    </a:p>
                  </a:txBody>
                  <a:tcPr/>
                </a:tc>
                <a:extLst>
                  <a:ext uri="{0D108BD9-81ED-4DB2-BD59-A6C34878D82A}">
                    <a16:rowId xmlns:a16="http://schemas.microsoft.com/office/drawing/2014/main" val="657507352"/>
                  </a:ext>
                </a:extLst>
              </a:tr>
              <a:tr h="2078136">
                <a:tc>
                  <a:txBody>
                    <a:bodyPr/>
                    <a:lstStyle/>
                    <a:p>
                      <a:pPr algn="ctr"/>
                      <a:r>
                        <a:rPr kumimoji="1" lang="en-US" altLang="ja-JP" sz="1400" b="1"/>
                        <a:t>Q20</a:t>
                      </a:r>
                    </a:p>
                    <a:p>
                      <a:pPr algn="ctr"/>
                      <a:r>
                        <a:rPr kumimoji="1" lang="en-US" altLang="ja-JP" sz="1400" b="1"/>
                        <a:t>=210 m3/s</a:t>
                      </a:r>
                    </a:p>
                    <a:p>
                      <a:pPr algn="ctr"/>
                      <a:endParaRPr kumimoji="1" lang="en-US" altLang="ja-JP" sz="1400" b="1"/>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1" lang="en-US" altLang="ja-JP" sz="1400" b="1"/>
                        <a:t>Provide permanent Bridge Structure with same dimension (2 Spans)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a:p>
                  </a:txBody>
                  <a:tcPr/>
                </a:tc>
                <a:extLst>
                  <a:ext uri="{0D108BD9-81ED-4DB2-BD59-A6C34878D82A}">
                    <a16:rowId xmlns:a16="http://schemas.microsoft.com/office/drawing/2014/main" val="1711452778"/>
                  </a:ext>
                </a:extLst>
              </a:tr>
              <a:tr h="2064155">
                <a:tc>
                  <a:txBody>
                    <a:bodyPr/>
                    <a:lstStyle/>
                    <a:p>
                      <a:pPr algn="ctr"/>
                      <a:r>
                        <a:rPr kumimoji="1" lang="en-US" altLang="ja-JP" sz="1400" b="1"/>
                        <a:t>Q100</a:t>
                      </a:r>
                    </a:p>
                    <a:p>
                      <a:pPr algn="ctr"/>
                      <a:r>
                        <a:rPr kumimoji="1" lang="en-US" altLang="ja-JP" sz="1400" b="1"/>
                        <a:t>=653m2/s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t>Provide permanent Bridge Structure </a:t>
                      </a:r>
                      <a:r>
                        <a:rPr kumimoji="1" lang="en-US" altLang="ja-JP" sz="1400" b="1" dirty="0">
                          <a:solidFill>
                            <a:schemeClr val="tx1"/>
                          </a:solidFill>
                        </a:rPr>
                        <a:t>with 4 </a:t>
                      </a:r>
                      <a:r>
                        <a:rPr kumimoji="1" lang="en-US" altLang="ja-JP" sz="1400" b="1" dirty="0"/>
                        <a:t>Spans (</a:t>
                      </a:r>
                      <a:r>
                        <a:rPr kumimoji="1" lang="en-US" altLang="ja-JP" sz="1400" b="1" dirty="0">
                          <a:solidFill>
                            <a:srgbClr val="FF0000"/>
                          </a:solidFill>
                        </a:rPr>
                        <a:t>Additional 2 spans</a:t>
                      </a:r>
                      <a:r>
                        <a:rPr kumimoji="1" lang="en-US" altLang="ja-JP" sz="1400" b="1" dirty="0"/>
                        <a:t>)</a:t>
                      </a:r>
                    </a:p>
                  </a:txBody>
                  <a:tcPr/>
                </a:tc>
                <a:extLst>
                  <a:ext uri="{0D108BD9-81ED-4DB2-BD59-A6C34878D82A}">
                    <a16:rowId xmlns:a16="http://schemas.microsoft.com/office/drawing/2014/main" val="1904361434"/>
                  </a:ext>
                </a:extLst>
              </a:tr>
            </a:tbl>
          </a:graphicData>
        </a:graphic>
      </p:graphicFrame>
      <p:pic>
        <p:nvPicPr>
          <p:cNvPr id="9" name="図 8">
            <a:extLst>
              <a:ext uri="{FF2B5EF4-FFF2-40B4-BE49-F238E27FC236}">
                <a16:creationId xmlns:a16="http://schemas.microsoft.com/office/drawing/2014/main" id="{01BE3C18-569A-A883-53A5-04705F2B07C6}"/>
              </a:ext>
            </a:extLst>
          </p:cNvPr>
          <p:cNvPicPr>
            <a:picLocks noChangeAspect="1"/>
          </p:cNvPicPr>
          <p:nvPr/>
        </p:nvPicPr>
        <p:blipFill>
          <a:blip r:embed="rId3"/>
          <a:stretch>
            <a:fillRect/>
          </a:stretch>
        </p:blipFill>
        <p:spPr>
          <a:xfrm>
            <a:off x="7464031" y="3056089"/>
            <a:ext cx="3932275" cy="1094451"/>
          </a:xfrm>
          <a:prstGeom prst="rect">
            <a:avLst/>
          </a:prstGeom>
        </p:spPr>
      </p:pic>
      <p:sp>
        <p:nvSpPr>
          <p:cNvPr id="11" name="フリーフォーム: 図形 10">
            <a:extLst>
              <a:ext uri="{FF2B5EF4-FFF2-40B4-BE49-F238E27FC236}">
                <a16:creationId xmlns:a16="http://schemas.microsoft.com/office/drawing/2014/main" id="{86EB3D48-8D68-5A69-4E7C-499C4A563A24}"/>
              </a:ext>
            </a:extLst>
          </p:cNvPr>
          <p:cNvSpPr/>
          <p:nvPr/>
        </p:nvSpPr>
        <p:spPr>
          <a:xfrm>
            <a:off x="8158480" y="3444240"/>
            <a:ext cx="2265680" cy="50800"/>
          </a:xfrm>
          <a:custGeom>
            <a:avLst/>
            <a:gdLst>
              <a:gd name="connsiteX0" fmla="*/ 0 w 2265680"/>
              <a:gd name="connsiteY0" fmla="*/ 50800 h 50800"/>
              <a:gd name="connsiteX1" fmla="*/ 1381760 w 2265680"/>
              <a:gd name="connsiteY1" fmla="*/ 50800 h 50800"/>
              <a:gd name="connsiteX2" fmla="*/ 2265680 w 2265680"/>
              <a:gd name="connsiteY2" fmla="*/ 10160 h 50800"/>
              <a:gd name="connsiteX3" fmla="*/ 2214880 w 2265680"/>
              <a:gd name="connsiteY3" fmla="*/ 0 h 50800"/>
            </a:gdLst>
            <a:ahLst/>
            <a:cxnLst>
              <a:cxn ang="0">
                <a:pos x="connsiteX0" y="connsiteY0"/>
              </a:cxn>
              <a:cxn ang="0">
                <a:pos x="connsiteX1" y="connsiteY1"/>
              </a:cxn>
              <a:cxn ang="0">
                <a:pos x="connsiteX2" y="connsiteY2"/>
              </a:cxn>
              <a:cxn ang="0">
                <a:pos x="connsiteX3" y="connsiteY3"/>
              </a:cxn>
            </a:cxnLst>
            <a:rect l="l" t="t" r="r" b="b"/>
            <a:pathLst>
              <a:path w="2265680" h="50800">
                <a:moveTo>
                  <a:pt x="0" y="50800"/>
                </a:moveTo>
                <a:lnTo>
                  <a:pt x="1381760" y="50800"/>
                </a:lnTo>
                <a:lnTo>
                  <a:pt x="2265680" y="10160"/>
                </a:lnTo>
                <a:lnTo>
                  <a:pt x="2214880" y="0"/>
                </a:ln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F1E529D-1082-77F9-9FA1-9A7BC43D6E52}"/>
              </a:ext>
            </a:extLst>
          </p:cNvPr>
          <p:cNvSpPr/>
          <p:nvPr/>
        </p:nvSpPr>
        <p:spPr>
          <a:xfrm>
            <a:off x="8077200" y="3119120"/>
            <a:ext cx="2392680" cy="101600"/>
          </a:xfrm>
          <a:prstGeom prst="rect">
            <a:avLst/>
          </a:prstGeom>
          <a:solidFill>
            <a:schemeClr val="tx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6" name="フリーフォーム: 図形 15">
            <a:extLst>
              <a:ext uri="{FF2B5EF4-FFF2-40B4-BE49-F238E27FC236}">
                <a16:creationId xmlns:a16="http://schemas.microsoft.com/office/drawing/2014/main" id="{82762D39-D78F-C9F2-EE57-35A7136F55D5}"/>
              </a:ext>
            </a:extLst>
          </p:cNvPr>
          <p:cNvSpPr/>
          <p:nvPr/>
        </p:nvSpPr>
        <p:spPr>
          <a:xfrm>
            <a:off x="10491216" y="3133344"/>
            <a:ext cx="865632" cy="46037"/>
          </a:xfrm>
          <a:custGeom>
            <a:avLst/>
            <a:gdLst>
              <a:gd name="connsiteX0" fmla="*/ 0 w 865632"/>
              <a:gd name="connsiteY0" fmla="*/ 0 h 46037"/>
              <a:gd name="connsiteX1" fmla="*/ 0 w 865632"/>
              <a:gd name="connsiteY1" fmla="*/ 0 h 46037"/>
              <a:gd name="connsiteX2" fmla="*/ 365760 w 865632"/>
              <a:gd name="connsiteY2" fmla="*/ 12192 h 46037"/>
              <a:gd name="connsiteX3" fmla="*/ 505968 w 865632"/>
              <a:gd name="connsiteY3" fmla="*/ 18288 h 46037"/>
              <a:gd name="connsiteX4" fmla="*/ 725424 w 865632"/>
              <a:gd name="connsiteY4" fmla="*/ 36576 h 46037"/>
              <a:gd name="connsiteX5" fmla="*/ 859536 w 865632"/>
              <a:gd name="connsiteY5" fmla="*/ 30480 h 46037"/>
              <a:gd name="connsiteX6" fmla="*/ 865632 w 865632"/>
              <a:gd name="connsiteY6" fmla="*/ 18288 h 46037"/>
              <a:gd name="connsiteX7" fmla="*/ 865632 w 865632"/>
              <a:gd name="connsiteY7" fmla="*/ 1828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632" h="46037">
                <a:moveTo>
                  <a:pt x="0" y="0"/>
                </a:moveTo>
                <a:lnTo>
                  <a:pt x="0" y="0"/>
                </a:lnTo>
                <a:lnTo>
                  <a:pt x="365760" y="12192"/>
                </a:lnTo>
                <a:cubicBezTo>
                  <a:pt x="412510" y="13882"/>
                  <a:pt x="459295" y="15124"/>
                  <a:pt x="505968" y="18288"/>
                </a:cubicBezTo>
                <a:cubicBezTo>
                  <a:pt x="579205" y="23253"/>
                  <a:pt x="652272" y="30480"/>
                  <a:pt x="725424" y="36576"/>
                </a:cubicBezTo>
                <a:cubicBezTo>
                  <a:pt x="779708" y="50147"/>
                  <a:pt x="766966" y="49968"/>
                  <a:pt x="859536" y="30480"/>
                </a:cubicBezTo>
                <a:cubicBezTo>
                  <a:pt x="863982" y="29544"/>
                  <a:pt x="863600" y="22352"/>
                  <a:pt x="865632" y="18288"/>
                </a:cubicBezTo>
                <a:lnTo>
                  <a:pt x="865632" y="18288"/>
                </a:ln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フリーフォーム: 図形 16">
            <a:extLst>
              <a:ext uri="{FF2B5EF4-FFF2-40B4-BE49-F238E27FC236}">
                <a16:creationId xmlns:a16="http://schemas.microsoft.com/office/drawing/2014/main" id="{C38A0CEA-A0B0-9AF0-AA93-07B854F5361E}"/>
              </a:ext>
            </a:extLst>
          </p:cNvPr>
          <p:cNvSpPr/>
          <p:nvPr/>
        </p:nvSpPr>
        <p:spPr>
          <a:xfrm>
            <a:off x="7449312" y="3115056"/>
            <a:ext cx="609600" cy="6096"/>
          </a:xfrm>
          <a:custGeom>
            <a:avLst/>
            <a:gdLst>
              <a:gd name="connsiteX0" fmla="*/ 609600 w 609600"/>
              <a:gd name="connsiteY0" fmla="*/ 6096 h 6096"/>
              <a:gd name="connsiteX1" fmla="*/ 0 w 609600"/>
              <a:gd name="connsiteY1" fmla="*/ 0 h 6096"/>
            </a:gdLst>
            <a:ahLst/>
            <a:cxnLst>
              <a:cxn ang="0">
                <a:pos x="connsiteX0" y="connsiteY0"/>
              </a:cxn>
              <a:cxn ang="0">
                <a:pos x="connsiteX1" y="connsiteY1"/>
              </a:cxn>
            </a:cxnLst>
            <a:rect l="l" t="t" r="r" b="b"/>
            <a:pathLst>
              <a:path w="609600" h="6096">
                <a:moveTo>
                  <a:pt x="609600" y="6096"/>
                </a:moveTo>
                <a:lnTo>
                  <a:pt x="0" y="0"/>
                </a:ln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矢印: 上下 18">
            <a:extLst>
              <a:ext uri="{FF2B5EF4-FFF2-40B4-BE49-F238E27FC236}">
                <a16:creationId xmlns:a16="http://schemas.microsoft.com/office/drawing/2014/main" id="{91EC1082-DB1B-BB88-4DA9-6CBE5C5B3CCB}"/>
              </a:ext>
            </a:extLst>
          </p:cNvPr>
          <p:cNvSpPr/>
          <p:nvPr/>
        </p:nvSpPr>
        <p:spPr>
          <a:xfrm>
            <a:off x="8210237" y="3220720"/>
            <a:ext cx="54924" cy="256540"/>
          </a:xfrm>
          <a:prstGeom prst="upDownArrow">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21" name="テキスト ボックス 20">
            <a:extLst>
              <a:ext uri="{FF2B5EF4-FFF2-40B4-BE49-F238E27FC236}">
                <a16:creationId xmlns:a16="http://schemas.microsoft.com/office/drawing/2014/main" id="{A80EFA08-404E-F8B3-790E-98441445D964}"/>
              </a:ext>
            </a:extLst>
          </p:cNvPr>
          <p:cNvSpPr txBox="1"/>
          <p:nvPr/>
        </p:nvSpPr>
        <p:spPr>
          <a:xfrm>
            <a:off x="8296043" y="3253767"/>
            <a:ext cx="548548" cy="215444"/>
          </a:xfrm>
          <a:prstGeom prst="rect">
            <a:avLst/>
          </a:prstGeom>
          <a:solidFill>
            <a:schemeClr val="bg1">
              <a:alpha val="70000"/>
            </a:schemeClr>
          </a:solidFill>
        </p:spPr>
        <p:txBody>
          <a:bodyPr wrap="none" rtlCol="0">
            <a:spAutoFit/>
          </a:bodyPr>
          <a:lstStyle/>
          <a:p>
            <a:r>
              <a:rPr kumimoji="1" lang="en-US" altLang="ja-JP" sz="800" b="1"/>
              <a:t>&gt;3.5m</a:t>
            </a:r>
            <a:endParaRPr kumimoji="1" lang="ja-JP" altLang="en-US" sz="800" b="1"/>
          </a:p>
        </p:txBody>
      </p:sp>
      <p:sp>
        <p:nvSpPr>
          <p:cNvPr id="25" name="矢印: 左右 24">
            <a:extLst>
              <a:ext uri="{FF2B5EF4-FFF2-40B4-BE49-F238E27FC236}">
                <a16:creationId xmlns:a16="http://schemas.microsoft.com/office/drawing/2014/main" id="{175093F0-0767-B652-F257-AFF99D71C94E}"/>
              </a:ext>
            </a:extLst>
          </p:cNvPr>
          <p:cNvSpPr/>
          <p:nvPr/>
        </p:nvSpPr>
        <p:spPr>
          <a:xfrm>
            <a:off x="8132937" y="2979859"/>
            <a:ext cx="2332736" cy="63061"/>
          </a:xfrm>
          <a:prstGeom prst="leftRightArrow">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sp>
        <p:nvSpPr>
          <p:cNvPr id="28" name="テキスト ボックス 27">
            <a:extLst>
              <a:ext uri="{FF2B5EF4-FFF2-40B4-BE49-F238E27FC236}">
                <a16:creationId xmlns:a16="http://schemas.microsoft.com/office/drawing/2014/main" id="{5CC4A0EF-15B8-6024-C200-D1F72ADACFAF}"/>
              </a:ext>
            </a:extLst>
          </p:cNvPr>
          <p:cNvSpPr txBox="1"/>
          <p:nvPr/>
        </p:nvSpPr>
        <p:spPr>
          <a:xfrm>
            <a:off x="9098683" y="2739463"/>
            <a:ext cx="428322" cy="215444"/>
          </a:xfrm>
          <a:prstGeom prst="rect">
            <a:avLst/>
          </a:prstGeom>
          <a:solidFill>
            <a:schemeClr val="bg1">
              <a:alpha val="70000"/>
            </a:schemeClr>
          </a:solidFill>
        </p:spPr>
        <p:txBody>
          <a:bodyPr wrap="none" rtlCol="0">
            <a:spAutoFit/>
          </a:bodyPr>
          <a:lstStyle/>
          <a:p>
            <a:r>
              <a:rPr lang="en-US" altLang="ja-JP" sz="800" b="1"/>
              <a:t>40</a:t>
            </a:r>
            <a:r>
              <a:rPr kumimoji="1" lang="en-US" altLang="ja-JP" sz="800" b="1"/>
              <a:t>m</a:t>
            </a:r>
            <a:endParaRPr kumimoji="1" lang="ja-JP" altLang="en-US" sz="800" b="1"/>
          </a:p>
        </p:txBody>
      </p:sp>
      <p:pic>
        <p:nvPicPr>
          <p:cNvPr id="50" name="図 49">
            <a:extLst>
              <a:ext uri="{FF2B5EF4-FFF2-40B4-BE49-F238E27FC236}">
                <a16:creationId xmlns:a16="http://schemas.microsoft.com/office/drawing/2014/main" id="{A7F7DF01-E8FF-6C23-5AEC-C3494EE2CCFD}"/>
              </a:ext>
            </a:extLst>
          </p:cNvPr>
          <p:cNvPicPr>
            <a:picLocks noChangeAspect="1"/>
          </p:cNvPicPr>
          <p:nvPr/>
        </p:nvPicPr>
        <p:blipFill>
          <a:blip r:embed="rId4"/>
          <a:stretch>
            <a:fillRect/>
          </a:stretch>
        </p:blipFill>
        <p:spPr>
          <a:xfrm>
            <a:off x="7411221" y="5393213"/>
            <a:ext cx="4037893" cy="716885"/>
          </a:xfrm>
          <a:prstGeom prst="rect">
            <a:avLst/>
          </a:prstGeom>
        </p:spPr>
      </p:pic>
      <p:sp>
        <p:nvSpPr>
          <p:cNvPr id="51" name="矢印: 左右 50">
            <a:extLst>
              <a:ext uri="{FF2B5EF4-FFF2-40B4-BE49-F238E27FC236}">
                <a16:creationId xmlns:a16="http://schemas.microsoft.com/office/drawing/2014/main" id="{5DE10ADE-4A24-413A-8B21-0E4461092B70}"/>
              </a:ext>
            </a:extLst>
          </p:cNvPr>
          <p:cNvSpPr/>
          <p:nvPr/>
        </p:nvSpPr>
        <p:spPr>
          <a:xfrm>
            <a:off x="7811985" y="5181711"/>
            <a:ext cx="3068217" cy="71110"/>
          </a:xfrm>
          <a:prstGeom prst="leftRightArrow">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endParaRPr>
          </a:p>
        </p:txBody>
      </p:sp>
      <p:sp>
        <p:nvSpPr>
          <p:cNvPr id="52" name="テキスト ボックス 51">
            <a:extLst>
              <a:ext uri="{FF2B5EF4-FFF2-40B4-BE49-F238E27FC236}">
                <a16:creationId xmlns:a16="http://schemas.microsoft.com/office/drawing/2014/main" id="{48CC7DDF-AD9A-E0B3-90D7-10A97731D770}"/>
              </a:ext>
            </a:extLst>
          </p:cNvPr>
          <p:cNvSpPr txBox="1"/>
          <p:nvPr/>
        </p:nvSpPr>
        <p:spPr>
          <a:xfrm>
            <a:off x="9131932" y="4963405"/>
            <a:ext cx="428322" cy="215444"/>
          </a:xfrm>
          <a:prstGeom prst="rect">
            <a:avLst/>
          </a:prstGeom>
          <a:solidFill>
            <a:schemeClr val="bg1">
              <a:alpha val="70000"/>
            </a:schemeClr>
          </a:solidFill>
        </p:spPr>
        <p:txBody>
          <a:bodyPr wrap="none" rtlCol="0">
            <a:spAutoFit/>
          </a:bodyPr>
          <a:lstStyle/>
          <a:p>
            <a:r>
              <a:rPr lang="en-US" altLang="ja-JP" sz="800" b="1"/>
              <a:t>80</a:t>
            </a:r>
            <a:r>
              <a:rPr kumimoji="1" lang="en-US" altLang="ja-JP" sz="800" b="1"/>
              <a:t>m</a:t>
            </a:r>
            <a:endParaRPr kumimoji="1" lang="ja-JP" altLang="en-US" sz="800" b="1"/>
          </a:p>
        </p:txBody>
      </p:sp>
      <p:pic>
        <p:nvPicPr>
          <p:cNvPr id="37" name="図 36">
            <a:extLst>
              <a:ext uri="{FF2B5EF4-FFF2-40B4-BE49-F238E27FC236}">
                <a16:creationId xmlns:a16="http://schemas.microsoft.com/office/drawing/2014/main" id="{1B0232D1-8601-017D-9A69-96532AC31781}"/>
              </a:ext>
            </a:extLst>
          </p:cNvPr>
          <p:cNvPicPr>
            <a:picLocks noChangeAspect="1"/>
          </p:cNvPicPr>
          <p:nvPr/>
        </p:nvPicPr>
        <p:blipFill>
          <a:blip r:embed="rId5"/>
          <a:stretch>
            <a:fillRect/>
          </a:stretch>
        </p:blipFill>
        <p:spPr>
          <a:xfrm>
            <a:off x="1539534" y="4816374"/>
            <a:ext cx="3635683" cy="1870561"/>
          </a:xfrm>
          <a:prstGeom prst="rect">
            <a:avLst/>
          </a:prstGeom>
          <a:ln>
            <a:solidFill>
              <a:schemeClr val="tx1"/>
            </a:solidFill>
          </a:ln>
        </p:spPr>
      </p:pic>
      <p:sp>
        <p:nvSpPr>
          <p:cNvPr id="38" name="矢印: 右 37">
            <a:extLst>
              <a:ext uri="{FF2B5EF4-FFF2-40B4-BE49-F238E27FC236}">
                <a16:creationId xmlns:a16="http://schemas.microsoft.com/office/drawing/2014/main" id="{D22A002C-9196-9EE6-CC03-141C02E9A29A}"/>
              </a:ext>
            </a:extLst>
          </p:cNvPr>
          <p:cNvSpPr/>
          <p:nvPr/>
        </p:nvSpPr>
        <p:spPr>
          <a:xfrm>
            <a:off x="5119501" y="5565609"/>
            <a:ext cx="211015" cy="684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739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97F2DE-011F-F6F8-D4CF-E722B0F45B42}"/>
              </a:ext>
            </a:extLst>
          </p:cNvPr>
          <p:cNvSpPr>
            <a:spLocks noGrp="1"/>
          </p:cNvSpPr>
          <p:nvPr>
            <p:ph type="sldNum" sz="quarter" idx="12"/>
          </p:nvPr>
        </p:nvSpPr>
        <p:spPr/>
        <p:txBody>
          <a:bodyPr/>
          <a:lstStyle/>
          <a:p>
            <a:fld id="{B424A714-972D-431A-872C-1B0FE76119C1}" type="slidenum">
              <a:rPr lang="ja-JP" altLang="en-US" smtClean="0"/>
              <a:pPr/>
              <a:t>13</a:t>
            </a:fld>
            <a:endParaRPr lang="ja-JP" altLang="en-US"/>
          </a:p>
        </p:txBody>
      </p:sp>
      <p:sp>
        <p:nvSpPr>
          <p:cNvPr id="6" name="テキスト プレースホルダー 5">
            <a:extLst>
              <a:ext uri="{FF2B5EF4-FFF2-40B4-BE49-F238E27FC236}">
                <a16:creationId xmlns:a16="http://schemas.microsoft.com/office/drawing/2014/main" id="{545E5F31-0509-0DDF-4767-E96FC484C353}"/>
              </a:ext>
            </a:extLst>
          </p:cNvPr>
          <p:cNvSpPr>
            <a:spLocks noGrp="1"/>
          </p:cNvSpPr>
          <p:nvPr>
            <p:ph type="body" sz="quarter" idx="16"/>
          </p:nvPr>
        </p:nvSpPr>
        <p:spPr/>
        <p:txBody>
          <a:bodyPr/>
          <a:lstStyle/>
          <a:p>
            <a:r>
              <a:rPr kumimoji="1" lang="en-US" altLang="ja-JP"/>
              <a:t>Landslide Susceptibility Analysis (LSA)</a:t>
            </a:r>
          </a:p>
        </p:txBody>
      </p:sp>
      <p:sp>
        <p:nvSpPr>
          <p:cNvPr id="3" name="テキスト プレースホルダー 2">
            <a:extLst>
              <a:ext uri="{FF2B5EF4-FFF2-40B4-BE49-F238E27FC236}">
                <a16:creationId xmlns:a16="http://schemas.microsoft.com/office/drawing/2014/main" id="{F540DB6A-EB37-E6BF-E835-3DA8F80456D4}"/>
              </a:ext>
            </a:extLst>
          </p:cNvPr>
          <p:cNvSpPr>
            <a:spLocks noGrp="1"/>
          </p:cNvSpPr>
          <p:nvPr>
            <p:ph type="body" sz="quarter" idx="13"/>
          </p:nvPr>
        </p:nvSpPr>
        <p:spPr/>
        <p:txBody>
          <a:bodyPr/>
          <a:lstStyle/>
          <a:p>
            <a:r>
              <a:rPr lang="en-US" altLang="ja-JP"/>
              <a:t>Overview of the site visit</a:t>
            </a:r>
          </a:p>
        </p:txBody>
      </p:sp>
      <p:sp>
        <p:nvSpPr>
          <p:cNvPr id="7" name="TextBox 12">
            <a:extLst>
              <a:ext uri="{FF2B5EF4-FFF2-40B4-BE49-F238E27FC236}">
                <a16:creationId xmlns:a16="http://schemas.microsoft.com/office/drawing/2014/main" id="{1982383C-80F9-E98D-5E04-EED9DA6BB2B6}"/>
              </a:ext>
            </a:extLst>
          </p:cNvPr>
          <p:cNvSpPr txBox="1"/>
          <p:nvPr/>
        </p:nvSpPr>
        <p:spPr>
          <a:xfrm>
            <a:off x="223088" y="1459868"/>
            <a:ext cx="6094520" cy="5062924"/>
          </a:xfrm>
          <a:prstGeom prst="rect">
            <a:avLst/>
          </a:prstGeom>
          <a:noFill/>
        </p:spPr>
        <p:txBody>
          <a:bodyPr wrap="square">
            <a:spAutoFit/>
          </a:bodyPr>
          <a:lstStyle/>
          <a:p>
            <a:pPr algn="just">
              <a:buFont typeface="Arial" panose="020B0604020202020204" pitchFamily="34" charset="0"/>
              <a:buChar char="•"/>
            </a:pPr>
            <a:r>
              <a:rPr lang="en-US" altLang="ja-JP" sz="1700" b="1"/>
              <a:t>Data Collected</a:t>
            </a:r>
            <a:r>
              <a:rPr lang="en-US" altLang="ja-JP" sz="1700"/>
              <a:t>: Key factors included precipitation, NDVI, land use, soil type, slope, and elevation.</a:t>
            </a:r>
          </a:p>
          <a:p>
            <a:pPr algn="just">
              <a:buFont typeface="Arial" panose="020B0604020202020204" pitchFamily="34" charset="0"/>
              <a:buChar char="•"/>
            </a:pPr>
            <a:endParaRPr lang="en-US" altLang="ja-JP" sz="1700"/>
          </a:p>
          <a:p>
            <a:pPr algn="just">
              <a:buFont typeface="Arial" panose="020B0604020202020204" pitchFamily="34" charset="0"/>
              <a:buChar char="•"/>
            </a:pPr>
            <a:r>
              <a:rPr lang="en-US" altLang="ja-JP" sz="1700" b="1"/>
              <a:t>Site Investigation</a:t>
            </a:r>
            <a:r>
              <a:rPr lang="en-US" altLang="ja-JP" sz="1700"/>
              <a:t>: Conducted over a week with Vane Shear Tests and soil probes along the S152 road to evaluate soil characteristics.</a:t>
            </a:r>
          </a:p>
          <a:p>
            <a:pPr algn="just">
              <a:buFont typeface="Arial" panose="020B0604020202020204" pitchFamily="34" charset="0"/>
              <a:buChar char="•"/>
            </a:pPr>
            <a:endParaRPr lang="en-US" altLang="ja-JP" sz="1700"/>
          </a:p>
          <a:p>
            <a:pPr algn="just">
              <a:buFont typeface="Arial" panose="020B0604020202020204" pitchFamily="34" charset="0"/>
              <a:buChar char="•"/>
            </a:pPr>
            <a:r>
              <a:rPr lang="en-US" altLang="ja-JP" sz="1700" b="1"/>
              <a:t>Findings</a:t>
            </a:r>
            <a:r>
              <a:rPr lang="en-US" altLang="ja-JP" sz="1700"/>
              <a:t>: The soil composition was primarily silty clay and sandy clay with boulders. No immediate damage to roads was observed from slope failures.</a:t>
            </a:r>
          </a:p>
          <a:p>
            <a:pPr algn="just">
              <a:buFont typeface="Arial" panose="020B0604020202020204" pitchFamily="34" charset="0"/>
              <a:buChar char="•"/>
            </a:pPr>
            <a:endParaRPr lang="en-US" altLang="ja-JP" sz="1700"/>
          </a:p>
          <a:p>
            <a:pPr algn="just">
              <a:buFont typeface="Arial" panose="020B0604020202020204" pitchFamily="34" charset="0"/>
              <a:buChar char="•"/>
            </a:pPr>
            <a:r>
              <a:rPr lang="en-US" altLang="ja-JP" sz="1700" b="1"/>
              <a:t>Landslide Mechanisms</a:t>
            </a:r>
            <a:r>
              <a:rPr lang="en-US" altLang="ja-JP" sz="1700"/>
              <a:t>: Debris flows were the predominant landslide type, influenced by intense rainfall, steep slopes, external triggers (earthquakes, human activities), and the absence of vegetation, which reduces soil stability.</a:t>
            </a:r>
          </a:p>
          <a:p>
            <a:pPr algn="just"/>
            <a:r>
              <a:rPr lang="en-US" altLang="ja-JP" sz="1700"/>
              <a:t>This comprehensive analysis is essential for understanding and mitigating potential landslide hazards in the region.</a:t>
            </a:r>
          </a:p>
        </p:txBody>
      </p:sp>
      <p:pic>
        <p:nvPicPr>
          <p:cNvPr id="11" name="Picture 15">
            <a:extLst>
              <a:ext uri="{FF2B5EF4-FFF2-40B4-BE49-F238E27FC236}">
                <a16:creationId xmlns:a16="http://schemas.microsoft.com/office/drawing/2014/main" id="{8F6CD6EA-2388-CDD4-A042-B28647267BB3}"/>
              </a:ext>
            </a:extLst>
          </p:cNvPr>
          <p:cNvPicPr>
            <a:picLocks noChangeAspect="1"/>
          </p:cNvPicPr>
          <p:nvPr/>
        </p:nvPicPr>
        <p:blipFill rotWithShape="1">
          <a:blip r:embed="rId2"/>
          <a:srcRect l="2232" r="3890"/>
          <a:stretch/>
        </p:blipFill>
        <p:spPr>
          <a:xfrm>
            <a:off x="6450496" y="3184806"/>
            <a:ext cx="5586829" cy="3357372"/>
          </a:xfrm>
          <a:prstGeom prst="rect">
            <a:avLst/>
          </a:prstGeom>
        </p:spPr>
      </p:pic>
      <p:pic>
        <p:nvPicPr>
          <p:cNvPr id="12" name="Picture 16">
            <a:extLst>
              <a:ext uri="{FF2B5EF4-FFF2-40B4-BE49-F238E27FC236}">
                <a16:creationId xmlns:a16="http://schemas.microsoft.com/office/drawing/2014/main" id="{9B5B7481-555B-E9AF-83AD-AD6EA4C5F3C6}"/>
              </a:ext>
            </a:extLst>
          </p:cNvPr>
          <p:cNvPicPr>
            <a:picLocks noChangeAspect="1"/>
          </p:cNvPicPr>
          <p:nvPr/>
        </p:nvPicPr>
        <p:blipFill rotWithShape="1">
          <a:blip r:embed="rId3"/>
          <a:srcRect l="5151" r="4914"/>
          <a:stretch/>
        </p:blipFill>
        <p:spPr>
          <a:xfrm>
            <a:off x="6549111" y="923924"/>
            <a:ext cx="5488214" cy="2505076"/>
          </a:xfrm>
          <a:prstGeom prst="rect">
            <a:avLst/>
          </a:prstGeom>
        </p:spPr>
      </p:pic>
    </p:spTree>
    <p:extLst>
      <p:ext uri="{BB962C8B-B14F-4D97-AF65-F5344CB8AC3E}">
        <p14:creationId xmlns:p14="http://schemas.microsoft.com/office/powerpoint/2010/main" val="254098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B62B85D0-5CAD-4DA9-834F-AE3B2E5965C3}"/>
              </a:ext>
            </a:extLst>
          </p:cNvPr>
          <p:cNvSpPr>
            <a:spLocks noGrp="1"/>
          </p:cNvSpPr>
          <p:nvPr>
            <p:ph type="sldNum" sz="quarter" idx="12"/>
          </p:nvPr>
        </p:nvSpPr>
        <p:spPr>
          <a:xfrm>
            <a:off x="8831580" y="6323383"/>
            <a:ext cx="2743200" cy="365125"/>
          </a:xfrm>
        </p:spPr>
        <p:txBody>
          <a:bodyPr/>
          <a:lstStyle/>
          <a:p>
            <a:fld id="{B424A714-972D-431A-872C-1B0FE76119C1}" type="slidenum">
              <a:rPr lang="ja-JP" altLang="en-US" smtClean="0"/>
              <a:pPr/>
              <a:t>14</a:t>
            </a:fld>
            <a:endParaRPr lang="ja-JP" altLang="en-US"/>
          </a:p>
        </p:txBody>
      </p:sp>
      <p:sp>
        <p:nvSpPr>
          <p:cNvPr id="19" name="TextBox 18">
            <a:extLst>
              <a:ext uri="{FF2B5EF4-FFF2-40B4-BE49-F238E27FC236}">
                <a16:creationId xmlns:a16="http://schemas.microsoft.com/office/drawing/2014/main" id="{C3DBA9B2-FEDA-0EDF-548F-95E03EE16D24}"/>
              </a:ext>
            </a:extLst>
          </p:cNvPr>
          <p:cNvSpPr txBox="1"/>
          <p:nvPr/>
        </p:nvSpPr>
        <p:spPr>
          <a:xfrm>
            <a:off x="446103" y="1195843"/>
            <a:ext cx="7902632" cy="2908489"/>
          </a:xfrm>
          <a:prstGeom prst="rect">
            <a:avLst/>
          </a:prstGeom>
          <a:noFill/>
        </p:spPr>
        <p:txBody>
          <a:bodyPr wrap="square">
            <a:spAutoFit/>
          </a:bodyPr>
          <a:lstStyle/>
          <a:p>
            <a:pPr algn="just"/>
            <a:r>
              <a:rPr lang="en-US" altLang="ja-JP" sz="1800" kern="100" dirty="0">
                <a:effectLst/>
                <a:latin typeface="游明朝" panose="02020400000000000000" pitchFamily="18" charset="-128"/>
                <a:ea typeface="游明朝" panose="02020400000000000000" pitchFamily="18" charset="-128"/>
                <a:cs typeface="Arial" panose="020B0604020202020204" pitchFamily="34" charset="0"/>
              </a:rPr>
              <a:t> </a:t>
            </a:r>
            <a:endParaRPr lang="ja-JP" altLang="ja-JP" sz="1800" kern="100" dirty="0">
              <a:effectLst/>
              <a:latin typeface="游明朝" panose="02020400000000000000" pitchFamily="18" charset="-128"/>
              <a:ea typeface="游明朝" panose="02020400000000000000" pitchFamily="18" charset="-128"/>
              <a:cs typeface="Arial" panose="020B0604020202020204" pitchFamily="34" charset="0"/>
            </a:endParaRPr>
          </a:p>
          <a:p>
            <a:pPr algn="just"/>
            <a:r>
              <a:rPr lang="en-US" altLang="ja-JP" sz="1500" b="1" kern="100" dirty="0">
                <a:effectLst/>
                <a:latin typeface="メイリオ (Body)"/>
                <a:ea typeface="メイリオ" panose="020B0604030504040204" pitchFamily="50" charset="-128"/>
                <a:cs typeface="Arial" panose="020B0604020202020204" pitchFamily="34" charset="0"/>
              </a:rPr>
              <a:t>Data Collection</a:t>
            </a:r>
            <a:r>
              <a:rPr lang="en-US" altLang="ja-JP" sz="1500" kern="100" dirty="0">
                <a:effectLst/>
                <a:latin typeface="メイリオ (Body)"/>
                <a:ea typeface="メイリオ" panose="020B0604030504040204" pitchFamily="50" charset="-128"/>
                <a:cs typeface="Arial" panose="020B0604020202020204" pitchFamily="34" charset="0"/>
              </a:rPr>
              <a:t>: All available data for the Landslide Susceptibility Analysis has been gathered, including on-site data, contributions from counterparts, and open-source information. This includes results from the Vane Shear Test conducted along S152.</a:t>
            </a:r>
          </a:p>
          <a:p>
            <a:pPr algn="just"/>
            <a:endParaRPr lang="ja-JP" altLang="ja-JP" sz="1500" kern="100" dirty="0">
              <a:effectLst/>
              <a:latin typeface="メイリオ (Body)"/>
              <a:ea typeface="メイリオ" panose="020B0604030504040204" pitchFamily="50" charset="-128"/>
              <a:cs typeface="Arial" panose="020B0604020202020204" pitchFamily="34" charset="0"/>
            </a:endParaRPr>
          </a:p>
          <a:p>
            <a:pPr algn="just"/>
            <a:r>
              <a:rPr lang="en-US" altLang="ja-JP" sz="1500" b="1" kern="100" dirty="0">
                <a:effectLst/>
                <a:latin typeface="メイリオ (Body)"/>
                <a:ea typeface="メイリオ" panose="020B0604030504040204" pitchFamily="50" charset="-128"/>
                <a:cs typeface="Arial" panose="020B0604020202020204" pitchFamily="34" charset="0"/>
              </a:rPr>
              <a:t>Data Visualization</a:t>
            </a:r>
            <a:r>
              <a:rPr lang="en-US" altLang="ja-JP" sz="1500" kern="100" dirty="0">
                <a:effectLst/>
                <a:latin typeface="メイリオ (Body)"/>
                <a:ea typeface="メイリオ" panose="020B0604030504040204" pitchFamily="50" charset="-128"/>
                <a:cs typeface="Arial" panose="020B0604020202020204" pitchFamily="34" charset="0"/>
              </a:rPr>
              <a:t>: Landslides susceptibility, provides a comprehensive view of data collection on S152, illustrating that each data layer corresponds to the same segment. Notably, the data layers for precipitation and Digital Terrain Model (DTM) are particularly clear and detailed.</a:t>
            </a:r>
          </a:p>
          <a:p>
            <a:pPr algn="just"/>
            <a:endParaRPr lang="en-US" altLang="ja-JP" sz="1500" kern="100" dirty="0">
              <a:effectLst/>
              <a:latin typeface="メイリオ (Body)"/>
              <a:ea typeface="メイリオ" panose="020B0604030504040204" pitchFamily="50" charset="-128"/>
              <a:cs typeface="Arial" panose="020B0604020202020204" pitchFamily="34" charset="0"/>
            </a:endParaRPr>
          </a:p>
          <a:p>
            <a:pPr algn="just"/>
            <a:endParaRPr lang="ja-JP" altLang="ja-JP" sz="1500" kern="100" dirty="0">
              <a:effectLst/>
              <a:latin typeface="メイリオ (Body)"/>
              <a:ea typeface="メイリオ" panose="020B0604030504040204" pitchFamily="50" charset="-128"/>
              <a:cs typeface="Arial" panose="020B0604020202020204" pitchFamily="34" charset="0"/>
            </a:endParaRPr>
          </a:p>
        </p:txBody>
      </p:sp>
      <p:sp>
        <p:nvSpPr>
          <p:cNvPr id="3" name="TextBox 22">
            <a:extLst>
              <a:ext uri="{FF2B5EF4-FFF2-40B4-BE49-F238E27FC236}">
                <a16:creationId xmlns:a16="http://schemas.microsoft.com/office/drawing/2014/main" id="{2EE75DEB-CA8E-9A79-398F-B28E88CD2759}"/>
              </a:ext>
            </a:extLst>
          </p:cNvPr>
          <p:cNvSpPr txBox="1"/>
          <p:nvPr/>
        </p:nvSpPr>
        <p:spPr>
          <a:xfrm>
            <a:off x="8471494" y="5643268"/>
            <a:ext cx="3680750" cy="861774"/>
          </a:xfrm>
          <a:prstGeom prst="rect">
            <a:avLst/>
          </a:prstGeom>
          <a:noFill/>
        </p:spPr>
        <p:txBody>
          <a:bodyPr wrap="square">
            <a:spAutoFit/>
          </a:bodyPr>
          <a:lstStyle/>
          <a:p>
            <a:r>
              <a:rPr lang="en-US" altLang="ja-JP" sz="1000" b="1">
                <a:effectLst/>
                <a:ea typeface="Calibri" panose="020F0502020204030204" pitchFamily="34" charset="0"/>
                <a:cs typeface="Yesteryear" panose="03020802040607070802" pitchFamily="66" charset="0"/>
              </a:rPr>
              <a:t>Landslide Susceptibility –Susceptibility Factors and Available Open-source Input and Collected Data</a:t>
            </a:r>
            <a:r>
              <a:rPr lang="en-US" altLang="ja-JP" sz="1000" b="1">
                <a:ea typeface="Calibri" panose="020F0502020204030204" pitchFamily="34" charset="0"/>
                <a:cs typeface="Yesteryear" panose="03020802040607070802" pitchFamily="66" charset="0"/>
              </a:rPr>
              <a:t>.</a:t>
            </a:r>
          </a:p>
          <a:p>
            <a:endParaRPr lang="en-US" altLang="ja-JP" sz="1000">
              <a:ea typeface="Calibri" panose="020F0502020204030204" pitchFamily="34" charset="0"/>
              <a:cs typeface="Yesteryear" panose="03020802040607070802" pitchFamily="66" charset="0"/>
            </a:endParaRPr>
          </a:p>
          <a:p>
            <a:r>
              <a:rPr lang="en-US" altLang="ja-JP" sz="1000"/>
              <a:t>Source: Formulated by the Consultants Team</a:t>
            </a:r>
          </a:p>
          <a:p>
            <a:r>
              <a:rPr lang="ja-JP" altLang="en-US" sz="1000"/>
              <a:t>＊</a:t>
            </a:r>
            <a:r>
              <a:rPr lang="en-GB" altLang="ja-JP" sz="1000"/>
              <a:t>Normalized Difference Vegetation Index </a:t>
            </a:r>
            <a:r>
              <a:rPr lang="ja-JP" altLang="en-US" sz="1000"/>
              <a:t>（</a:t>
            </a:r>
            <a:r>
              <a:rPr lang="en-US" altLang="ja-JP" sz="1000"/>
              <a:t>NDVI</a:t>
            </a:r>
            <a:r>
              <a:rPr lang="ja-JP" altLang="en-US" sz="1000"/>
              <a:t>）</a:t>
            </a:r>
          </a:p>
        </p:txBody>
      </p:sp>
      <p:grpSp>
        <p:nvGrpSpPr>
          <p:cNvPr id="11" name="グループ化 10">
            <a:extLst>
              <a:ext uri="{FF2B5EF4-FFF2-40B4-BE49-F238E27FC236}">
                <a16:creationId xmlns:a16="http://schemas.microsoft.com/office/drawing/2014/main" id="{A18CFE2F-47A8-54A6-0D11-629C556E4C0D}"/>
              </a:ext>
            </a:extLst>
          </p:cNvPr>
          <p:cNvGrpSpPr/>
          <p:nvPr/>
        </p:nvGrpSpPr>
        <p:grpSpPr>
          <a:xfrm>
            <a:off x="1327499" y="3562108"/>
            <a:ext cx="5580640" cy="2081160"/>
            <a:chOff x="365294" y="3778314"/>
            <a:chExt cx="7983441" cy="2977225"/>
          </a:xfrm>
        </p:grpSpPr>
        <p:pic>
          <p:nvPicPr>
            <p:cNvPr id="5" name="Picture 1">
              <a:extLst>
                <a:ext uri="{FF2B5EF4-FFF2-40B4-BE49-F238E27FC236}">
                  <a16:creationId xmlns:a16="http://schemas.microsoft.com/office/drawing/2014/main" id="{FC6F89CD-509D-3901-54DA-85C49EBB6DBC}"/>
                </a:ext>
              </a:extLst>
            </p:cNvPr>
            <p:cNvPicPr>
              <a:picLocks noChangeAspect="1"/>
            </p:cNvPicPr>
            <p:nvPr/>
          </p:nvPicPr>
          <p:blipFill>
            <a:blip r:embed="rId3"/>
            <a:stretch>
              <a:fillRect/>
            </a:stretch>
          </p:blipFill>
          <p:spPr>
            <a:xfrm>
              <a:off x="365294" y="3778314"/>
              <a:ext cx="4582876" cy="23061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6" name="Picture 1">
              <a:extLst>
                <a:ext uri="{FF2B5EF4-FFF2-40B4-BE49-F238E27FC236}">
                  <a16:creationId xmlns:a16="http://schemas.microsoft.com/office/drawing/2014/main" id="{70F4C23B-16C8-3D9B-A4DB-8B18F8A04B23}"/>
                </a:ext>
              </a:extLst>
            </p:cNvPr>
            <p:cNvPicPr>
              <a:picLocks noChangeAspect="1"/>
            </p:cNvPicPr>
            <p:nvPr/>
          </p:nvPicPr>
          <p:blipFill>
            <a:blip r:embed="rId4"/>
            <a:stretch>
              <a:fillRect/>
            </a:stretch>
          </p:blipFill>
          <p:spPr>
            <a:xfrm>
              <a:off x="1602120" y="4042081"/>
              <a:ext cx="4432691" cy="224618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3">
              <a:extLst>
                <a:ext uri="{FF2B5EF4-FFF2-40B4-BE49-F238E27FC236}">
                  <a16:creationId xmlns:a16="http://schemas.microsoft.com/office/drawing/2014/main" id="{54D895F8-0874-9963-FA3F-58A473919B0D}"/>
                </a:ext>
              </a:extLst>
            </p:cNvPr>
            <p:cNvPicPr>
              <a:picLocks noChangeAspect="1"/>
            </p:cNvPicPr>
            <p:nvPr/>
          </p:nvPicPr>
          <p:blipFill>
            <a:blip r:embed="rId5"/>
            <a:stretch>
              <a:fillRect/>
            </a:stretch>
          </p:blipFill>
          <p:spPr>
            <a:xfrm>
              <a:off x="2688761" y="4245842"/>
              <a:ext cx="4426159" cy="22451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9" name="Picture 2">
              <a:extLst>
                <a:ext uri="{FF2B5EF4-FFF2-40B4-BE49-F238E27FC236}">
                  <a16:creationId xmlns:a16="http://schemas.microsoft.com/office/drawing/2014/main" id="{797596C2-BA32-5F3E-60AA-DD335EE505D8}"/>
                </a:ext>
              </a:extLst>
            </p:cNvPr>
            <p:cNvPicPr>
              <a:picLocks noChangeAspect="1"/>
            </p:cNvPicPr>
            <p:nvPr/>
          </p:nvPicPr>
          <p:blipFill>
            <a:blip r:embed="rId6"/>
            <a:stretch>
              <a:fillRect/>
            </a:stretch>
          </p:blipFill>
          <p:spPr>
            <a:xfrm>
              <a:off x="3768871" y="4448609"/>
              <a:ext cx="4579864" cy="23069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pSp>
      <p:sp>
        <p:nvSpPr>
          <p:cNvPr id="4" name="テキスト プレースホルダー 5">
            <a:extLst>
              <a:ext uri="{FF2B5EF4-FFF2-40B4-BE49-F238E27FC236}">
                <a16:creationId xmlns:a16="http://schemas.microsoft.com/office/drawing/2014/main" id="{BDF44FE3-F8C5-06DD-A2FF-63477C7EE193}"/>
              </a:ext>
            </a:extLst>
          </p:cNvPr>
          <p:cNvSpPr txBox="1">
            <a:spLocks/>
          </p:cNvSpPr>
          <p:nvPr/>
        </p:nvSpPr>
        <p:spPr>
          <a:xfrm>
            <a:off x="1589405" y="471105"/>
            <a:ext cx="9919411" cy="552819"/>
          </a:xfrm>
          <a:prstGeom prst="rect">
            <a:avLst/>
          </a:prstGeom>
        </p:spPr>
        <p:txBody>
          <a:bodyPr lIns="0" tIns="0" rIns="0" bIns="0" anchor="t" anchorCtr="0">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28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000">
                <a:solidFill>
                  <a:schemeClr val="tx1">
                    <a:lumMod val="75000"/>
                    <a:lumOff val="25000"/>
                  </a:schemeClr>
                </a:solidFill>
              </a:rPr>
              <a:t>Landslide Susceptibility Analysis (LSA)</a:t>
            </a:r>
          </a:p>
        </p:txBody>
      </p:sp>
      <p:sp>
        <p:nvSpPr>
          <p:cNvPr id="10" name="TextBox 18">
            <a:extLst>
              <a:ext uri="{FF2B5EF4-FFF2-40B4-BE49-F238E27FC236}">
                <a16:creationId xmlns:a16="http://schemas.microsoft.com/office/drawing/2014/main" id="{A1A7DBC3-E6BB-3EC2-B235-8A7E54479FE2}"/>
              </a:ext>
            </a:extLst>
          </p:cNvPr>
          <p:cNvSpPr txBox="1"/>
          <p:nvPr/>
        </p:nvSpPr>
        <p:spPr>
          <a:xfrm>
            <a:off x="388819" y="5656979"/>
            <a:ext cx="7902632" cy="1261884"/>
          </a:xfrm>
          <a:prstGeom prst="rect">
            <a:avLst/>
          </a:prstGeom>
          <a:noFill/>
        </p:spPr>
        <p:txBody>
          <a:bodyPr wrap="square">
            <a:spAutoFit/>
          </a:bodyPr>
          <a:lstStyle/>
          <a:p>
            <a:pPr algn="just"/>
            <a:r>
              <a:rPr lang="en-US" altLang="ja-JP" sz="1600" b="1" kern="100">
                <a:effectLst/>
                <a:latin typeface="メイリオ (Body)"/>
                <a:ea typeface="メイリオ" panose="020B0604030504040204" pitchFamily="50" charset="-128"/>
                <a:cs typeface="Arial" panose="020B0604020202020204" pitchFamily="34" charset="0"/>
              </a:rPr>
              <a:t>Pending Information</a:t>
            </a:r>
            <a:r>
              <a:rPr lang="en-US" altLang="ja-JP" sz="1600" kern="100">
                <a:effectLst/>
                <a:latin typeface="メイリオ (Body)"/>
                <a:ea typeface="メイリオ" panose="020B0604030504040204" pitchFamily="50" charset="-128"/>
                <a:cs typeface="Arial" panose="020B0604020202020204" pitchFamily="34" charset="0"/>
              </a:rPr>
              <a:t>: </a:t>
            </a:r>
            <a:r>
              <a:rPr lang="en-US" altLang="ja-JP" sz="1500"/>
              <a:t>Additional data, including the landslide inventory, is awaited from counterparts. Once received, this data will be standardized for resolution and alignment across all layers. This step is essential for developing a landslide susceptibility map using statistical models, with a focus on frequency ratio modeling (FRM).</a:t>
            </a:r>
            <a:endParaRPr lang="ja-JP" altLang="ja-JP" sz="1500" kern="100">
              <a:effectLst/>
              <a:latin typeface="メイリオ (Body)"/>
              <a:ea typeface="メイリオ" panose="020B0604030504040204" pitchFamily="50" charset="-128"/>
              <a:cs typeface="Arial" panose="020B0604020202020204" pitchFamily="34" charset="0"/>
            </a:endParaRPr>
          </a:p>
        </p:txBody>
      </p:sp>
      <p:pic>
        <p:nvPicPr>
          <p:cNvPr id="12" name="Picture 11">
            <a:extLst>
              <a:ext uri="{FF2B5EF4-FFF2-40B4-BE49-F238E27FC236}">
                <a16:creationId xmlns:a16="http://schemas.microsoft.com/office/drawing/2014/main" id="{E8CEF60B-3F42-EB35-3626-4B542F6DAD5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9133" y="1023924"/>
            <a:ext cx="2476886" cy="4400962"/>
          </a:xfrm>
          <a:prstGeom prst="rect">
            <a:avLst/>
          </a:prstGeom>
          <a:noFill/>
          <a:ln>
            <a:noFill/>
          </a:ln>
        </p:spPr>
      </p:pic>
    </p:spTree>
    <p:extLst>
      <p:ext uri="{BB962C8B-B14F-4D97-AF65-F5344CB8AC3E}">
        <p14:creationId xmlns:p14="http://schemas.microsoft.com/office/powerpoint/2010/main" val="137878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1A33A3-580E-71D7-9220-C0759EB7D61F}"/>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6D309979-2124-EC7D-D4E2-739B5F8C05C6}"/>
              </a:ext>
            </a:extLst>
          </p:cNvPr>
          <p:cNvSpPr>
            <a:spLocks noGrp="1"/>
          </p:cNvSpPr>
          <p:nvPr>
            <p:ph type="body" sz="quarter" idx="11"/>
          </p:nvPr>
        </p:nvSpPr>
        <p:spPr>
          <a:xfrm>
            <a:off x="625566" y="1342205"/>
            <a:ext cx="5184000" cy="4968000"/>
          </a:xfrm>
        </p:spPr>
        <p:txBody>
          <a:bodyPr lIns="91440" tIns="45720" rIns="91440" bIns="45720" anchor="b">
            <a:normAutofit/>
          </a:bodyPr>
          <a:lstStyle/>
          <a:p>
            <a:pPr marL="269875" indent="-269875">
              <a:lnSpc>
                <a:spcPct val="100000"/>
              </a:lnSpc>
              <a:spcBef>
                <a:spcPts val="600"/>
              </a:spcBef>
              <a:spcAft>
                <a:spcPts val="600"/>
              </a:spcAft>
            </a:pPr>
            <a:r>
              <a:rPr lang="en-US" dirty="0"/>
              <a:t>Key Interventions for M1</a:t>
            </a:r>
          </a:p>
          <a:p>
            <a:pPr marL="359410" indent="-359410" algn="just">
              <a:lnSpc>
                <a:spcPts val="1600"/>
              </a:lnSpc>
              <a:spcBef>
                <a:spcPts val="300"/>
              </a:spcBef>
              <a:spcAft>
                <a:spcPts val="300"/>
              </a:spcAft>
              <a:buFont typeface="+mj-lt"/>
              <a:buAutoNum type="arabicPeriod"/>
              <a:tabLst>
                <a:tab pos="457200" algn="l"/>
              </a:tabLst>
            </a:pPr>
            <a:r>
              <a:rPr lang="en-US" sz="1600" b="1" kern="0" dirty="0">
                <a:effectLst/>
                <a:latin typeface="+mn-ea"/>
                <a:ea typeface="+mn-ea"/>
                <a:cs typeface="Arial"/>
              </a:rPr>
              <a:t>Bridges (RP100)</a:t>
            </a:r>
            <a:r>
              <a:rPr lang="en-US" sz="1600" kern="0" dirty="0">
                <a:effectLst/>
                <a:latin typeface="+mn-ea"/>
                <a:ea typeface="+mn-ea"/>
                <a:cs typeface="Arial"/>
              </a:rPr>
              <a:t>: This incudes; reconstruction (extension &amp; rising) of 1 bridge </a:t>
            </a:r>
            <a:r>
              <a:rPr lang="en-US" sz="1600" kern="0" dirty="0">
                <a:latin typeface="+mn-ea"/>
                <a:ea typeface="+mn-ea"/>
                <a:cs typeface="Arial"/>
              </a:rPr>
              <a:t>at Namikalango</a:t>
            </a:r>
            <a:r>
              <a:rPr lang="en-US" sz="1600" kern="0" dirty="0">
                <a:effectLst/>
                <a:latin typeface="+mn-ea"/>
                <a:ea typeface="+mn-ea"/>
                <a:cs typeface="Arial"/>
              </a:rPr>
              <a:t>, and extension and/or raising of 3 bridges at Mwanza, </a:t>
            </a:r>
            <a:r>
              <a:rPr lang="en-US" sz="1600" kern="0" dirty="0" err="1">
                <a:effectLst/>
                <a:latin typeface="+mn-ea"/>
                <a:ea typeface="+mn-ea"/>
                <a:cs typeface="Arial"/>
              </a:rPr>
              <a:t>Nyakamba</a:t>
            </a:r>
            <a:r>
              <a:rPr lang="en-US" sz="1600" kern="0" dirty="0">
                <a:effectLst/>
                <a:latin typeface="+mn-ea"/>
                <a:ea typeface="+mn-ea"/>
                <a:cs typeface="Arial"/>
              </a:rPr>
              <a:t> and </a:t>
            </a:r>
            <a:r>
              <a:rPr lang="en-US" sz="1600" kern="0" dirty="0" err="1">
                <a:effectLst/>
                <a:latin typeface="+mn-ea"/>
                <a:ea typeface="+mn-ea"/>
                <a:cs typeface="Arial"/>
              </a:rPr>
              <a:t>Thangazi</a:t>
            </a:r>
            <a:r>
              <a:rPr lang="en-US" sz="1600" kern="0" dirty="0">
                <a:effectLst/>
                <a:latin typeface="+mn-ea"/>
                <a:ea typeface="+mn-ea"/>
                <a:cs typeface="Arial"/>
              </a:rPr>
              <a:t>. </a:t>
            </a:r>
          </a:p>
          <a:p>
            <a:pPr marL="359410" marR="0" lvl="0" indent="-359410" algn="just">
              <a:lnSpc>
                <a:spcPts val="1600"/>
              </a:lnSpc>
              <a:spcBef>
                <a:spcPts val="300"/>
              </a:spcBef>
              <a:spcAft>
                <a:spcPts val="300"/>
              </a:spcAft>
              <a:buFont typeface="+mj-lt"/>
              <a:buAutoNum type="arabicPeriod"/>
              <a:tabLst>
                <a:tab pos="457200" algn="l"/>
              </a:tabLst>
            </a:pPr>
            <a:r>
              <a:rPr lang="en-US" sz="1600" b="1" kern="0" dirty="0">
                <a:effectLst/>
                <a:latin typeface="+mn-ea"/>
                <a:ea typeface="+mn-ea"/>
                <a:cs typeface="Arial" panose="020B0604020202020204" pitchFamily="34" charset="0"/>
              </a:rPr>
              <a:t>Box Culverts (RP50)</a:t>
            </a:r>
            <a:r>
              <a:rPr lang="en-US" sz="1600" kern="0" dirty="0">
                <a:effectLst/>
                <a:latin typeface="+mn-ea"/>
                <a:ea typeface="+mn-ea"/>
                <a:cs typeface="Arial" panose="020B0604020202020204" pitchFamily="34" charset="0"/>
              </a:rPr>
              <a:t>: This includes; protection of road embankment and installation of additional box culverts. </a:t>
            </a:r>
            <a:endParaRPr lang="en-US" sz="1600" kern="100" dirty="0">
              <a:effectLst/>
              <a:latin typeface="+mn-ea"/>
              <a:ea typeface="+mn-ea"/>
              <a:cs typeface="Arial" panose="020B0604020202020204" pitchFamily="34" charset="0"/>
            </a:endParaRPr>
          </a:p>
          <a:p>
            <a:pPr marL="359410" marR="0" lvl="0" indent="-359410" algn="just">
              <a:lnSpc>
                <a:spcPts val="1600"/>
              </a:lnSpc>
              <a:spcBef>
                <a:spcPts val="300"/>
              </a:spcBef>
              <a:spcAft>
                <a:spcPts val="300"/>
              </a:spcAft>
              <a:buFont typeface="+mj-lt"/>
              <a:buAutoNum type="arabicPeriod"/>
              <a:tabLst>
                <a:tab pos="457200" algn="l"/>
              </a:tabLst>
            </a:pPr>
            <a:r>
              <a:rPr lang="en-US" sz="1600" b="1" kern="0" dirty="0">
                <a:effectLst/>
                <a:latin typeface="+mn-ea"/>
                <a:ea typeface="+mn-ea"/>
                <a:cs typeface="Arial" panose="020B0604020202020204" pitchFamily="34" charset="0"/>
              </a:rPr>
              <a:t>Pipe Culverts (RP20)</a:t>
            </a:r>
            <a:r>
              <a:rPr lang="en-US" sz="1600" kern="0" dirty="0">
                <a:effectLst/>
                <a:latin typeface="+mn-ea"/>
                <a:ea typeface="+mn-ea"/>
                <a:cs typeface="Arial" panose="020B0604020202020204" pitchFamily="34" charset="0"/>
              </a:rPr>
              <a:t>: This includes; </a:t>
            </a:r>
            <a:r>
              <a:rPr lang="en-US" sz="1600" kern="0" dirty="0">
                <a:latin typeface="+mn-ea"/>
                <a:ea typeface="+mn-ea"/>
                <a:cs typeface="Arial" panose="020B0604020202020204" pitchFamily="34" charset="0"/>
              </a:rPr>
              <a:t>replacement of blocked and/or damaged pipe culverts. </a:t>
            </a:r>
            <a:endParaRPr lang="en-US" sz="1600" kern="0" dirty="0">
              <a:effectLst/>
              <a:latin typeface="+mn-ea"/>
              <a:ea typeface="+mn-ea"/>
              <a:cs typeface="Arial" panose="020B0604020202020204" pitchFamily="34" charset="0"/>
            </a:endParaRPr>
          </a:p>
          <a:p>
            <a:pPr marL="359410" marR="0" lvl="0" indent="-359410" algn="just">
              <a:lnSpc>
                <a:spcPts val="1600"/>
              </a:lnSpc>
              <a:spcBef>
                <a:spcPts val="300"/>
              </a:spcBef>
              <a:spcAft>
                <a:spcPts val="300"/>
              </a:spcAft>
              <a:buFont typeface="+mj-lt"/>
              <a:buAutoNum type="arabicPeriod"/>
              <a:tabLst>
                <a:tab pos="457200" algn="l"/>
              </a:tabLst>
            </a:pPr>
            <a:r>
              <a:rPr lang="en-US" sz="1600" b="1" kern="0" dirty="0">
                <a:latin typeface="+mn-ea"/>
                <a:ea typeface="+mn-ea"/>
                <a:cs typeface="Arial" panose="020B0604020202020204" pitchFamily="34" charset="0"/>
              </a:rPr>
              <a:t>Other Interventions: </a:t>
            </a:r>
            <a:r>
              <a:rPr lang="en-US" sz="1600" kern="0" dirty="0">
                <a:latin typeface="+mn-ea"/>
                <a:ea typeface="+mn-ea"/>
                <a:cs typeface="Arial" panose="020B0604020202020204" pitchFamily="34" charset="0"/>
              </a:rPr>
              <a:t>This includes; provision of wider shoulders, widening along roadside markets with traffic safety facilities, river training works and removal of excess sedimentations along tributaries. </a:t>
            </a:r>
          </a:p>
          <a:p>
            <a:pPr marL="359410" marR="0" lvl="0" indent="-359410" algn="just">
              <a:lnSpc>
                <a:spcPts val="1600"/>
              </a:lnSpc>
              <a:spcBef>
                <a:spcPts val="300"/>
              </a:spcBef>
              <a:spcAft>
                <a:spcPts val="300"/>
              </a:spcAft>
              <a:buFont typeface="+mj-lt"/>
              <a:buAutoNum type="arabicPeriod"/>
              <a:tabLst>
                <a:tab pos="457200" algn="l"/>
              </a:tabLst>
            </a:pPr>
            <a:r>
              <a:rPr lang="en-US" altLang="ja-JP" sz="1600" b="1" kern="0" dirty="0">
                <a:latin typeface="+mn-ea"/>
                <a:ea typeface="+mn-ea"/>
                <a:cs typeface="Arial" panose="020B0604020202020204" pitchFamily="34" charset="0"/>
              </a:rPr>
              <a:t>Pavement: </a:t>
            </a:r>
            <a:r>
              <a:rPr lang="en-US" altLang="ja-JP" sz="1600" kern="0" dirty="0">
                <a:latin typeface="+mn-ea"/>
                <a:ea typeface="+mn-ea"/>
                <a:cs typeface="Arial" panose="020B0604020202020204" pitchFamily="34" charset="0"/>
              </a:rPr>
              <a:t>Asphalt Concrete (AC) thickness of 50 mm ensures durability for heavy traffic volumes.</a:t>
            </a:r>
            <a:endParaRPr lang="en-US" sz="1600" dirty="0"/>
          </a:p>
        </p:txBody>
      </p:sp>
      <p:sp>
        <p:nvSpPr>
          <p:cNvPr id="10" name="Text Placeholder 9">
            <a:extLst>
              <a:ext uri="{FF2B5EF4-FFF2-40B4-BE49-F238E27FC236}">
                <a16:creationId xmlns:a16="http://schemas.microsoft.com/office/drawing/2014/main" id="{5B610213-586D-E716-3881-4DE2340F5282}"/>
              </a:ext>
            </a:extLst>
          </p:cNvPr>
          <p:cNvSpPr>
            <a:spLocks noGrp="1"/>
          </p:cNvSpPr>
          <p:nvPr>
            <p:ph type="body" sz="quarter" idx="18"/>
          </p:nvPr>
        </p:nvSpPr>
        <p:spPr>
          <a:xfrm>
            <a:off x="6391864" y="907405"/>
            <a:ext cx="5184000" cy="5400000"/>
          </a:xfrm>
        </p:spPr>
        <p:txBody>
          <a:bodyPr anchor="b">
            <a:normAutofit/>
          </a:bodyPr>
          <a:lstStyle/>
          <a:p>
            <a:pPr marL="270000" indent="-270000">
              <a:lnSpc>
                <a:spcPct val="100000"/>
              </a:lnSpc>
              <a:spcBef>
                <a:spcPts val="600"/>
              </a:spcBef>
              <a:spcAft>
                <a:spcPts val="600"/>
              </a:spcAft>
            </a:pPr>
            <a:r>
              <a:rPr lang="en-US" altLang="en-US" dirty="0"/>
              <a:t>Key Interventions for S152</a:t>
            </a:r>
          </a:p>
          <a:p>
            <a:pPr marL="360000" marR="0" lvl="0" indent="-360000" algn="just">
              <a:lnSpc>
                <a:spcPts val="1800"/>
              </a:lnSpc>
              <a:spcBef>
                <a:spcPts val="300"/>
              </a:spcBef>
              <a:spcAft>
                <a:spcPts val="300"/>
              </a:spcAft>
              <a:buFont typeface="+mj-lt"/>
              <a:buAutoNum type="arabicPeriod"/>
              <a:tabLst>
                <a:tab pos="457200" algn="l"/>
              </a:tabLst>
            </a:pPr>
            <a:r>
              <a:rPr lang="en-US" sz="1600" b="1" kern="0" dirty="0">
                <a:effectLst/>
                <a:latin typeface="+mn-ea"/>
                <a:ea typeface="+mn-ea"/>
                <a:cs typeface="Arial" panose="020B0604020202020204" pitchFamily="34" charset="0"/>
              </a:rPr>
              <a:t>Bridges (RP100)</a:t>
            </a:r>
            <a:r>
              <a:rPr lang="en-US" sz="1600" kern="0" dirty="0">
                <a:effectLst/>
                <a:latin typeface="+mn-ea"/>
                <a:ea typeface="+mn-ea"/>
                <a:cs typeface="Arial" panose="020B0604020202020204" pitchFamily="34" charset="0"/>
              </a:rPr>
              <a:t>: </a:t>
            </a:r>
            <a:r>
              <a:rPr lang="en-US" sz="1600" kern="0" dirty="0">
                <a:solidFill>
                  <a:schemeClr val="tx1"/>
                </a:solidFill>
                <a:effectLst/>
                <a:latin typeface="+mn-ea"/>
                <a:ea typeface="+mn-ea"/>
                <a:cs typeface="Arial" panose="020B0604020202020204" pitchFamily="34" charset="0"/>
              </a:rPr>
              <a:t>This incudes; reconstruction (widening &amp; rising) of 1 bridge at </a:t>
            </a:r>
            <a:r>
              <a:rPr lang="en-US" sz="1600" kern="0" dirty="0" err="1">
                <a:solidFill>
                  <a:schemeClr val="tx1"/>
                </a:solidFill>
                <a:effectLst/>
                <a:latin typeface="+mn-ea"/>
                <a:ea typeface="+mn-ea"/>
                <a:cs typeface="Arial" panose="020B0604020202020204" pitchFamily="34" charset="0"/>
              </a:rPr>
              <a:t>Chinolo</a:t>
            </a:r>
            <a:r>
              <a:rPr lang="en-US" sz="1600" kern="0" dirty="0">
                <a:solidFill>
                  <a:schemeClr val="tx1"/>
                </a:solidFill>
                <a:effectLst/>
                <a:latin typeface="+mn-ea"/>
                <a:ea typeface="+mn-ea"/>
                <a:cs typeface="Arial" panose="020B0604020202020204" pitchFamily="34" charset="0"/>
              </a:rPr>
              <a:t>, and</a:t>
            </a:r>
            <a:r>
              <a:rPr lang="en-US" sz="1600" kern="0" dirty="0">
                <a:solidFill>
                  <a:schemeClr val="tx1"/>
                </a:solidFill>
                <a:latin typeface="+mn-ea"/>
                <a:ea typeface="+mn-ea"/>
                <a:cs typeface="Arial" panose="020B0604020202020204" pitchFamily="34" charset="0"/>
              </a:rPr>
              <a:t> extension and/or raising of 3 bridges </a:t>
            </a:r>
            <a:r>
              <a:rPr lang="en-US" sz="1600" kern="0" dirty="0">
                <a:solidFill>
                  <a:schemeClr val="tx1"/>
                </a:solidFill>
                <a:effectLst/>
                <a:latin typeface="+mn-ea"/>
                <a:ea typeface="+mn-ea"/>
                <a:cs typeface="Arial" panose="020B0604020202020204" pitchFamily="34" charset="0"/>
              </a:rPr>
              <a:t>at </a:t>
            </a:r>
            <a:r>
              <a:rPr lang="en-US" sz="1600" kern="0" dirty="0" err="1">
                <a:solidFill>
                  <a:schemeClr val="tx1"/>
                </a:solidFill>
                <a:effectLst/>
                <a:latin typeface="+mn-ea"/>
                <a:ea typeface="+mn-ea"/>
                <a:cs typeface="Arial" panose="020B0604020202020204" pitchFamily="34" charset="0"/>
              </a:rPr>
              <a:t>Livunzu</a:t>
            </a:r>
            <a:r>
              <a:rPr lang="en-US" sz="1600" kern="0" dirty="0">
                <a:solidFill>
                  <a:schemeClr val="tx1"/>
                </a:solidFill>
                <a:effectLst/>
                <a:latin typeface="+mn-ea"/>
                <a:ea typeface="+mn-ea"/>
                <a:cs typeface="Arial" panose="020B0604020202020204" pitchFamily="34" charset="0"/>
              </a:rPr>
              <a:t>, </a:t>
            </a:r>
            <a:r>
              <a:rPr lang="en-US" sz="1600" kern="0" dirty="0" err="1">
                <a:solidFill>
                  <a:schemeClr val="tx1"/>
                </a:solidFill>
                <a:effectLst/>
                <a:latin typeface="+mn-ea"/>
                <a:ea typeface="+mn-ea"/>
                <a:cs typeface="Arial" panose="020B0604020202020204" pitchFamily="34" charset="0"/>
              </a:rPr>
              <a:t>Thangazi</a:t>
            </a:r>
            <a:r>
              <a:rPr lang="en-US" sz="1600" kern="0" dirty="0">
                <a:solidFill>
                  <a:schemeClr val="tx1"/>
                </a:solidFill>
                <a:effectLst/>
                <a:latin typeface="+mn-ea"/>
                <a:ea typeface="+mn-ea"/>
                <a:cs typeface="Arial" panose="020B0604020202020204" pitchFamily="34" charset="0"/>
              </a:rPr>
              <a:t>, and </a:t>
            </a:r>
            <a:r>
              <a:rPr lang="en-US" sz="1600" kern="0" dirty="0">
                <a:solidFill>
                  <a:schemeClr val="tx1"/>
                </a:solidFill>
                <a:latin typeface="+mn-ea"/>
                <a:ea typeface="+mn-ea"/>
                <a:cs typeface="Arial" panose="020B0604020202020204" pitchFamily="34" charset="0"/>
              </a:rPr>
              <a:t>KP-</a:t>
            </a:r>
            <a:r>
              <a:rPr lang="en-US" sz="1600" kern="0" dirty="0">
                <a:solidFill>
                  <a:schemeClr val="tx1"/>
                </a:solidFill>
                <a:effectLst/>
                <a:latin typeface="+mn-ea"/>
                <a:ea typeface="+mn-ea"/>
                <a:cs typeface="Arial" panose="020B0604020202020204" pitchFamily="34" charset="0"/>
              </a:rPr>
              <a:t>54.2</a:t>
            </a:r>
          </a:p>
          <a:p>
            <a:pPr marL="360000" marR="0" lvl="0" indent="-360000" algn="just">
              <a:lnSpc>
                <a:spcPts val="1800"/>
              </a:lnSpc>
              <a:spcBef>
                <a:spcPts val="300"/>
              </a:spcBef>
              <a:spcAft>
                <a:spcPts val="300"/>
              </a:spcAft>
              <a:buFont typeface="+mj-lt"/>
              <a:buAutoNum type="arabicPeriod"/>
              <a:tabLst>
                <a:tab pos="457200" algn="l"/>
              </a:tabLst>
            </a:pPr>
            <a:r>
              <a:rPr lang="en-US" sz="1600" b="1" kern="0" dirty="0">
                <a:effectLst/>
                <a:latin typeface="+mn-ea"/>
                <a:ea typeface="+mn-ea"/>
                <a:cs typeface="Arial" panose="020B0604020202020204" pitchFamily="34" charset="0"/>
              </a:rPr>
              <a:t>Box Culverts (RP50)</a:t>
            </a:r>
            <a:r>
              <a:rPr lang="en-US" sz="1600" kern="0" dirty="0">
                <a:effectLst/>
                <a:latin typeface="+mn-ea"/>
                <a:ea typeface="+mn-ea"/>
                <a:cs typeface="Arial" panose="020B0604020202020204" pitchFamily="34" charset="0"/>
              </a:rPr>
              <a:t>: This includes; protection of road embankment and installation of additional box culverts.</a:t>
            </a:r>
            <a:endParaRPr lang="en-US" sz="1600" kern="100" dirty="0">
              <a:effectLst/>
              <a:latin typeface="+mn-ea"/>
              <a:ea typeface="+mn-ea"/>
              <a:cs typeface="Arial" panose="020B0604020202020204" pitchFamily="34" charset="0"/>
            </a:endParaRPr>
          </a:p>
          <a:p>
            <a:pPr marL="360000" marR="0" lvl="0" indent="-360000" algn="just">
              <a:lnSpc>
                <a:spcPts val="1800"/>
              </a:lnSpc>
              <a:spcBef>
                <a:spcPts val="300"/>
              </a:spcBef>
              <a:spcAft>
                <a:spcPts val="300"/>
              </a:spcAft>
              <a:buFont typeface="+mj-lt"/>
              <a:buAutoNum type="arabicPeriod"/>
              <a:tabLst>
                <a:tab pos="457200" algn="l"/>
              </a:tabLst>
            </a:pPr>
            <a:r>
              <a:rPr lang="en-US" sz="1600" b="1" kern="0" dirty="0">
                <a:effectLst/>
                <a:latin typeface="+mn-ea"/>
                <a:ea typeface="+mn-ea"/>
                <a:cs typeface="Arial" panose="020B0604020202020204" pitchFamily="34" charset="0"/>
              </a:rPr>
              <a:t>Pipe Culverts &amp; Drifts (RP20)</a:t>
            </a:r>
            <a:r>
              <a:rPr lang="en-US" sz="1600" kern="0" dirty="0">
                <a:effectLst/>
                <a:latin typeface="+mn-ea"/>
                <a:ea typeface="+mn-ea"/>
                <a:cs typeface="Arial" panose="020B0604020202020204" pitchFamily="34" charset="0"/>
              </a:rPr>
              <a:t>: This includes; replacement of blocked and/or damaged pipe culverts and drifts. </a:t>
            </a:r>
          </a:p>
          <a:p>
            <a:pPr marL="360000" marR="0" lvl="0" indent="-360000" algn="just">
              <a:lnSpc>
                <a:spcPts val="1800"/>
              </a:lnSpc>
              <a:spcBef>
                <a:spcPts val="300"/>
              </a:spcBef>
              <a:spcAft>
                <a:spcPts val="300"/>
              </a:spcAft>
              <a:buFont typeface="+mj-lt"/>
              <a:buAutoNum type="arabicPeriod"/>
              <a:tabLst>
                <a:tab pos="457200" algn="l"/>
              </a:tabLst>
            </a:pPr>
            <a:r>
              <a:rPr lang="en-US" sz="1600" b="1" kern="0" dirty="0">
                <a:latin typeface="+mn-ea"/>
                <a:ea typeface="+mn-ea"/>
                <a:cs typeface="Arial" panose="020B0604020202020204" pitchFamily="34" charset="0"/>
              </a:rPr>
              <a:t>Other Interventions: </a:t>
            </a:r>
            <a:r>
              <a:rPr lang="en-US" sz="1600" kern="0" dirty="0">
                <a:latin typeface="+mn-ea"/>
                <a:ea typeface="+mn-ea"/>
                <a:cs typeface="Arial" panose="020B0604020202020204" pitchFamily="34" charset="0"/>
              </a:rPr>
              <a:t>This includes; provision of wider shoulders, widening along roadside markets with traffic safety facilities, river training works and removal of excess sedimentations along tributaries</a:t>
            </a:r>
            <a:r>
              <a:rPr lang="en-US" altLang="ja-JP" sz="1600" kern="0" dirty="0">
                <a:solidFill>
                  <a:schemeClr val="tx1"/>
                </a:solidFill>
                <a:effectLst/>
                <a:latin typeface="+mn-ea"/>
                <a:ea typeface="+mn-ea"/>
                <a:cs typeface="Arial" panose="020B0604020202020204" pitchFamily="34" charset="0"/>
              </a:rPr>
              <a:t>.</a:t>
            </a:r>
            <a:endParaRPr lang="en-US" sz="1600" kern="0" dirty="0">
              <a:latin typeface="+mn-ea"/>
              <a:ea typeface="+mn-ea"/>
              <a:cs typeface="Arial" panose="020B0604020202020204" pitchFamily="34" charset="0"/>
            </a:endParaRPr>
          </a:p>
          <a:p>
            <a:pPr marL="360000" indent="-360000" algn="just">
              <a:lnSpc>
                <a:spcPts val="1800"/>
              </a:lnSpc>
              <a:spcBef>
                <a:spcPts val="300"/>
              </a:spcBef>
              <a:spcAft>
                <a:spcPts val="300"/>
              </a:spcAft>
              <a:buFont typeface="+mj-lt"/>
              <a:buAutoNum type="arabicPeriod"/>
              <a:tabLst>
                <a:tab pos="457200" algn="l"/>
              </a:tabLst>
            </a:pPr>
            <a:r>
              <a:rPr lang="en-US" altLang="ja-JP" sz="1600" b="1" kern="0" dirty="0">
                <a:latin typeface="+mn-ea"/>
                <a:ea typeface="+mn-ea"/>
                <a:cs typeface="Arial" panose="020B0604020202020204" pitchFamily="34" charset="0"/>
              </a:rPr>
              <a:t>Pavement: </a:t>
            </a:r>
            <a:r>
              <a:rPr lang="en-US" altLang="ja-JP" sz="1600" kern="0" dirty="0">
                <a:latin typeface="+mn-ea"/>
                <a:ea typeface="+mn-ea"/>
                <a:cs typeface="Arial" panose="020B0604020202020204" pitchFamily="34" charset="0"/>
              </a:rPr>
              <a:t>Asphalt Concrete (AC) thickness of 40 mm ensures durability for light traffic volumes.</a:t>
            </a:r>
            <a:endParaRPr lang="en-US" sz="1600" dirty="0"/>
          </a:p>
        </p:txBody>
      </p:sp>
      <p:sp>
        <p:nvSpPr>
          <p:cNvPr id="4" name="Slide Number Placeholder 3">
            <a:extLst>
              <a:ext uri="{FF2B5EF4-FFF2-40B4-BE49-F238E27FC236}">
                <a16:creationId xmlns:a16="http://schemas.microsoft.com/office/drawing/2014/main" id="{5C516A5D-B78E-4401-2470-10C7CB1048DC}"/>
              </a:ext>
            </a:extLst>
          </p:cNvPr>
          <p:cNvSpPr>
            <a:spLocks noGrp="1"/>
          </p:cNvSpPr>
          <p:nvPr>
            <p:ph type="sldNum" sz="quarter" idx="12"/>
          </p:nvPr>
        </p:nvSpPr>
        <p:spPr/>
        <p:txBody>
          <a:bodyPr/>
          <a:lstStyle/>
          <a:p>
            <a:fld id="{B424A714-972D-431A-872C-1B0FE76119C1}" type="slidenum">
              <a:rPr lang="ja-JP" altLang="en-US" smtClean="0"/>
              <a:pPr/>
              <a:t>15</a:t>
            </a:fld>
            <a:endParaRPr lang="ja-JP" altLang="en-US"/>
          </a:p>
        </p:txBody>
      </p:sp>
      <p:sp>
        <p:nvSpPr>
          <p:cNvPr id="7" name="Text Placeholder 6">
            <a:extLst>
              <a:ext uri="{FF2B5EF4-FFF2-40B4-BE49-F238E27FC236}">
                <a16:creationId xmlns:a16="http://schemas.microsoft.com/office/drawing/2014/main" id="{0A7346F1-8C6B-60ED-0138-42946D7A1396}"/>
              </a:ext>
            </a:extLst>
          </p:cNvPr>
          <p:cNvSpPr>
            <a:spLocks noGrp="1"/>
          </p:cNvSpPr>
          <p:nvPr>
            <p:ph type="body" sz="quarter" idx="13"/>
          </p:nvPr>
        </p:nvSpPr>
        <p:spPr>
          <a:xfrm>
            <a:off x="1515291" y="933572"/>
            <a:ext cx="10057626" cy="407866"/>
          </a:xfrm>
        </p:spPr>
        <p:txBody>
          <a:bodyPr/>
          <a:lstStyle/>
          <a:p>
            <a:r>
              <a:rPr lang="en-US"/>
              <a:t>M1 and S152</a:t>
            </a:r>
          </a:p>
        </p:txBody>
      </p:sp>
      <p:sp>
        <p:nvSpPr>
          <p:cNvPr id="8" name="Text Placeholder 7">
            <a:extLst>
              <a:ext uri="{FF2B5EF4-FFF2-40B4-BE49-F238E27FC236}">
                <a16:creationId xmlns:a16="http://schemas.microsoft.com/office/drawing/2014/main" id="{8FC4EB60-1C9C-DB8B-1A15-8FD55E959A84}"/>
              </a:ext>
            </a:extLst>
          </p:cNvPr>
          <p:cNvSpPr>
            <a:spLocks noGrp="1"/>
          </p:cNvSpPr>
          <p:nvPr>
            <p:ph type="body" sz="quarter" idx="16"/>
          </p:nvPr>
        </p:nvSpPr>
        <p:spPr>
          <a:xfrm>
            <a:off x="1515291" y="318704"/>
            <a:ext cx="10056757" cy="576000"/>
          </a:xfrm>
        </p:spPr>
        <p:txBody>
          <a:bodyPr anchor="ctr"/>
          <a:lstStyle/>
          <a:p>
            <a:pPr>
              <a:lnSpc>
                <a:spcPts val="4800"/>
              </a:lnSpc>
              <a:spcBef>
                <a:spcPts val="0"/>
              </a:spcBef>
            </a:pPr>
            <a:r>
              <a:rPr lang="en-US" sz="3200"/>
              <a:t>Road Vulnerability Assessment Results</a:t>
            </a:r>
          </a:p>
        </p:txBody>
      </p:sp>
    </p:spTree>
    <p:extLst>
      <p:ext uri="{BB962C8B-B14F-4D97-AF65-F5344CB8AC3E}">
        <p14:creationId xmlns:p14="http://schemas.microsoft.com/office/powerpoint/2010/main" val="1067095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35D29-8D60-E673-15E8-5AE6493776C5}"/>
              </a:ext>
            </a:extLst>
          </p:cNvPr>
          <p:cNvSpPr>
            <a:spLocks noGrp="1"/>
          </p:cNvSpPr>
          <p:nvPr>
            <p:ph type="ctrTitle"/>
          </p:nvPr>
        </p:nvSpPr>
        <p:spPr>
          <a:xfrm>
            <a:off x="622126" y="1390389"/>
            <a:ext cx="8208000" cy="2052000"/>
          </a:xfrm>
        </p:spPr>
        <p:txBody>
          <a:bodyPr/>
          <a:lstStyle/>
          <a:p>
            <a:pPr>
              <a:lnSpc>
                <a:spcPct val="100000"/>
              </a:lnSpc>
            </a:pPr>
            <a:r>
              <a:rPr lang="en-US" altLang="ja-JP" sz="4000" b="1"/>
              <a:t>Geographic Information System (GIS) &amp; Cost-Benefit Analysis (CBA)</a:t>
            </a:r>
          </a:p>
        </p:txBody>
      </p:sp>
      <p:sp>
        <p:nvSpPr>
          <p:cNvPr id="3" name="タイトル 1">
            <a:extLst>
              <a:ext uri="{FF2B5EF4-FFF2-40B4-BE49-F238E27FC236}">
                <a16:creationId xmlns:a16="http://schemas.microsoft.com/office/drawing/2014/main" id="{D826E8AA-9AF6-E016-DF65-7CF52E454F31}"/>
              </a:ext>
            </a:extLst>
          </p:cNvPr>
          <p:cNvSpPr txBox="1">
            <a:spLocks/>
          </p:cNvSpPr>
          <p:nvPr/>
        </p:nvSpPr>
        <p:spPr>
          <a:xfrm>
            <a:off x="10083537" y="-129539"/>
            <a:ext cx="1498863" cy="5901179"/>
          </a:xfrm>
          <a:prstGeom prst="rect">
            <a:avLst/>
          </a:prstGeom>
        </p:spPr>
        <p:txBody>
          <a:bodyPr anchor="b">
            <a:normAutofit/>
          </a:bodyPr>
          <a:lstStyle>
            <a:lvl1pPr algn="ctr"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2000" i="1"/>
              <a:t>4</a:t>
            </a:r>
            <a:endParaRPr lang="ja-JP" altLang="en-US" sz="32000" i="1"/>
          </a:p>
        </p:txBody>
      </p:sp>
    </p:spTree>
    <p:extLst>
      <p:ext uri="{BB962C8B-B14F-4D97-AF65-F5344CB8AC3E}">
        <p14:creationId xmlns:p14="http://schemas.microsoft.com/office/powerpoint/2010/main" val="18202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6B25D77B-8DC9-0319-8A95-9A7999986316}"/>
              </a:ext>
            </a:extLst>
          </p:cNvPr>
          <p:cNvGrpSpPr/>
          <p:nvPr/>
        </p:nvGrpSpPr>
        <p:grpSpPr>
          <a:xfrm>
            <a:off x="1907259" y="0"/>
            <a:ext cx="10284328" cy="6861302"/>
            <a:chOff x="1907259" y="0"/>
            <a:chExt cx="10284328" cy="6861302"/>
          </a:xfrm>
        </p:grpSpPr>
        <p:pic>
          <p:nvPicPr>
            <p:cNvPr id="13" name="図 12" descr="A map of land cover&#10;&#10;Description automatically generated">
              <a:extLst>
                <a:ext uri="{FF2B5EF4-FFF2-40B4-BE49-F238E27FC236}">
                  <a16:creationId xmlns:a16="http://schemas.microsoft.com/office/drawing/2014/main" id="{D9367341-DDC3-B1F1-6414-B07CF8CD89A2}"/>
                </a:ext>
              </a:extLst>
            </p:cNvPr>
            <p:cNvPicPr>
              <a:picLocks noChangeAspect="1"/>
            </p:cNvPicPr>
            <p:nvPr/>
          </p:nvPicPr>
          <p:blipFill>
            <a:blip r:embed="rId2"/>
            <a:stretch>
              <a:fillRect/>
            </a:stretch>
          </p:blipFill>
          <p:spPr>
            <a:xfrm>
              <a:off x="7048087" y="0"/>
              <a:ext cx="5143500" cy="6858000"/>
            </a:xfrm>
            <a:prstGeom prst="rect">
              <a:avLst/>
            </a:prstGeom>
          </p:spPr>
        </p:pic>
        <p:pic>
          <p:nvPicPr>
            <p:cNvPr id="8" name="図 7" descr="A map of a country with red and yellow areas&#10;&#10;Description automatically generated">
              <a:extLst>
                <a:ext uri="{FF2B5EF4-FFF2-40B4-BE49-F238E27FC236}">
                  <a16:creationId xmlns:a16="http://schemas.microsoft.com/office/drawing/2014/main" id="{50F67A92-F5A7-7970-5919-9BEB8AD6E31B}"/>
                </a:ext>
              </a:extLst>
            </p:cNvPr>
            <p:cNvPicPr>
              <a:picLocks noChangeAspect="1"/>
            </p:cNvPicPr>
            <p:nvPr/>
          </p:nvPicPr>
          <p:blipFill>
            <a:blip r:embed="rId3"/>
            <a:stretch>
              <a:fillRect/>
            </a:stretch>
          </p:blipFill>
          <p:spPr>
            <a:xfrm>
              <a:off x="1907259" y="3302"/>
              <a:ext cx="5143500" cy="6858000"/>
            </a:xfrm>
            <a:prstGeom prst="rect">
              <a:avLst/>
            </a:prstGeom>
          </p:spPr>
        </p:pic>
      </p:grpSp>
      <p:sp>
        <p:nvSpPr>
          <p:cNvPr id="3" name="スライド番号プレースホルダー 2">
            <a:extLst>
              <a:ext uri="{FF2B5EF4-FFF2-40B4-BE49-F238E27FC236}">
                <a16:creationId xmlns:a16="http://schemas.microsoft.com/office/drawing/2014/main" id="{8C07423B-630F-E400-F004-16D71A1E1351}"/>
              </a:ext>
            </a:extLst>
          </p:cNvPr>
          <p:cNvSpPr>
            <a:spLocks noGrp="1"/>
          </p:cNvSpPr>
          <p:nvPr>
            <p:ph type="sldNum" sz="quarter" idx="12"/>
          </p:nvPr>
        </p:nvSpPr>
        <p:spPr/>
        <p:txBody>
          <a:bodyPr/>
          <a:lstStyle/>
          <a:p>
            <a:fld id="{B424A714-972D-431A-872C-1B0FE76119C1}" type="slidenum">
              <a:rPr lang="ja-JP" altLang="en-US" smtClean="0"/>
              <a:pPr/>
              <a:t>17</a:t>
            </a:fld>
            <a:endParaRPr lang="ja-JP" altLang="en-US"/>
          </a:p>
        </p:txBody>
      </p:sp>
      <p:grpSp>
        <p:nvGrpSpPr>
          <p:cNvPr id="15" name="グループ化 14">
            <a:extLst>
              <a:ext uri="{FF2B5EF4-FFF2-40B4-BE49-F238E27FC236}">
                <a16:creationId xmlns:a16="http://schemas.microsoft.com/office/drawing/2014/main" id="{91BFA70B-BD69-5580-FC64-DEE0E7098C3E}"/>
              </a:ext>
            </a:extLst>
          </p:cNvPr>
          <p:cNvGrpSpPr/>
          <p:nvPr/>
        </p:nvGrpSpPr>
        <p:grpSpPr>
          <a:xfrm>
            <a:off x="1908318" y="4220"/>
            <a:ext cx="10295376" cy="6859467"/>
            <a:chOff x="1908318" y="557284"/>
            <a:chExt cx="10295376" cy="6859467"/>
          </a:xfrm>
        </p:grpSpPr>
        <p:pic>
          <p:nvPicPr>
            <p:cNvPr id="7" name="図 6" descr="A map of a country with red and yellow areas&#10;&#10;Description automatically generated">
              <a:extLst>
                <a:ext uri="{FF2B5EF4-FFF2-40B4-BE49-F238E27FC236}">
                  <a16:creationId xmlns:a16="http://schemas.microsoft.com/office/drawing/2014/main" id="{ACB29FB6-AC82-1AF8-244F-D835F6AF7BB0}"/>
                </a:ext>
              </a:extLst>
            </p:cNvPr>
            <p:cNvPicPr>
              <a:picLocks noChangeAspect="1"/>
            </p:cNvPicPr>
            <p:nvPr/>
          </p:nvPicPr>
          <p:blipFill>
            <a:blip r:embed="rId4"/>
            <a:stretch>
              <a:fillRect/>
            </a:stretch>
          </p:blipFill>
          <p:spPr>
            <a:xfrm>
              <a:off x="1908318" y="558751"/>
              <a:ext cx="5143500" cy="6858000"/>
            </a:xfrm>
            <a:prstGeom prst="rect">
              <a:avLst/>
            </a:prstGeom>
          </p:spPr>
        </p:pic>
        <p:pic>
          <p:nvPicPr>
            <p:cNvPr id="9" name="図 8" descr="A map of land cover&#10;&#10;Description automatically generated">
              <a:extLst>
                <a:ext uri="{FF2B5EF4-FFF2-40B4-BE49-F238E27FC236}">
                  <a16:creationId xmlns:a16="http://schemas.microsoft.com/office/drawing/2014/main" id="{EE1B6C8B-946F-01DA-A4F8-EB6AF68D58C8}"/>
                </a:ext>
              </a:extLst>
            </p:cNvPr>
            <p:cNvPicPr>
              <a:picLocks noChangeAspect="1"/>
            </p:cNvPicPr>
            <p:nvPr/>
          </p:nvPicPr>
          <p:blipFill>
            <a:blip r:embed="rId5"/>
            <a:stretch>
              <a:fillRect/>
            </a:stretch>
          </p:blipFill>
          <p:spPr>
            <a:xfrm>
              <a:off x="7060194" y="557284"/>
              <a:ext cx="5143500" cy="6858000"/>
            </a:xfrm>
            <a:prstGeom prst="rect">
              <a:avLst/>
            </a:prstGeom>
          </p:spPr>
        </p:pic>
      </p:grpSp>
      <p:grpSp>
        <p:nvGrpSpPr>
          <p:cNvPr id="16" name="グループ化 15">
            <a:extLst>
              <a:ext uri="{FF2B5EF4-FFF2-40B4-BE49-F238E27FC236}">
                <a16:creationId xmlns:a16="http://schemas.microsoft.com/office/drawing/2014/main" id="{D67A9CB0-E7D9-92B6-122F-2FD849897B06}"/>
              </a:ext>
            </a:extLst>
          </p:cNvPr>
          <p:cNvGrpSpPr/>
          <p:nvPr/>
        </p:nvGrpSpPr>
        <p:grpSpPr>
          <a:xfrm>
            <a:off x="1907929" y="8071"/>
            <a:ext cx="10302185" cy="6859284"/>
            <a:chOff x="1907929" y="1151071"/>
            <a:chExt cx="10302185" cy="6859284"/>
          </a:xfrm>
        </p:grpSpPr>
        <p:pic>
          <p:nvPicPr>
            <p:cNvPr id="6" name="図 5" descr="A map of a country with red and yellow areas&#10;&#10;Description automatically generated">
              <a:extLst>
                <a:ext uri="{FF2B5EF4-FFF2-40B4-BE49-F238E27FC236}">
                  <a16:creationId xmlns:a16="http://schemas.microsoft.com/office/drawing/2014/main" id="{8F3472CB-DC21-56C7-1E88-AA013F134FFC}"/>
                </a:ext>
              </a:extLst>
            </p:cNvPr>
            <p:cNvPicPr>
              <a:picLocks noChangeAspect="1"/>
            </p:cNvPicPr>
            <p:nvPr/>
          </p:nvPicPr>
          <p:blipFill>
            <a:blip r:embed="rId6"/>
            <a:stretch>
              <a:fillRect/>
            </a:stretch>
          </p:blipFill>
          <p:spPr>
            <a:xfrm>
              <a:off x="1907929" y="1151071"/>
              <a:ext cx="5143500" cy="6858000"/>
            </a:xfrm>
            <a:prstGeom prst="rect">
              <a:avLst/>
            </a:prstGeom>
          </p:spPr>
        </p:pic>
        <p:pic>
          <p:nvPicPr>
            <p:cNvPr id="10" name="図 9" descr="A map of land cover&#10;&#10;Description automatically generated">
              <a:extLst>
                <a:ext uri="{FF2B5EF4-FFF2-40B4-BE49-F238E27FC236}">
                  <a16:creationId xmlns:a16="http://schemas.microsoft.com/office/drawing/2014/main" id="{5D58DE39-02B5-131D-2F93-38D62597D2EB}"/>
                </a:ext>
              </a:extLst>
            </p:cNvPr>
            <p:cNvPicPr>
              <a:picLocks noChangeAspect="1"/>
            </p:cNvPicPr>
            <p:nvPr/>
          </p:nvPicPr>
          <p:blipFill>
            <a:blip r:embed="rId7"/>
            <a:stretch>
              <a:fillRect/>
            </a:stretch>
          </p:blipFill>
          <p:spPr>
            <a:xfrm>
              <a:off x="7066614" y="1152355"/>
              <a:ext cx="5143500" cy="6858000"/>
            </a:xfrm>
            <a:prstGeom prst="rect">
              <a:avLst/>
            </a:prstGeom>
          </p:spPr>
        </p:pic>
      </p:grpSp>
      <p:grpSp>
        <p:nvGrpSpPr>
          <p:cNvPr id="17" name="グループ化 16">
            <a:extLst>
              <a:ext uri="{FF2B5EF4-FFF2-40B4-BE49-F238E27FC236}">
                <a16:creationId xmlns:a16="http://schemas.microsoft.com/office/drawing/2014/main" id="{08D12B11-D87A-9FD9-8556-A55C9841B6DE}"/>
              </a:ext>
            </a:extLst>
          </p:cNvPr>
          <p:cNvGrpSpPr/>
          <p:nvPr/>
        </p:nvGrpSpPr>
        <p:grpSpPr>
          <a:xfrm>
            <a:off x="1921486" y="9665"/>
            <a:ext cx="10285136" cy="6859158"/>
            <a:chOff x="1909196" y="1718020"/>
            <a:chExt cx="10285136" cy="6859158"/>
          </a:xfrm>
        </p:grpSpPr>
        <p:pic>
          <p:nvPicPr>
            <p:cNvPr id="5" name="図 4" descr="A map of a country with red and yellow areas&#10;&#10;Description automatically generated">
              <a:extLst>
                <a:ext uri="{FF2B5EF4-FFF2-40B4-BE49-F238E27FC236}">
                  <a16:creationId xmlns:a16="http://schemas.microsoft.com/office/drawing/2014/main" id="{94C376D3-74A0-961D-CC65-E9390DDAB112}"/>
                </a:ext>
              </a:extLst>
            </p:cNvPr>
            <p:cNvPicPr>
              <a:picLocks noChangeAspect="1"/>
            </p:cNvPicPr>
            <p:nvPr/>
          </p:nvPicPr>
          <p:blipFill>
            <a:blip r:embed="rId8"/>
            <a:stretch>
              <a:fillRect/>
            </a:stretch>
          </p:blipFill>
          <p:spPr>
            <a:xfrm>
              <a:off x="1909196" y="1718020"/>
              <a:ext cx="5143500" cy="6858000"/>
            </a:xfrm>
            <a:prstGeom prst="rect">
              <a:avLst/>
            </a:prstGeom>
          </p:spPr>
        </p:pic>
        <p:pic>
          <p:nvPicPr>
            <p:cNvPr id="11" name="図 10" descr="A map of land cover&#10;&#10;Description automatically generated">
              <a:extLst>
                <a:ext uri="{FF2B5EF4-FFF2-40B4-BE49-F238E27FC236}">
                  <a16:creationId xmlns:a16="http://schemas.microsoft.com/office/drawing/2014/main" id="{18FF57A8-78D5-EA6C-4B90-9578E293E1CE}"/>
                </a:ext>
              </a:extLst>
            </p:cNvPr>
            <p:cNvPicPr>
              <a:picLocks noChangeAspect="1"/>
            </p:cNvPicPr>
            <p:nvPr/>
          </p:nvPicPr>
          <p:blipFill>
            <a:blip r:embed="rId9"/>
            <a:stretch>
              <a:fillRect/>
            </a:stretch>
          </p:blipFill>
          <p:spPr>
            <a:xfrm>
              <a:off x="7041307" y="1719178"/>
              <a:ext cx="5153025" cy="6858000"/>
            </a:xfrm>
            <a:prstGeom prst="rect">
              <a:avLst/>
            </a:prstGeom>
          </p:spPr>
        </p:pic>
      </p:grpSp>
      <p:grpSp>
        <p:nvGrpSpPr>
          <p:cNvPr id="18" name="グループ化 17">
            <a:extLst>
              <a:ext uri="{FF2B5EF4-FFF2-40B4-BE49-F238E27FC236}">
                <a16:creationId xmlns:a16="http://schemas.microsoft.com/office/drawing/2014/main" id="{25B3E7AF-3FD4-2768-DCB4-D3534CFC1214}"/>
              </a:ext>
            </a:extLst>
          </p:cNvPr>
          <p:cNvGrpSpPr/>
          <p:nvPr/>
        </p:nvGrpSpPr>
        <p:grpSpPr>
          <a:xfrm>
            <a:off x="1911378" y="9665"/>
            <a:ext cx="10287138" cy="6858366"/>
            <a:chOff x="1912337" y="2393678"/>
            <a:chExt cx="10287138" cy="6858366"/>
          </a:xfrm>
        </p:grpSpPr>
        <p:pic>
          <p:nvPicPr>
            <p:cNvPr id="4" name="図 3" descr="A map of a country with red and yellow areas&#10;&#10;Description automatically generated">
              <a:extLst>
                <a:ext uri="{FF2B5EF4-FFF2-40B4-BE49-F238E27FC236}">
                  <a16:creationId xmlns:a16="http://schemas.microsoft.com/office/drawing/2014/main" id="{2C5E7DD3-845A-857B-2A85-953592D2061E}"/>
                </a:ext>
              </a:extLst>
            </p:cNvPr>
            <p:cNvPicPr>
              <a:picLocks noChangeAspect="1"/>
            </p:cNvPicPr>
            <p:nvPr/>
          </p:nvPicPr>
          <p:blipFill>
            <a:blip r:embed="rId10"/>
            <a:stretch>
              <a:fillRect/>
            </a:stretch>
          </p:blipFill>
          <p:spPr>
            <a:xfrm>
              <a:off x="1912337" y="2394044"/>
              <a:ext cx="5143500" cy="6858000"/>
            </a:xfrm>
            <a:prstGeom prst="rect">
              <a:avLst/>
            </a:prstGeom>
          </p:spPr>
        </p:pic>
        <p:pic>
          <p:nvPicPr>
            <p:cNvPr id="12" name="図 11" descr="A map of land cover&#10;&#10;Description automatically generated">
              <a:extLst>
                <a:ext uri="{FF2B5EF4-FFF2-40B4-BE49-F238E27FC236}">
                  <a16:creationId xmlns:a16="http://schemas.microsoft.com/office/drawing/2014/main" id="{CA6CFF6D-330B-F835-2731-82902B20168A}"/>
                </a:ext>
              </a:extLst>
            </p:cNvPr>
            <p:cNvPicPr>
              <a:picLocks noChangeAspect="1"/>
            </p:cNvPicPr>
            <p:nvPr/>
          </p:nvPicPr>
          <p:blipFill>
            <a:blip r:embed="rId11"/>
            <a:stretch>
              <a:fillRect/>
            </a:stretch>
          </p:blipFill>
          <p:spPr>
            <a:xfrm>
              <a:off x="7055975" y="2393678"/>
              <a:ext cx="5143500" cy="6858000"/>
            </a:xfrm>
            <a:prstGeom prst="rect">
              <a:avLst/>
            </a:prstGeom>
          </p:spPr>
        </p:pic>
      </p:grpSp>
      <p:sp>
        <p:nvSpPr>
          <p:cNvPr id="20" name="TextBox 5">
            <a:extLst>
              <a:ext uri="{FF2B5EF4-FFF2-40B4-BE49-F238E27FC236}">
                <a16:creationId xmlns:a16="http://schemas.microsoft.com/office/drawing/2014/main" id="{B19FEE34-4394-0381-C098-34F4AB1CF187}"/>
              </a:ext>
            </a:extLst>
          </p:cNvPr>
          <p:cNvSpPr txBox="1"/>
          <p:nvPr/>
        </p:nvSpPr>
        <p:spPr>
          <a:xfrm>
            <a:off x="313599" y="1393970"/>
            <a:ext cx="1080000" cy="5400000"/>
          </a:xfrm>
          <a:prstGeom prst="rect">
            <a:avLst/>
          </a:prstGeom>
          <a:noFill/>
        </p:spPr>
        <p:txBody>
          <a:bodyPr vert="vert270" wrap="square" lIns="91440" tIns="45720" rIns="91440" bIns="4572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4800"/>
              </a:lnSpc>
            </a:pPr>
            <a:r>
              <a:rPr lang="en-US" sz="3200">
                <a:effectLst>
                  <a:outerShdw blurRad="38100" dist="38100" dir="2700000" algn="tl">
                    <a:srgbClr val="000000">
                      <a:alpha val="43137"/>
                    </a:srgbClr>
                  </a:outerShdw>
                </a:effectLst>
                <a:latin typeface="+mn-ea"/>
              </a:rPr>
              <a:t>Population 2000-2020</a:t>
            </a:r>
            <a:endParaRPr lang="ja-JP" altLang="en-US" sz="3200">
              <a:latin typeface="+mn-ea"/>
            </a:endParaRPr>
          </a:p>
          <a:p>
            <a:pPr algn="ctr">
              <a:lnSpc>
                <a:spcPts val="4800"/>
              </a:lnSpc>
            </a:pPr>
            <a:r>
              <a:rPr lang="en-US" sz="3200">
                <a:effectLst>
                  <a:outerShdw blurRad="38100" dist="38100" dir="2700000" algn="tl">
                    <a:srgbClr val="000000">
                      <a:alpha val="43137"/>
                    </a:srgbClr>
                  </a:outerShdw>
                </a:effectLst>
                <a:latin typeface="+mn-ea"/>
              </a:rPr>
              <a:t>Land Use 2017-2023</a:t>
            </a:r>
            <a:endParaRPr lang="en-US" sz="3200">
              <a:latin typeface="+mn-ea"/>
            </a:endParaRPr>
          </a:p>
        </p:txBody>
      </p:sp>
    </p:spTree>
    <p:extLst>
      <p:ext uri="{BB962C8B-B14F-4D97-AF65-F5344CB8AC3E}">
        <p14:creationId xmlns:p14="http://schemas.microsoft.com/office/powerpoint/2010/main" val="6495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heckerboard(across)">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C27CEA-7FF7-6F98-CAF4-04E7430B7288}"/>
              </a:ext>
            </a:extLst>
          </p:cNvPr>
          <p:cNvPicPr>
            <a:picLocks noChangeAspect="1"/>
          </p:cNvPicPr>
          <p:nvPr/>
        </p:nvPicPr>
        <p:blipFill>
          <a:blip r:embed="rId2"/>
          <a:stretch>
            <a:fillRect/>
          </a:stretch>
        </p:blipFill>
        <p:spPr>
          <a:xfrm>
            <a:off x="1890143" y="0"/>
            <a:ext cx="5144964" cy="6858000"/>
          </a:xfrm>
          <a:prstGeom prst="rect">
            <a:avLst/>
          </a:prstGeom>
        </p:spPr>
      </p:pic>
      <p:sp>
        <p:nvSpPr>
          <p:cNvPr id="5" name="Text Placeholder 10">
            <a:extLst>
              <a:ext uri="{FF2B5EF4-FFF2-40B4-BE49-F238E27FC236}">
                <a16:creationId xmlns:a16="http://schemas.microsoft.com/office/drawing/2014/main" id="{43B1C7B1-7FA1-043F-DB41-928F9AC187A8}"/>
              </a:ext>
            </a:extLst>
          </p:cNvPr>
          <p:cNvSpPr txBox="1">
            <a:spLocks/>
          </p:cNvSpPr>
          <p:nvPr/>
        </p:nvSpPr>
        <p:spPr>
          <a:xfrm>
            <a:off x="235259" y="1395370"/>
            <a:ext cx="1080000" cy="5400000"/>
          </a:xfrm>
          <a:prstGeom prst="rect">
            <a:avLst/>
          </a:prstGeom>
        </p:spPr>
        <p:txBody>
          <a:bodyPr vert="vert270"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4800"/>
              </a:lnSpc>
              <a:spcBef>
                <a:spcPts val="0"/>
              </a:spcBef>
              <a:buNone/>
            </a:pPr>
            <a:r>
              <a:rPr lang="en-US" sz="3200">
                <a:effectLst>
                  <a:outerShdw blurRad="38100" dist="38100" dir="2700000" algn="tl">
                    <a:srgbClr val="000000">
                      <a:alpha val="43137"/>
                    </a:srgbClr>
                  </a:outerShdw>
                </a:effectLst>
              </a:rPr>
              <a:t>Zonings and High Flood Risk Area along Tributaries</a:t>
            </a:r>
          </a:p>
        </p:txBody>
      </p:sp>
      <p:pic>
        <p:nvPicPr>
          <p:cNvPr id="6" name="Picture 5" descr="A map of the area&#10;&#10;Description automatically generated with medium confidence">
            <a:extLst>
              <a:ext uri="{FF2B5EF4-FFF2-40B4-BE49-F238E27FC236}">
                <a16:creationId xmlns:a16="http://schemas.microsoft.com/office/drawing/2014/main" id="{A745AF3D-0F6B-EF06-A536-D36223A47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418" y="0"/>
            <a:ext cx="5144964" cy="6858000"/>
          </a:xfrm>
          <a:prstGeom prst="rect">
            <a:avLst/>
          </a:prstGeom>
        </p:spPr>
      </p:pic>
      <p:pic>
        <p:nvPicPr>
          <p:cNvPr id="4" name="Picture 3">
            <a:extLst>
              <a:ext uri="{FF2B5EF4-FFF2-40B4-BE49-F238E27FC236}">
                <a16:creationId xmlns:a16="http://schemas.microsoft.com/office/drawing/2014/main" id="{F3023CF6-47A4-94B1-65B1-49F8B41F9A7A}"/>
              </a:ext>
            </a:extLst>
          </p:cNvPr>
          <p:cNvPicPr>
            <a:picLocks noChangeAspect="1"/>
          </p:cNvPicPr>
          <p:nvPr/>
        </p:nvPicPr>
        <p:blipFill>
          <a:blip r:embed="rId4"/>
          <a:stretch>
            <a:fillRect/>
          </a:stretch>
        </p:blipFill>
        <p:spPr>
          <a:xfrm>
            <a:off x="7047036" y="0"/>
            <a:ext cx="5144964" cy="6858000"/>
          </a:xfrm>
          <a:prstGeom prst="rect">
            <a:avLst/>
          </a:prstGeom>
        </p:spPr>
      </p:pic>
    </p:spTree>
    <p:extLst>
      <p:ext uri="{BB962C8B-B14F-4D97-AF65-F5344CB8AC3E}">
        <p14:creationId xmlns:p14="http://schemas.microsoft.com/office/powerpoint/2010/main" val="18109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43B1C7B1-7FA1-043F-DB41-928F9AC187A8}"/>
              </a:ext>
            </a:extLst>
          </p:cNvPr>
          <p:cNvSpPr txBox="1">
            <a:spLocks/>
          </p:cNvSpPr>
          <p:nvPr/>
        </p:nvSpPr>
        <p:spPr>
          <a:xfrm>
            <a:off x="235259" y="1395370"/>
            <a:ext cx="1080000" cy="5400000"/>
          </a:xfrm>
          <a:prstGeom prst="rect">
            <a:avLst/>
          </a:prstGeom>
        </p:spPr>
        <p:txBody>
          <a:bodyPr vert="vert270"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4800"/>
              </a:lnSpc>
              <a:spcBef>
                <a:spcPts val="0"/>
              </a:spcBef>
              <a:buNone/>
            </a:pPr>
            <a:r>
              <a:rPr lang="en-US" sz="3200">
                <a:effectLst>
                  <a:outerShdw blurRad="38100" dist="38100" dir="2700000" algn="tl">
                    <a:srgbClr val="000000">
                      <a:alpha val="43137"/>
                    </a:srgbClr>
                  </a:outerShdw>
                </a:effectLst>
              </a:rPr>
              <a:t>Potential Movements of the Communities in SRB</a:t>
            </a:r>
          </a:p>
        </p:txBody>
      </p:sp>
      <p:pic>
        <p:nvPicPr>
          <p:cNvPr id="3" name="Picture 2" descr="A map of the state of california&#10;&#10;Description automatically generated">
            <a:extLst>
              <a:ext uri="{FF2B5EF4-FFF2-40B4-BE49-F238E27FC236}">
                <a16:creationId xmlns:a16="http://schemas.microsoft.com/office/drawing/2014/main" id="{E5E9FD99-9606-9814-04BC-97C2913A5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907" y="10633"/>
            <a:ext cx="6531281" cy="6858000"/>
          </a:xfrm>
          <a:prstGeom prst="rect">
            <a:avLst/>
          </a:prstGeom>
        </p:spPr>
      </p:pic>
      <p:pic>
        <p:nvPicPr>
          <p:cNvPr id="7" name="Picture 6" descr="A map of a state with lines and dots&#10;&#10;Description automatically generated">
            <a:extLst>
              <a:ext uri="{FF2B5EF4-FFF2-40B4-BE49-F238E27FC236}">
                <a16:creationId xmlns:a16="http://schemas.microsoft.com/office/drawing/2014/main" id="{9ED6DB7F-FD8B-FFE8-E37F-271BB7171ADC}"/>
              </a:ext>
            </a:extLst>
          </p:cNvPr>
          <p:cNvPicPr>
            <a:picLocks noChangeAspect="1"/>
          </p:cNvPicPr>
          <p:nvPr/>
        </p:nvPicPr>
        <p:blipFill>
          <a:blip r:embed="rId3" cstate="print">
            <a:alphaModFix amt="75000"/>
            <a:extLst>
              <a:ext uri="{28A0092B-C50C-407E-A947-70E740481C1C}">
                <a14:useLocalDpi xmlns:a14="http://schemas.microsoft.com/office/drawing/2010/main" val="0"/>
              </a:ext>
            </a:extLst>
          </a:blip>
          <a:stretch>
            <a:fillRect/>
          </a:stretch>
        </p:blipFill>
        <p:spPr>
          <a:xfrm>
            <a:off x="2900524" y="10633"/>
            <a:ext cx="6531281" cy="6858000"/>
          </a:xfrm>
          <a:prstGeom prst="rect">
            <a:avLst/>
          </a:prstGeom>
        </p:spPr>
      </p:pic>
      <p:pic>
        <p:nvPicPr>
          <p:cNvPr id="9" name="Picture 8" descr="A map of the california state&#10;&#10;Description automatically generated">
            <a:extLst>
              <a:ext uri="{FF2B5EF4-FFF2-40B4-BE49-F238E27FC236}">
                <a16:creationId xmlns:a16="http://schemas.microsoft.com/office/drawing/2014/main" id="{9477FD48-405C-3E36-842F-78A602CB207D}"/>
              </a:ext>
            </a:extLst>
          </p:cNvPr>
          <p:cNvPicPr>
            <a:picLocks noChangeAspect="1"/>
          </p:cNvPicPr>
          <p:nvPr/>
        </p:nvPicPr>
        <p:blipFill>
          <a:blip r:embed="rId4" cstate="print">
            <a:alphaModFix amt="75000"/>
            <a:extLst>
              <a:ext uri="{28A0092B-C50C-407E-A947-70E740481C1C}">
                <a14:useLocalDpi xmlns:a14="http://schemas.microsoft.com/office/drawing/2010/main" val="0"/>
              </a:ext>
            </a:extLst>
          </a:blip>
          <a:stretch>
            <a:fillRect/>
          </a:stretch>
        </p:blipFill>
        <p:spPr>
          <a:xfrm>
            <a:off x="4268327" y="8006"/>
            <a:ext cx="6531281" cy="6858000"/>
          </a:xfrm>
          <a:prstGeom prst="rect">
            <a:avLst/>
          </a:prstGeom>
        </p:spPr>
      </p:pic>
      <p:pic>
        <p:nvPicPr>
          <p:cNvPr id="11" name="Picture 10" descr="A map of the state of california&#10;&#10;Description automatically generated">
            <a:extLst>
              <a:ext uri="{FF2B5EF4-FFF2-40B4-BE49-F238E27FC236}">
                <a16:creationId xmlns:a16="http://schemas.microsoft.com/office/drawing/2014/main" id="{04065CCD-A461-72AF-336C-6165D2993947}"/>
              </a:ext>
            </a:extLst>
          </p:cNvPr>
          <p:cNvPicPr>
            <a:picLocks noChangeAspect="1"/>
          </p:cNvPicPr>
          <p:nvPr/>
        </p:nvPicPr>
        <p:blipFill>
          <a:blip r:embed="rId5" cstate="print">
            <a:alphaModFix amt="75000"/>
            <a:extLst>
              <a:ext uri="{28A0092B-C50C-407E-A947-70E740481C1C}">
                <a14:useLocalDpi xmlns:a14="http://schemas.microsoft.com/office/drawing/2010/main" val="0"/>
              </a:ext>
            </a:extLst>
          </a:blip>
          <a:stretch>
            <a:fillRect/>
          </a:stretch>
        </p:blipFill>
        <p:spPr>
          <a:xfrm>
            <a:off x="5638117" y="8006"/>
            <a:ext cx="6531281" cy="6858000"/>
          </a:xfrm>
          <a:prstGeom prst="rect">
            <a:avLst/>
          </a:prstGeom>
        </p:spPr>
      </p:pic>
      <p:graphicFrame>
        <p:nvGraphicFramePr>
          <p:cNvPr id="2" name="Table 1">
            <a:extLst>
              <a:ext uri="{FF2B5EF4-FFF2-40B4-BE49-F238E27FC236}">
                <a16:creationId xmlns:a16="http://schemas.microsoft.com/office/drawing/2014/main" id="{BAC53849-AE0A-9E6D-E323-99C0B975A4F5}"/>
              </a:ext>
            </a:extLst>
          </p:cNvPr>
          <p:cNvGraphicFramePr>
            <a:graphicFrameLocks noGrp="1"/>
          </p:cNvGraphicFramePr>
          <p:nvPr>
            <p:extLst>
              <p:ext uri="{D42A27DB-BD31-4B8C-83A1-F6EECF244321}">
                <p14:modId xmlns:p14="http://schemas.microsoft.com/office/powerpoint/2010/main" val="3337958410"/>
              </p:ext>
            </p:extLst>
          </p:nvPr>
        </p:nvGraphicFramePr>
        <p:xfrm>
          <a:off x="2216148" y="4694520"/>
          <a:ext cx="7759704" cy="1584000"/>
        </p:xfrm>
        <a:graphic>
          <a:graphicData uri="http://schemas.openxmlformats.org/drawingml/2006/table">
            <a:tbl>
              <a:tblPr firstRow="1" bandRow="1">
                <a:tableStyleId>{5C22544A-7EE6-4342-B048-85BDC9FD1C3A}</a:tableStyleId>
              </a:tblPr>
              <a:tblGrid>
                <a:gridCol w="646642">
                  <a:extLst>
                    <a:ext uri="{9D8B030D-6E8A-4147-A177-3AD203B41FA5}">
                      <a16:colId xmlns:a16="http://schemas.microsoft.com/office/drawing/2014/main" val="2446129"/>
                    </a:ext>
                  </a:extLst>
                </a:gridCol>
                <a:gridCol w="646642">
                  <a:extLst>
                    <a:ext uri="{9D8B030D-6E8A-4147-A177-3AD203B41FA5}">
                      <a16:colId xmlns:a16="http://schemas.microsoft.com/office/drawing/2014/main" val="1068447591"/>
                    </a:ext>
                  </a:extLst>
                </a:gridCol>
                <a:gridCol w="646642">
                  <a:extLst>
                    <a:ext uri="{9D8B030D-6E8A-4147-A177-3AD203B41FA5}">
                      <a16:colId xmlns:a16="http://schemas.microsoft.com/office/drawing/2014/main" val="656888956"/>
                    </a:ext>
                  </a:extLst>
                </a:gridCol>
                <a:gridCol w="646642">
                  <a:extLst>
                    <a:ext uri="{9D8B030D-6E8A-4147-A177-3AD203B41FA5}">
                      <a16:colId xmlns:a16="http://schemas.microsoft.com/office/drawing/2014/main" val="3789936522"/>
                    </a:ext>
                  </a:extLst>
                </a:gridCol>
                <a:gridCol w="646642">
                  <a:extLst>
                    <a:ext uri="{9D8B030D-6E8A-4147-A177-3AD203B41FA5}">
                      <a16:colId xmlns:a16="http://schemas.microsoft.com/office/drawing/2014/main" val="2512265200"/>
                    </a:ext>
                  </a:extLst>
                </a:gridCol>
                <a:gridCol w="646642">
                  <a:extLst>
                    <a:ext uri="{9D8B030D-6E8A-4147-A177-3AD203B41FA5}">
                      <a16:colId xmlns:a16="http://schemas.microsoft.com/office/drawing/2014/main" val="4086456042"/>
                    </a:ext>
                  </a:extLst>
                </a:gridCol>
                <a:gridCol w="646642">
                  <a:extLst>
                    <a:ext uri="{9D8B030D-6E8A-4147-A177-3AD203B41FA5}">
                      <a16:colId xmlns:a16="http://schemas.microsoft.com/office/drawing/2014/main" val="2049195850"/>
                    </a:ext>
                  </a:extLst>
                </a:gridCol>
                <a:gridCol w="646642">
                  <a:extLst>
                    <a:ext uri="{9D8B030D-6E8A-4147-A177-3AD203B41FA5}">
                      <a16:colId xmlns:a16="http://schemas.microsoft.com/office/drawing/2014/main" val="1163571078"/>
                    </a:ext>
                  </a:extLst>
                </a:gridCol>
                <a:gridCol w="646642">
                  <a:extLst>
                    <a:ext uri="{9D8B030D-6E8A-4147-A177-3AD203B41FA5}">
                      <a16:colId xmlns:a16="http://schemas.microsoft.com/office/drawing/2014/main" val="2661989606"/>
                    </a:ext>
                  </a:extLst>
                </a:gridCol>
                <a:gridCol w="646642">
                  <a:extLst>
                    <a:ext uri="{9D8B030D-6E8A-4147-A177-3AD203B41FA5}">
                      <a16:colId xmlns:a16="http://schemas.microsoft.com/office/drawing/2014/main" val="1364830548"/>
                    </a:ext>
                  </a:extLst>
                </a:gridCol>
                <a:gridCol w="646642">
                  <a:extLst>
                    <a:ext uri="{9D8B030D-6E8A-4147-A177-3AD203B41FA5}">
                      <a16:colId xmlns:a16="http://schemas.microsoft.com/office/drawing/2014/main" val="3724311091"/>
                    </a:ext>
                  </a:extLst>
                </a:gridCol>
                <a:gridCol w="646642">
                  <a:extLst>
                    <a:ext uri="{9D8B030D-6E8A-4147-A177-3AD203B41FA5}">
                      <a16:colId xmlns:a16="http://schemas.microsoft.com/office/drawing/2014/main" val="1634095439"/>
                    </a:ext>
                  </a:extLst>
                </a:gridCol>
              </a:tblGrid>
              <a:tr h="432000">
                <a:tc>
                  <a:txBody>
                    <a:bodyPr/>
                    <a:lstStyle/>
                    <a:p>
                      <a:pPr algn="ctr" fontAlgn="ctr"/>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Pop-</a:t>
                      </a:r>
                    </a:p>
                    <a:p>
                      <a:pPr algn="ctr" fontAlgn="ctr"/>
                      <a:r>
                        <a:rPr lang="en-US" sz="1100" u="none" strike="noStrike" dirty="0" err="1">
                          <a:effectLst/>
                        </a:rPr>
                        <a:t>Ckw</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Pop-</a:t>
                      </a:r>
                    </a:p>
                    <a:p>
                      <a:pPr algn="ctr" fontAlgn="ctr"/>
                      <a:r>
                        <a:rPr lang="en-US" sz="1100" u="none" strike="noStrike" dirty="0" err="1">
                          <a:effectLst/>
                        </a:rPr>
                        <a:t>Nsj</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Pop-Sum</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err="1">
                          <a:effectLst/>
                        </a:rPr>
                        <a:t>Ckw-Ckw</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err="1">
                          <a:effectLst/>
                        </a:rPr>
                        <a:t>Ckw</a:t>
                      </a:r>
                      <a:r>
                        <a:rPr lang="en-US" sz="1100" u="none" strike="noStrike" dirty="0">
                          <a:effectLst/>
                        </a:rPr>
                        <a:t>-</a:t>
                      </a:r>
                    </a:p>
                    <a:p>
                      <a:pPr algn="ctr" fontAlgn="ctr"/>
                      <a:r>
                        <a:rPr lang="en-US" sz="1100" u="none" strike="noStrike" dirty="0" err="1">
                          <a:effectLst/>
                        </a:rPr>
                        <a:t>Nsj</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err="1">
                          <a:effectLst/>
                        </a:rPr>
                        <a:t>Nsj</a:t>
                      </a:r>
                      <a:r>
                        <a:rPr lang="en-US" sz="1100" u="none" strike="noStrike" dirty="0">
                          <a:effectLst/>
                        </a:rPr>
                        <a:t>-</a:t>
                      </a:r>
                    </a:p>
                    <a:p>
                      <a:pPr algn="ctr" fontAlgn="ctr"/>
                      <a:r>
                        <a:rPr lang="en-US" sz="1100" u="none" strike="noStrike" dirty="0" err="1">
                          <a:effectLst/>
                        </a:rPr>
                        <a:t>Ckw</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err="1">
                          <a:effectLst/>
                        </a:rPr>
                        <a:t>Nsj</a:t>
                      </a:r>
                      <a:r>
                        <a:rPr lang="en-US" sz="1100" u="none" strike="noStrike" dirty="0">
                          <a:effectLst/>
                        </a:rPr>
                        <a:t>-</a:t>
                      </a:r>
                    </a:p>
                    <a:p>
                      <a:pPr algn="ctr" fontAlgn="ctr"/>
                      <a:r>
                        <a:rPr lang="en-US" sz="1100" u="none" strike="noStrike" dirty="0" err="1">
                          <a:effectLst/>
                        </a:rPr>
                        <a:t>Nsj</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Trip-Sum</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Pop</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Trip</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Trip/</a:t>
                      </a:r>
                    </a:p>
                    <a:p>
                      <a:pPr algn="ctr" fontAlgn="ctr"/>
                      <a:r>
                        <a:rPr lang="en-US" sz="1100" u="none" strike="noStrike" dirty="0">
                          <a:effectLst/>
                        </a:rPr>
                        <a:t>Pop</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13842481"/>
                  </a:ext>
                </a:extLst>
              </a:tr>
              <a:tr h="288000">
                <a:tc>
                  <a:txBody>
                    <a:bodyPr/>
                    <a:lstStyle/>
                    <a:p>
                      <a:pPr algn="ctr" fontAlgn="ctr"/>
                      <a:r>
                        <a:rPr lang="en-US" sz="1100" u="none" strike="noStrike" dirty="0">
                          <a:effectLst/>
                        </a:rPr>
                        <a:t>2020</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606.2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330.8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937.0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1,145.2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408.1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408.8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380.8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2,343.0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1.00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1.00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2.50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28499059"/>
                  </a:ext>
                </a:extLst>
              </a:tr>
              <a:tr h="288000">
                <a:tc>
                  <a:txBody>
                    <a:bodyPr/>
                    <a:lstStyle/>
                    <a:p>
                      <a:pPr algn="ctr" fontAlgn="ctr"/>
                      <a:r>
                        <a:rPr lang="en-US" sz="1100" u="none" strike="noStrike">
                          <a:effectLst/>
                        </a:rPr>
                        <a:t>2030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724.7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396.0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1,120.7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1,414.0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501.7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501.3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469.4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2,886.4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1.20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1.23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2.58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62051311"/>
                  </a:ext>
                </a:extLst>
              </a:tr>
              <a:tr h="288000">
                <a:tc>
                  <a:txBody>
                    <a:bodyPr/>
                    <a:lstStyle/>
                    <a:p>
                      <a:pPr algn="ctr" fontAlgn="ctr"/>
                      <a:r>
                        <a:rPr lang="en-US" sz="1100" u="none" strike="noStrike">
                          <a:effectLst/>
                        </a:rPr>
                        <a:t>2040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831.9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455.3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1,287.2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1,677.8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594.9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591.9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560.6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3,425.2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1.37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1.46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2.66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24520092"/>
                  </a:ext>
                </a:extLst>
              </a:tr>
              <a:tr h="288000">
                <a:tc>
                  <a:txBody>
                    <a:bodyPr/>
                    <a:lstStyle/>
                    <a:p>
                      <a:pPr algn="ctr" fontAlgn="ctr"/>
                      <a:r>
                        <a:rPr lang="en-US" sz="1100" u="none" strike="noStrike" dirty="0">
                          <a:effectLst/>
                        </a:rPr>
                        <a:t>2050</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909.7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498.8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1,408.5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1,872.3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658.8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658.8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615.3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3,805.1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1.50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1.62 </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dirty="0">
                          <a:effectLst/>
                        </a:rPr>
                        <a:t>2.70 </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61818439"/>
                  </a:ext>
                </a:extLst>
              </a:tr>
            </a:tbl>
          </a:graphicData>
        </a:graphic>
      </p:graphicFrame>
    </p:spTree>
    <p:extLst>
      <p:ext uri="{BB962C8B-B14F-4D97-AF65-F5344CB8AC3E}">
        <p14:creationId xmlns:p14="http://schemas.microsoft.com/office/powerpoint/2010/main" val="217168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9138EF3-3B0F-8A5C-5057-FBC686E356E8}"/>
              </a:ext>
            </a:extLst>
          </p:cNvPr>
          <p:cNvSpPr>
            <a:spLocks noGrp="1"/>
          </p:cNvSpPr>
          <p:nvPr>
            <p:ph type="body" sz="quarter" idx="11"/>
          </p:nvPr>
        </p:nvSpPr>
        <p:spPr>
          <a:xfrm>
            <a:off x="623888" y="401357"/>
            <a:ext cx="8640000" cy="576000"/>
          </a:xfrm>
        </p:spPr>
        <p:txBody>
          <a:bodyPr anchor="ctr">
            <a:noAutofit/>
          </a:bodyPr>
          <a:lstStyle/>
          <a:p>
            <a:pPr marL="0" indent="0">
              <a:lnSpc>
                <a:spcPts val="4800"/>
              </a:lnSpc>
              <a:spcBef>
                <a:spcPts val="0"/>
              </a:spcBef>
              <a:buNone/>
            </a:pPr>
            <a:r>
              <a:rPr kumimoji="1" lang="en-US" altLang="ja-JP" sz="3200" b="1" dirty="0"/>
              <a:t>Table of Contents</a:t>
            </a:r>
            <a:endParaRPr lang="en-US" altLang="ja-JP" sz="3200" dirty="0"/>
          </a:p>
        </p:txBody>
      </p:sp>
      <p:sp>
        <p:nvSpPr>
          <p:cNvPr id="3" name="スライド番号プレースホルダー 2">
            <a:extLst>
              <a:ext uri="{FF2B5EF4-FFF2-40B4-BE49-F238E27FC236}">
                <a16:creationId xmlns:a16="http://schemas.microsoft.com/office/drawing/2014/main" id="{9FD2FF41-42E7-CA8E-C71F-E4A8771CB66F}"/>
              </a:ext>
            </a:extLst>
          </p:cNvPr>
          <p:cNvSpPr>
            <a:spLocks noGrp="1"/>
          </p:cNvSpPr>
          <p:nvPr>
            <p:ph type="sldNum" sz="quarter" idx="12"/>
          </p:nvPr>
        </p:nvSpPr>
        <p:spPr/>
        <p:txBody>
          <a:bodyPr/>
          <a:lstStyle/>
          <a:p>
            <a:fld id="{B424A714-972D-431A-872C-1B0FE76119C1}" type="slidenum">
              <a:rPr lang="ja-JP" altLang="en-US" smtClean="0"/>
              <a:pPr/>
              <a:t>2</a:t>
            </a:fld>
            <a:endParaRPr lang="ja-JP" altLang="en-US"/>
          </a:p>
        </p:txBody>
      </p:sp>
      <p:sp>
        <p:nvSpPr>
          <p:cNvPr id="6" name="TextBox 5">
            <a:extLst>
              <a:ext uri="{FF2B5EF4-FFF2-40B4-BE49-F238E27FC236}">
                <a16:creationId xmlns:a16="http://schemas.microsoft.com/office/drawing/2014/main" id="{65AF2AC2-81E1-B073-75A2-4046409777D5}"/>
              </a:ext>
            </a:extLst>
          </p:cNvPr>
          <p:cNvSpPr txBox="1"/>
          <p:nvPr/>
        </p:nvSpPr>
        <p:spPr>
          <a:xfrm>
            <a:off x="623887" y="1062289"/>
            <a:ext cx="10944225" cy="4320000"/>
          </a:xfrm>
          <a:prstGeom prst="rect">
            <a:avLst/>
          </a:prstGeom>
          <a:noFill/>
        </p:spPr>
        <p:txBody>
          <a:bodyPr wrap="square" rtlCol="0" anchor="ctr">
            <a:noAutofit/>
          </a:bodyPr>
          <a:lstStyle/>
          <a:p>
            <a:pPr marL="360000" indent="-360000">
              <a:lnSpc>
                <a:spcPts val="4800"/>
              </a:lnSpc>
              <a:buFont typeface="+mj-lt"/>
              <a:buAutoNum type="arabicPeriod"/>
            </a:pPr>
            <a:r>
              <a:rPr lang="en-US" altLang="ja-JP" sz="2400" b="1" dirty="0"/>
              <a:t>Project Background</a:t>
            </a:r>
          </a:p>
          <a:p>
            <a:pPr marL="360000" indent="-360000">
              <a:lnSpc>
                <a:spcPts val="4800"/>
              </a:lnSpc>
              <a:buFont typeface="+mj-lt"/>
              <a:buAutoNum type="arabicPeriod"/>
            </a:pPr>
            <a:r>
              <a:rPr lang="en-US" altLang="ja-JP" sz="2400" b="1" dirty="0"/>
              <a:t>Flood Modeling for Risk Assessment</a:t>
            </a:r>
          </a:p>
          <a:p>
            <a:pPr marL="360000" indent="-360000">
              <a:lnSpc>
                <a:spcPts val="4800"/>
              </a:lnSpc>
              <a:buFont typeface="+mj-lt"/>
              <a:buAutoNum type="arabicPeriod"/>
            </a:pPr>
            <a:r>
              <a:rPr lang="en-US" altLang="ja-JP" sz="2400" b="1" dirty="0"/>
              <a:t>Road Structure Inspection and Assessment</a:t>
            </a:r>
          </a:p>
          <a:p>
            <a:pPr marL="360000" indent="-360000">
              <a:lnSpc>
                <a:spcPts val="4800"/>
              </a:lnSpc>
              <a:buFont typeface="+mj-lt"/>
              <a:buAutoNum type="arabicPeriod"/>
            </a:pPr>
            <a:r>
              <a:rPr lang="en-US" altLang="ja-JP" sz="2400" b="1" dirty="0"/>
              <a:t>Geographic Information System (GIS) &amp; Cost-Benefit Analysis (CBA)</a:t>
            </a:r>
          </a:p>
          <a:p>
            <a:pPr marL="360000" indent="-360000">
              <a:lnSpc>
                <a:spcPts val="4800"/>
              </a:lnSpc>
              <a:buFont typeface="+mj-lt"/>
              <a:buAutoNum type="arabicPeriod"/>
            </a:pPr>
            <a:r>
              <a:rPr lang="en-US" altLang="ja-JP" sz="2400" b="1" dirty="0"/>
              <a:t>Implications and Applications</a:t>
            </a:r>
          </a:p>
        </p:txBody>
      </p:sp>
    </p:spTree>
    <p:extLst>
      <p:ext uri="{BB962C8B-B14F-4D97-AF65-F5344CB8AC3E}">
        <p14:creationId xmlns:p14="http://schemas.microsoft.com/office/powerpoint/2010/main" val="126807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3">
            <a:extLst>
              <a:ext uri="{FF2B5EF4-FFF2-40B4-BE49-F238E27FC236}">
                <a16:creationId xmlns:a16="http://schemas.microsoft.com/office/drawing/2014/main" id="{1ABF35BE-E6CD-4287-89FC-A177230C67D5}"/>
              </a:ext>
            </a:extLst>
          </p:cNvPr>
          <p:cNvSpPr txBox="1"/>
          <p:nvPr/>
        </p:nvSpPr>
        <p:spPr>
          <a:xfrm>
            <a:off x="1773934" y="546133"/>
            <a:ext cx="4320000" cy="1440000"/>
          </a:xfrm>
          <a:prstGeom prst="rect">
            <a:avLst/>
          </a:prstGeom>
          <a:noFill/>
          <a:ln w="9525"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lnSpc>
                <a:spcPts val="1800"/>
              </a:lnSpc>
            </a:pPr>
            <a:r>
              <a:rPr lang="en-US" sz="1200" b="1">
                <a:solidFill>
                  <a:schemeClr val="tx2"/>
                </a:solidFill>
                <a:latin typeface="メイリオ" panose="020B0604030504040204" pitchFamily="50" charset="-128"/>
                <a:ea typeface="メイリオ" panose="020B0604030504040204" pitchFamily="50" charset="-128"/>
              </a:rPr>
              <a:t>1st Layer: 	Land Use Land Cover (Built-up &amp; Crop)</a:t>
            </a:r>
          </a:p>
          <a:p>
            <a:pPr algn="l">
              <a:lnSpc>
                <a:spcPts val="1800"/>
              </a:lnSpc>
            </a:pPr>
            <a:r>
              <a:rPr lang="en-US" sz="1200" b="1">
                <a:solidFill>
                  <a:schemeClr val="tx2"/>
                </a:solidFill>
                <a:latin typeface="メイリオ" panose="020B0604030504040204" pitchFamily="50" charset="-128"/>
                <a:ea typeface="メイリオ" panose="020B0604030504040204" pitchFamily="50" charset="-128"/>
              </a:rPr>
              <a:t>2nd Layer: Population Distribution/Concentration</a:t>
            </a:r>
          </a:p>
          <a:p>
            <a:pPr algn="l">
              <a:lnSpc>
                <a:spcPts val="1800"/>
              </a:lnSpc>
            </a:pPr>
            <a:r>
              <a:rPr lang="en-US" sz="1200" b="1">
                <a:solidFill>
                  <a:schemeClr val="tx2"/>
                </a:solidFill>
                <a:latin typeface="メイリオ" panose="020B0604030504040204" pitchFamily="50" charset="-128"/>
                <a:ea typeface="メイリオ" panose="020B0604030504040204" pitchFamily="50" charset="-128"/>
              </a:rPr>
              <a:t>3rd Layer: 	Health / Education / Accident</a:t>
            </a:r>
          </a:p>
          <a:p>
            <a:pPr algn="l">
              <a:lnSpc>
                <a:spcPts val="1800"/>
              </a:lnSpc>
            </a:pPr>
            <a:r>
              <a:rPr lang="en-US" sz="1200" b="1">
                <a:solidFill>
                  <a:schemeClr val="tx2"/>
                </a:solidFill>
                <a:latin typeface="メイリオ" panose="020B0604030504040204" pitchFamily="50" charset="-128"/>
                <a:ea typeface="メイリオ" panose="020B0604030504040204" pitchFamily="50" charset="-128"/>
              </a:rPr>
              <a:t>4th</a:t>
            </a:r>
            <a:r>
              <a:rPr lang="en-US" sz="1200" b="1" baseline="0">
                <a:solidFill>
                  <a:schemeClr val="tx2"/>
                </a:solidFill>
                <a:latin typeface="メイリオ" panose="020B0604030504040204" pitchFamily="50" charset="-128"/>
                <a:ea typeface="メイリオ" panose="020B0604030504040204" pitchFamily="50" charset="-128"/>
              </a:rPr>
              <a:t> Layer: 	</a:t>
            </a:r>
            <a:r>
              <a:rPr lang="en-US" sz="1200" b="1" spc="-50">
                <a:solidFill>
                  <a:schemeClr val="tx2"/>
                </a:solidFill>
                <a:latin typeface="メイリオ" panose="020B0604030504040204" pitchFamily="50" charset="-128"/>
                <a:ea typeface="メイリオ" panose="020B0604030504040204" pitchFamily="50" charset="-128"/>
              </a:rPr>
              <a:t>Trading Logistics (Export &amp; Import) / GHG</a:t>
            </a:r>
          </a:p>
          <a:p>
            <a:pPr algn="l">
              <a:lnSpc>
                <a:spcPts val="1800"/>
              </a:lnSpc>
            </a:pPr>
            <a:r>
              <a:rPr lang="en-US" sz="1200" b="0" i="1" baseline="0">
                <a:solidFill>
                  <a:schemeClr val="tx2"/>
                </a:solidFill>
                <a:latin typeface="メイリオ" panose="020B0604030504040204" pitchFamily="50" charset="-128"/>
                <a:ea typeface="メイリオ" panose="020B0604030504040204" pitchFamily="50" charset="-128"/>
              </a:rPr>
              <a:t>5th Layer: 	Emergency Relief (Not Counted Yet)</a:t>
            </a:r>
            <a:endParaRPr lang="en-US" sz="1200" b="0" i="1">
              <a:solidFill>
                <a:schemeClr val="tx2"/>
              </a:solidFill>
              <a:latin typeface="メイリオ" panose="020B0604030504040204" pitchFamily="50" charset="-128"/>
              <a:ea typeface="メイリオ" panose="020B0604030504040204" pitchFamily="50" charset="-128"/>
            </a:endParaRPr>
          </a:p>
        </p:txBody>
      </p:sp>
      <p:sp>
        <p:nvSpPr>
          <p:cNvPr id="31" name="TextBox 34">
            <a:extLst>
              <a:ext uri="{FF2B5EF4-FFF2-40B4-BE49-F238E27FC236}">
                <a16:creationId xmlns:a16="http://schemas.microsoft.com/office/drawing/2014/main" id="{C1D8D37E-D861-4BA1-BB5C-257E8420669A}"/>
              </a:ext>
            </a:extLst>
          </p:cNvPr>
          <p:cNvSpPr txBox="1"/>
          <p:nvPr/>
        </p:nvSpPr>
        <p:spPr>
          <a:xfrm>
            <a:off x="1784267" y="185568"/>
            <a:ext cx="4320000" cy="360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u="sng">
                <a:solidFill>
                  <a:schemeClr val="tx2"/>
                </a:solidFill>
                <a:latin typeface="メイリオ" panose="020B0604030504040204" pitchFamily="50" charset="-128"/>
                <a:ea typeface="メイリオ" panose="020B0604030504040204" pitchFamily="50" charset="-128"/>
              </a:rPr>
              <a:t>GIS &amp; National Statistics</a:t>
            </a:r>
          </a:p>
        </p:txBody>
      </p:sp>
      <p:sp>
        <p:nvSpPr>
          <p:cNvPr id="32" name="TextBox 36">
            <a:extLst>
              <a:ext uri="{FF2B5EF4-FFF2-40B4-BE49-F238E27FC236}">
                <a16:creationId xmlns:a16="http://schemas.microsoft.com/office/drawing/2014/main" id="{B46C64B0-203A-4B72-ABFB-D63E6DA0756E}"/>
              </a:ext>
            </a:extLst>
          </p:cNvPr>
          <p:cNvSpPr txBox="1"/>
          <p:nvPr/>
        </p:nvSpPr>
        <p:spPr>
          <a:xfrm>
            <a:off x="2863493" y="4359566"/>
            <a:ext cx="1440000" cy="432000"/>
          </a:xfrm>
          <a:prstGeom prst="rect">
            <a:avLst/>
          </a:prstGeom>
          <a:noFill/>
          <a:ln w="38100" cmpd="dbl">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1800"/>
              </a:lnSpc>
            </a:pPr>
            <a:r>
              <a:rPr lang="en-US" sz="1200" b="1">
                <a:latin typeface="メイリオ" panose="020B0604030504040204" pitchFamily="50" charset="-128"/>
                <a:ea typeface="メイリオ" panose="020B0604030504040204" pitchFamily="50" charset="-128"/>
              </a:rPr>
              <a:t>Direct Loss</a:t>
            </a:r>
          </a:p>
        </p:txBody>
      </p:sp>
      <p:sp>
        <p:nvSpPr>
          <p:cNvPr id="33" name="TextBox 37">
            <a:extLst>
              <a:ext uri="{FF2B5EF4-FFF2-40B4-BE49-F238E27FC236}">
                <a16:creationId xmlns:a16="http://schemas.microsoft.com/office/drawing/2014/main" id="{55F7E474-559C-49FF-886E-638D47BC6B0F}"/>
              </a:ext>
            </a:extLst>
          </p:cNvPr>
          <p:cNvSpPr txBox="1"/>
          <p:nvPr/>
        </p:nvSpPr>
        <p:spPr>
          <a:xfrm>
            <a:off x="8616384" y="4359566"/>
            <a:ext cx="1440000" cy="432000"/>
          </a:xfrm>
          <a:prstGeom prst="rect">
            <a:avLst/>
          </a:prstGeom>
          <a:noFill/>
          <a:ln w="9525" cmpd="sng">
            <a:solidFill>
              <a:schemeClr val="tx2"/>
            </a:solidFill>
            <a:prstDash val="dash"/>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1800"/>
              </a:lnSpc>
            </a:pPr>
            <a:r>
              <a:rPr lang="en-US" sz="1200" b="1">
                <a:latin typeface="メイリオ" panose="020B0604030504040204" pitchFamily="50" charset="-128"/>
                <a:ea typeface="メイリオ" panose="020B0604030504040204" pitchFamily="50" charset="-128"/>
              </a:rPr>
              <a:t>Indirect Loss</a:t>
            </a:r>
          </a:p>
        </p:txBody>
      </p:sp>
      <p:sp>
        <p:nvSpPr>
          <p:cNvPr id="35" name="TextBox 58">
            <a:extLst>
              <a:ext uri="{FF2B5EF4-FFF2-40B4-BE49-F238E27FC236}">
                <a16:creationId xmlns:a16="http://schemas.microsoft.com/office/drawing/2014/main" id="{F3147572-137D-4961-9353-A6E6E9E16C54}"/>
              </a:ext>
            </a:extLst>
          </p:cNvPr>
          <p:cNvSpPr txBox="1"/>
          <p:nvPr/>
        </p:nvSpPr>
        <p:spPr>
          <a:xfrm>
            <a:off x="6823662" y="545779"/>
            <a:ext cx="4320000" cy="1440000"/>
          </a:xfrm>
          <a:prstGeom prst="rect">
            <a:avLst/>
          </a:prstGeom>
          <a:noFill/>
          <a:ln w="9525" cmpd="sng">
            <a:solidFill>
              <a:schemeClr val="tx2"/>
            </a:solidFill>
            <a:prstDash val="solid"/>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800"/>
              </a:lnSpc>
            </a:pPr>
            <a:r>
              <a:rPr lang="en-US" sz="1200" b="0" i="0">
                <a:solidFill>
                  <a:schemeClr val="tx2"/>
                </a:solidFill>
                <a:latin typeface="メイリオ" panose="020B0604030504040204" pitchFamily="50" charset="-128"/>
                <a:ea typeface="メイリオ" panose="020B0604030504040204" pitchFamily="50" charset="-128"/>
              </a:rPr>
              <a:t>1</a:t>
            </a:r>
            <a:r>
              <a:rPr lang="en-US" sz="1200" b="0" i="0" baseline="30000">
                <a:solidFill>
                  <a:schemeClr val="tx2"/>
                </a:solidFill>
                <a:latin typeface="メイリオ" panose="020B0604030504040204" pitchFamily="50" charset="-128"/>
                <a:ea typeface="メイリオ" panose="020B0604030504040204" pitchFamily="50" charset="-128"/>
              </a:rPr>
              <a:t>st</a:t>
            </a:r>
            <a:r>
              <a:rPr lang="en-US" sz="1200" b="0" i="0">
                <a:solidFill>
                  <a:schemeClr val="tx2"/>
                </a:solidFill>
                <a:latin typeface="メイリオ" panose="020B0604030504040204" pitchFamily="50" charset="-128"/>
                <a:ea typeface="メイリオ" panose="020B0604030504040204" pitchFamily="50" charset="-128"/>
              </a:rPr>
              <a:t>; Asset Values (Built-up)</a:t>
            </a:r>
            <a:r>
              <a:rPr lang="en-US" sz="1200" b="0" i="0" baseline="0">
                <a:solidFill>
                  <a:schemeClr val="tx2"/>
                </a:solidFill>
                <a:latin typeface="メイリオ" panose="020B0604030504040204" pitchFamily="50" charset="-128"/>
                <a:ea typeface="メイリオ" panose="020B0604030504040204" pitchFamily="50" charset="-128"/>
              </a:rPr>
              <a:t> &amp; Production Values (Crop)</a:t>
            </a:r>
          </a:p>
          <a:p>
            <a:pPr>
              <a:lnSpc>
                <a:spcPts val="1800"/>
              </a:lnSpc>
            </a:pPr>
            <a:r>
              <a:rPr lang="en-US" sz="1200" b="0" i="0" baseline="0">
                <a:solidFill>
                  <a:schemeClr val="tx2"/>
                </a:solidFill>
                <a:latin typeface="メイリオ" panose="020B0604030504040204" pitchFamily="50" charset="-128"/>
                <a:ea typeface="メイリオ" panose="020B0604030504040204" pitchFamily="50" charset="-128"/>
              </a:rPr>
              <a:t>2</a:t>
            </a:r>
            <a:r>
              <a:rPr lang="en-US" sz="1200" b="0" i="0" baseline="30000">
                <a:solidFill>
                  <a:schemeClr val="tx2"/>
                </a:solidFill>
                <a:latin typeface="メイリオ" panose="020B0604030504040204" pitchFamily="50" charset="-128"/>
                <a:ea typeface="メイリオ" panose="020B0604030504040204" pitchFamily="50" charset="-128"/>
              </a:rPr>
              <a:t>nd</a:t>
            </a:r>
            <a:r>
              <a:rPr lang="en-US" sz="1200" b="0" i="0" baseline="0">
                <a:solidFill>
                  <a:schemeClr val="tx2"/>
                </a:solidFill>
                <a:latin typeface="メイリオ" panose="020B0604030504040204" pitchFamily="50" charset="-128"/>
                <a:ea typeface="メイリオ" panose="020B0604030504040204" pitchFamily="50" charset="-128"/>
              </a:rPr>
              <a:t>; National Average Income (GDP per Capita)</a:t>
            </a:r>
          </a:p>
          <a:p>
            <a:pPr>
              <a:lnSpc>
                <a:spcPts val="1800"/>
              </a:lnSpc>
            </a:pPr>
            <a:r>
              <a:rPr lang="en-US" sz="1200" b="0" i="0" baseline="0">
                <a:solidFill>
                  <a:schemeClr val="tx2"/>
                </a:solidFill>
                <a:latin typeface="メイリオ" panose="020B0604030504040204" pitchFamily="50" charset="-128"/>
                <a:ea typeface="メイリオ" panose="020B0604030504040204" pitchFamily="50" charset="-128"/>
              </a:rPr>
              <a:t>3</a:t>
            </a:r>
            <a:r>
              <a:rPr lang="en-US" sz="1200" b="0" i="0" baseline="30000">
                <a:solidFill>
                  <a:schemeClr val="tx2"/>
                </a:solidFill>
                <a:latin typeface="メイリオ" panose="020B0604030504040204" pitchFamily="50" charset="-128"/>
                <a:ea typeface="メイリオ" panose="020B0604030504040204" pitchFamily="50" charset="-128"/>
              </a:rPr>
              <a:t>rd</a:t>
            </a:r>
            <a:r>
              <a:rPr lang="en-US" sz="1200" b="0" i="0" baseline="0">
                <a:solidFill>
                  <a:schemeClr val="tx2"/>
                </a:solidFill>
                <a:latin typeface="メイリオ" panose="020B0604030504040204" pitchFamily="50" charset="-128"/>
                <a:ea typeface="メイリオ" panose="020B0604030504040204" pitchFamily="50" charset="-128"/>
              </a:rPr>
              <a:t>; DALYs / </a:t>
            </a:r>
            <a:r>
              <a:rPr lang="en-US" sz="1200">
                <a:solidFill>
                  <a:schemeClr val="tx2"/>
                </a:solidFill>
                <a:latin typeface="メイリオ" panose="020B0604030504040204" pitchFamily="50" charset="-128"/>
                <a:ea typeface="メイリオ" panose="020B0604030504040204" pitchFamily="50" charset="-128"/>
              </a:rPr>
              <a:t>Educational </a:t>
            </a:r>
            <a:r>
              <a:rPr lang="en-US" sz="1200" b="0" i="0" baseline="0">
                <a:solidFill>
                  <a:schemeClr val="tx2"/>
                </a:solidFill>
                <a:latin typeface="メイリオ" panose="020B0604030504040204" pitchFamily="50" charset="-128"/>
                <a:ea typeface="メイリオ" panose="020B0604030504040204" pitchFamily="50" charset="-128"/>
              </a:rPr>
              <a:t>Opportunity Cost / iRAP</a:t>
            </a:r>
          </a:p>
          <a:p>
            <a:pPr>
              <a:lnSpc>
                <a:spcPts val="1800"/>
              </a:lnSpc>
            </a:pPr>
            <a:r>
              <a:rPr lang="en-US" sz="1200" b="0" i="0" baseline="0">
                <a:solidFill>
                  <a:schemeClr val="tx2"/>
                </a:solidFill>
                <a:latin typeface="メイリオ" panose="020B0604030504040204" pitchFamily="50" charset="-128"/>
                <a:ea typeface="メイリオ" panose="020B0604030504040204" pitchFamily="50" charset="-128"/>
              </a:rPr>
              <a:t>4</a:t>
            </a:r>
            <a:r>
              <a:rPr lang="en-US" sz="1200" b="0" i="0" baseline="30000">
                <a:solidFill>
                  <a:schemeClr val="tx2"/>
                </a:solidFill>
                <a:latin typeface="メイリオ" panose="020B0604030504040204" pitchFamily="50" charset="-128"/>
                <a:ea typeface="メイリオ" panose="020B0604030504040204" pitchFamily="50" charset="-128"/>
              </a:rPr>
              <a:t>th</a:t>
            </a:r>
            <a:r>
              <a:rPr lang="en-US" sz="1200" b="0" i="0" baseline="0">
                <a:solidFill>
                  <a:schemeClr val="tx2"/>
                </a:solidFill>
                <a:latin typeface="メイリオ" panose="020B0604030504040204" pitchFamily="50" charset="-128"/>
                <a:ea typeface="メイリオ" panose="020B0604030504040204" pitchFamily="50" charset="-128"/>
              </a:rPr>
              <a:t>; Logistics Cost Gap (Durban vs Beira) / CO</a:t>
            </a:r>
            <a:r>
              <a:rPr lang="en-US" sz="1200" b="0" i="0" baseline="-25000">
                <a:solidFill>
                  <a:schemeClr val="tx2"/>
                </a:solidFill>
                <a:latin typeface="メイリオ" panose="020B0604030504040204" pitchFamily="50" charset="-128"/>
                <a:ea typeface="メイリオ" panose="020B0604030504040204" pitchFamily="50" charset="-128"/>
              </a:rPr>
              <a:t>2</a:t>
            </a:r>
            <a:r>
              <a:rPr lang="en-US" sz="1200" b="0" i="0" baseline="0">
                <a:solidFill>
                  <a:schemeClr val="tx2"/>
                </a:solidFill>
                <a:latin typeface="メイリオ" panose="020B0604030504040204" pitchFamily="50" charset="-128"/>
                <a:ea typeface="メイリオ" panose="020B0604030504040204" pitchFamily="50" charset="-128"/>
              </a:rPr>
              <a:t> Price</a:t>
            </a:r>
          </a:p>
          <a:p>
            <a:pPr>
              <a:lnSpc>
                <a:spcPts val="1800"/>
              </a:lnSpc>
            </a:pPr>
            <a:r>
              <a:rPr lang="en-US" sz="1200" b="0" i="1" baseline="0">
                <a:solidFill>
                  <a:schemeClr val="tx2"/>
                </a:solidFill>
                <a:latin typeface="メイリオ" panose="020B0604030504040204" pitchFamily="50" charset="-128"/>
                <a:ea typeface="メイリオ" panose="020B0604030504040204" pitchFamily="50" charset="-128"/>
              </a:rPr>
              <a:t>5</a:t>
            </a:r>
            <a:r>
              <a:rPr lang="en-US" sz="1200" b="0" i="1" baseline="30000">
                <a:solidFill>
                  <a:schemeClr val="tx2"/>
                </a:solidFill>
                <a:latin typeface="メイリオ" panose="020B0604030504040204" pitchFamily="50" charset="-128"/>
                <a:ea typeface="メイリオ" panose="020B0604030504040204" pitchFamily="50" charset="-128"/>
              </a:rPr>
              <a:t>th</a:t>
            </a:r>
            <a:r>
              <a:rPr lang="en-US" sz="1200" b="0" i="1" baseline="0">
                <a:solidFill>
                  <a:schemeClr val="tx2"/>
                </a:solidFill>
                <a:latin typeface="メイリオ" panose="020B0604030504040204" pitchFamily="50" charset="-128"/>
                <a:ea typeface="メイリオ" panose="020B0604030504040204" pitchFamily="50" charset="-128"/>
              </a:rPr>
              <a:t>; Accessibility &amp; Redundancy</a:t>
            </a:r>
            <a:endParaRPr lang="en-US" sz="1200" b="0" i="1">
              <a:solidFill>
                <a:schemeClr val="tx2"/>
              </a:solidFill>
              <a:latin typeface="メイリオ" panose="020B0604030504040204" pitchFamily="50" charset="-128"/>
              <a:ea typeface="メイリオ" panose="020B0604030504040204" pitchFamily="50" charset="-128"/>
            </a:endParaRPr>
          </a:p>
        </p:txBody>
      </p:sp>
      <p:cxnSp>
        <p:nvCxnSpPr>
          <p:cNvPr id="36" name="Connector: Elbow 35">
            <a:extLst>
              <a:ext uri="{FF2B5EF4-FFF2-40B4-BE49-F238E27FC236}">
                <a16:creationId xmlns:a16="http://schemas.microsoft.com/office/drawing/2014/main" id="{03DFB9F7-DC23-9E0A-1940-9F6971BED7BF}"/>
              </a:ext>
            </a:extLst>
          </p:cNvPr>
          <p:cNvCxnSpPr>
            <a:cxnSpLocks/>
            <a:stCxn id="29" idx="3"/>
            <a:endCxn id="34" idx="0"/>
          </p:cNvCxnSpPr>
          <p:nvPr/>
        </p:nvCxnSpPr>
        <p:spPr>
          <a:xfrm>
            <a:off x="6093934" y="1266133"/>
            <a:ext cx="361234" cy="900000"/>
          </a:xfrm>
          <a:prstGeom prst="bentConnector2">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78">
            <a:extLst>
              <a:ext uri="{FF2B5EF4-FFF2-40B4-BE49-F238E27FC236}">
                <a16:creationId xmlns:a16="http://schemas.microsoft.com/office/drawing/2014/main" id="{1A7F8469-469C-43BD-BA3F-1F2F7899953F}"/>
              </a:ext>
            </a:extLst>
          </p:cNvPr>
          <p:cNvSpPr txBox="1"/>
          <p:nvPr/>
        </p:nvSpPr>
        <p:spPr>
          <a:xfrm>
            <a:off x="6823661" y="192291"/>
            <a:ext cx="4320000" cy="360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u="sng">
                <a:solidFill>
                  <a:schemeClr val="tx2"/>
                </a:solidFill>
                <a:latin typeface="メイリオ" panose="020B0604030504040204" pitchFamily="50" charset="-128"/>
                <a:ea typeface="メイリオ" panose="020B0604030504040204" pitchFamily="50" charset="-128"/>
              </a:rPr>
              <a:t>Various</a:t>
            </a:r>
            <a:r>
              <a:rPr lang="en-US" sz="1200" b="1" u="sng" baseline="0">
                <a:solidFill>
                  <a:schemeClr val="tx2"/>
                </a:solidFill>
                <a:latin typeface="メイリオ" panose="020B0604030504040204" pitchFamily="50" charset="-128"/>
                <a:ea typeface="メイリオ" panose="020B0604030504040204" pitchFamily="50" charset="-128"/>
              </a:rPr>
              <a:t> Documents</a:t>
            </a:r>
            <a:endParaRPr lang="en-US" sz="1200" b="1" u="sng">
              <a:solidFill>
                <a:schemeClr val="tx2"/>
              </a:solidFill>
              <a:latin typeface="メイリオ" panose="020B0604030504040204" pitchFamily="50" charset="-128"/>
              <a:ea typeface="メイリオ" panose="020B0604030504040204" pitchFamily="50" charset="-128"/>
            </a:endParaRPr>
          </a:p>
        </p:txBody>
      </p:sp>
      <p:grpSp>
        <p:nvGrpSpPr>
          <p:cNvPr id="98" name="Group 97">
            <a:extLst>
              <a:ext uri="{FF2B5EF4-FFF2-40B4-BE49-F238E27FC236}">
                <a16:creationId xmlns:a16="http://schemas.microsoft.com/office/drawing/2014/main" id="{43D883F0-FCB8-DA4B-9700-4CF9A0EE5F58}"/>
              </a:ext>
            </a:extLst>
          </p:cNvPr>
          <p:cNvGrpSpPr/>
          <p:nvPr/>
        </p:nvGrpSpPr>
        <p:grpSpPr>
          <a:xfrm>
            <a:off x="3583492" y="2173823"/>
            <a:ext cx="5752892" cy="4492111"/>
            <a:chOff x="3599394" y="3255202"/>
            <a:chExt cx="5752892" cy="4492111"/>
          </a:xfrm>
        </p:grpSpPr>
        <p:sp>
          <p:nvSpPr>
            <p:cNvPr id="34" name="Flowchart: Decision 33">
              <a:extLst>
                <a:ext uri="{FF2B5EF4-FFF2-40B4-BE49-F238E27FC236}">
                  <a16:creationId xmlns:a16="http://schemas.microsoft.com/office/drawing/2014/main" id="{BC4F92FA-F890-4570-391D-77DB677F4E8C}"/>
                </a:ext>
              </a:extLst>
            </p:cNvPr>
            <p:cNvSpPr/>
            <p:nvPr/>
          </p:nvSpPr>
          <p:spPr>
            <a:xfrm>
              <a:off x="5031070" y="3255202"/>
              <a:ext cx="2880000" cy="1080000"/>
            </a:xfrm>
            <a:prstGeom prst="flowChartDecision">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dirty="0">
                  <a:solidFill>
                    <a:schemeClr val="tx2"/>
                  </a:solidFill>
                  <a:latin typeface="メイリオ" panose="020B0604030504040204" pitchFamily="50" charset="-128"/>
                  <a:ea typeface="メイリオ" panose="020B0604030504040204" pitchFamily="50" charset="-128"/>
                </a:rPr>
                <a:t>HEC-RAS for </a:t>
              </a:r>
            </a:p>
            <a:p>
              <a:pPr algn="ctr"/>
              <a:r>
                <a:rPr lang="en-US" sz="1200" b="1" dirty="0">
                  <a:solidFill>
                    <a:schemeClr val="tx2"/>
                  </a:solidFill>
                  <a:latin typeface="メイリオ" panose="020B0604030504040204" pitchFamily="50" charset="-128"/>
                  <a:ea typeface="メイリオ" panose="020B0604030504040204" pitchFamily="50" charset="-128"/>
                </a:rPr>
                <a:t>RP=20/100/400</a:t>
              </a:r>
            </a:p>
          </p:txBody>
        </p:sp>
        <p:sp>
          <p:nvSpPr>
            <p:cNvPr id="38" name="TextBox 79">
              <a:extLst>
                <a:ext uri="{FF2B5EF4-FFF2-40B4-BE49-F238E27FC236}">
                  <a16:creationId xmlns:a16="http://schemas.microsoft.com/office/drawing/2014/main" id="{26E32C6E-7D25-42F1-A5A9-FA67538F73BC}"/>
                </a:ext>
              </a:extLst>
            </p:cNvPr>
            <p:cNvSpPr txBox="1"/>
            <p:nvPr/>
          </p:nvSpPr>
          <p:spPr>
            <a:xfrm>
              <a:off x="4667986" y="4508226"/>
              <a:ext cx="3600000" cy="864000"/>
            </a:xfrm>
            <a:prstGeom prst="rect">
              <a:avLst/>
            </a:prstGeom>
            <a:noFill/>
            <a:ln w="9525"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solidFill>
                    <a:schemeClr val="tx2"/>
                  </a:solidFill>
                  <a:latin typeface="メイリオ" panose="020B0604030504040204" pitchFamily="50" charset="-128"/>
                  <a:ea typeface="メイリオ" panose="020B0604030504040204" pitchFamily="50" charset="-128"/>
                </a:rPr>
                <a:t>Bank (West for M1, East for S152) /</a:t>
              </a:r>
            </a:p>
            <a:p>
              <a:pPr algn="ctr"/>
              <a:r>
                <a:rPr lang="en-US" sz="1200" b="1">
                  <a:solidFill>
                    <a:schemeClr val="tx2"/>
                  </a:solidFill>
                  <a:latin typeface="メイリオ" panose="020B0604030504040204" pitchFamily="50" charset="-128"/>
                  <a:ea typeface="メイリオ" panose="020B0604030504040204" pitchFamily="50" charset="-128"/>
                </a:rPr>
                <a:t>Zone (Downstream/Corridor/Upstream) /</a:t>
              </a:r>
            </a:p>
            <a:p>
              <a:pPr algn="ctr"/>
              <a:r>
                <a:rPr lang="en-US" sz="1200" b="1">
                  <a:solidFill>
                    <a:schemeClr val="tx2"/>
                  </a:solidFill>
                  <a:latin typeface="メイリオ" panose="020B0604030504040204" pitchFamily="50" charset="-128"/>
                  <a:ea typeface="メイリオ" panose="020B0604030504040204" pitchFamily="50" charset="-128"/>
                </a:rPr>
                <a:t>Flood Risk by Inundation Depth /</a:t>
              </a:r>
            </a:p>
            <a:p>
              <a:pPr algn="ctr"/>
              <a:r>
                <a:rPr lang="en-US" sz="1200" b="1">
                  <a:solidFill>
                    <a:schemeClr val="tx2"/>
                  </a:solidFill>
                  <a:latin typeface="メイリオ" panose="020B0604030504040204" pitchFamily="50" charset="-128"/>
                  <a:ea typeface="メイリオ" panose="020B0604030504040204" pitchFamily="50" charset="-128"/>
                </a:rPr>
                <a:t>Probable</a:t>
              </a:r>
              <a:r>
                <a:rPr lang="en-US" sz="1200" b="1" baseline="0">
                  <a:solidFill>
                    <a:schemeClr val="tx2"/>
                  </a:solidFill>
                  <a:latin typeface="メイリオ" panose="020B0604030504040204" pitchFamily="50" charset="-128"/>
                  <a:ea typeface="メイリオ" panose="020B0604030504040204" pitchFamily="50" charset="-128"/>
                </a:rPr>
                <a:t> Maximum Loss (PML)</a:t>
              </a:r>
              <a:endParaRPr lang="en-US" sz="1200" b="1">
                <a:solidFill>
                  <a:schemeClr val="tx2"/>
                </a:solidFill>
                <a:latin typeface="メイリオ" panose="020B0604030504040204" pitchFamily="50" charset="-128"/>
                <a:ea typeface="メイリオ" panose="020B0604030504040204" pitchFamily="50" charset="-128"/>
              </a:endParaRPr>
            </a:p>
          </p:txBody>
        </p:sp>
        <p:cxnSp>
          <p:nvCxnSpPr>
            <p:cNvPr id="40" name="Connector: Elbow 39">
              <a:extLst>
                <a:ext uri="{FF2B5EF4-FFF2-40B4-BE49-F238E27FC236}">
                  <a16:creationId xmlns:a16="http://schemas.microsoft.com/office/drawing/2014/main" id="{453B09DC-F855-55ED-DF4A-62C2F3140ACB}"/>
                </a:ext>
              </a:extLst>
            </p:cNvPr>
            <p:cNvCxnSpPr>
              <a:cxnSpLocks/>
              <a:stCxn id="34" idx="1"/>
              <a:endCxn id="32" idx="0"/>
            </p:cNvCxnSpPr>
            <p:nvPr/>
          </p:nvCxnSpPr>
          <p:spPr>
            <a:xfrm rot="10800000" flipV="1">
              <a:off x="3599396" y="3795201"/>
              <a:ext cx="1431675" cy="1645743"/>
            </a:xfrm>
            <a:prstGeom prst="bentConnector2">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5CDA0A5-462B-EC36-82E8-C1E448EE9349}"/>
                </a:ext>
              </a:extLst>
            </p:cNvPr>
            <p:cNvCxnSpPr>
              <a:cxnSpLocks/>
              <a:stCxn id="38" idx="2"/>
              <a:endCxn id="32" idx="3"/>
            </p:cNvCxnSpPr>
            <p:nvPr/>
          </p:nvCxnSpPr>
          <p:spPr>
            <a:xfrm rot="5400000">
              <a:off x="5251332" y="4440290"/>
              <a:ext cx="284719" cy="2148591"/>
            </a:xfrm>
            <a:prstGeom prst="bentConnector2">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89">
              <a:extLst>
                <a:ext uri="{FF2B5EF4-FFF2-40B4-BE49-F238E27FC236}">
                  <a16:creationId xmlns:a16="http://schemas.microsoft.com/office/drawing/2014/main" id="{9CA294C2-79F6-44A2-8BF3-EE15DE60CEF9}"/>
                </a:ext>
              </a:extLst>
            </p:cNvPr>
            <p:cNvSpPr txBox="1"/>
            <p:nvPr/>
          </p:nvSpPr>
          <p:spPr>
            <a:xfrm>
              <a:off x="3612144" y="3434490"/>
              <a:ext cx="1440000" cy="360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u="none" dirty="0">
                  <a:solidFill>
                    <a:schemeClr val="tx2"/>
                  </a:solidFill>
                  <a:latin typeface="メイリオ" panose="020B0604030504040204" pitchFamily="50" charset="-128"/>
                  <a:ea typeface="メイリオ" panose="020B0604030504040204" pitchFamily="50" charset="-128"/>
                </a:rPr>
                <a:t>Flooded</a:t>
              </a:r>
            </a:p>
          </p:txBody>
        </p:sp>
        <p:sp>
          <p:nvSpPr>
            <p:cNvPr id="43" name="TextBox 90">
              <a:extLst>
                <a:ext uri="{FF2B5EF4-FFF2-40B4-BE49-F238E27FC236}">
                  <a16:creationId xmlns:a16="http://schemas.microsoft.com/office/drawing/2014/main" id="{531D2B9D-B1F9-4BE5-BB1F-2329AAF371C2}"/>
                </a:ext>
              </a:extLst>
            </p:cNvPr>
            <p:cNvSpPr txBox="1"/>
            <p:nvPr/>
          </p:nvSpPr>
          <p:spPr>
            <a:xfrm>
              <a:off x="7910307" y="3438582"/>
              <a:ext cx="1440000" cy="360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u="none" dirty="0">
                  <a:solidFill>
                    <a:schemeClr val="tx2"/>
                  </a:solidFill>
                  <a:latin typeface="メイリオ" panose="020B0604030504040204" pitchFamily="50" charset="-128"/>
                  <a:ea typeface="メイリオ" panose="020B0604030504040204" pitchFamily="50" charset="-128"/>
                </a:rPr>
                <a:t>Not Flooded</a:t>
              </a:r>
            </a:p>
          </p:txBody>
        </p:sp>
        <p:cxnSp>
          <p:nvCxnSpPr>
            <p:cNvPr id="44" name="Connector: Elbow 43">
              <a:extLst>
                <a:ext uri="{FF2B5EF4-FFF2-40B4-BE49-F238E27FC236}">
                  <a16:creationId xmlns:a16="http://schemas.microsoft.com/office/drawing/2014/main" id="{DC04A405-6D77-7F5B-5860-B38C8F32F51F}"/>
                </a:ext>
              </a:extLst>
            </p:cNvPr>
            <p:cNvCxnSpPr>
              <a:cxnSpLocks/>
              <a:stCxn id="34" idx="3"/>
              <a:endCxn id="33" idx="0"/>
            </p:cNvCxnSpPr>
            <p:nvPr/>
          </p:nvCxnSpPr>
          <p:spPr>
            <a:xfrm>
              <a:off x="7911070" y="3795202"/>
              <a:ext cx="1441216" cy="1645743"/>
            </a:xfrm>
            <a:prstGeom prst="bentConnector2">
              <a:avLst/>
            </a:prstGeom>
            <a:ln w="9525">
              <a:solidFill>
                <a:schemeClr val="tx2"/>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0B6DC439-8175-FD5F-D6B7-D69764124AD6}"/>
                </a:ext>
              </a:extLst>
            </p:cNvPr>
            <p:cNvCxnSpPr>
              <a:cxnSpLocks/>
              <a:stCxn id="38" idx="2"/>
              <a:endCxn id="33" idx="1"/>
            </p:cNvCxnSpPr>
            <p:nvPr/>
          </p:nvCxnSpPr>
          <p:spPr>
            <a:xfrm rot="16200000" flipH="1">
              <a:off x="7407777" y="4432435"/>
              <a:ext cx="284719" cy="2164300"/>
            </a:xfrm>
            <a:prstGeom prst="bentConnector2">
              <a:avLst/>
            </a:prstGeom>
            <a:ln w="9525">
              <a:solidFill>
                <a:schemeClr val="tx2"/>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C582E1-83E4-7102-5E99-82B26A43B194}"/>
                </a:ext>
              </a:extLst>
            </p:cNvPr>
            <p:cNvCxnSpPr>
              <a:cxnSpLocks/>
              <a:stCxn id="34" idx="2"/>
              <a:endCxn id="38" idx="0"/>
            </p:cNvCxnSpPr>
            <p:nvPr/>
          </p:nvCxnSpPr>
          <p:spPr>
            <a:xfrm flipH="1">
              <a:off x="6467986" y="4335202"/>
              <a:ext cx="3084" cy="173024"/>
            </a:xfrm>
            <a:prstGeom prst="line">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135">
              <a:extLst>
                <a:ext uri="{FF2B5EF4-FFF2-40B4-BE49-F238E27FC236}">
                  <a16:creationId xmlns:a16="http://schemas.microsoft.com/office/drawing/2014/main" id="{56A3FB98-C094-4EED-B05B-C43299C4C876}"/>
                </a:ext>
              </a:extLst>
            </p:cNvPr>
            <p:cNvSpPr txBox="1"/>
            <p:nvPr/>
          </p:nvSpPr>
          <p:spPr>
            <a:xfrm>
              <a:off x="4681026" y="7027313"/>
              <a:ext cx="3600000" cy="720000"/>
            </a:xfrm>
            <a:prstGeom prst="rect">
              <a:avLst/>
            </a:prstGeom>
            <a:noFill/>
            <a:ln w="9525" cmpd="sng">
              <a:solidFill>
                <a:schemeClr val="tx2"/>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solidFill>
                    <a:schemeClr val="tx2"/>
                  </a:solidFill>
                  <a:latin typeface="メイリオ" panose="020B0604030504040204" pitchFamily="50" charset="-128"/>
                  <a:ea typeface="メイリオ" panose="020B0604030504040204" pitchFamily="50" charset="-128"/>
                </a:rPr>
                <a:t>Reduction of 30 +/- 20% Flood Loss</a:t>
              </a:r>
            </a:p>
            <a:p>
              <a:pPr algn="ctr"/>
              <a:r>
                <a:rPr lang="en-US" sz="1200" b="1">
                  <a:solidFill>
                    <a:schemeClr val="tx2"/>
                  </a:solidFill>
                  <a:latin typeface="メイリオ" panose="020B0604030504040204" pitchFamily="50" charset="-128"/>
                  <a:ea typeface="メイリオ" panose="020B0604030504040204" pitchFamily="50" charset="-128"/>
                </a:rPr>
                <a:t> = Intervention</a:t>
              </a:r>
              <a:r>
                <a:rPr lang="en-US" sz="1200" b="1" baseline="0">
                  <a:solidFill>
                    <a:schemeClr val="tx2"/>
                  </a:solidFill>
                  <a:latin typeface="メイリオ" panose="020B0604030504040204" pitchFamily="50" charset="-128"/>
                  <a:ea typeface="メイリオ" panose="020B0604030504040204" pitchFamily="50" charset="-128"/>
                </a:rPr>
                <a:t> Benefit</a:t>
              </a:r>
              <a:endParaRPr lang="en-US" sz="1200" b="1">
                <a:solidFill>
                  <a:schemeClr val="tx2"/>
                </a:solidFill>
                <a:latin typeface="メイリオ" panose="020B0604030504040204" pitchFamily="50" charset="-128"/>
                <a:ea typeface="メイリオ" panose="020B0604030504040204" pitchFamily="50" charset="-128"/>
              </a:endParaRPr>
            </a:p>
          </p:txBody>
        </p:sp>
        <p:cxnSp>
          <p:nvCxnSpPr>
            <p:cNvPr id="48" name="Connector: Elbow 47">
              <a:extLst>
                <a:ext uri="{FF2B5EF4-FFF2-40B4-BE49-F238E27FC236}">
                  <a16:creationId xmlns:a16="http://schemas.microsoft.com/office/drawing/2014/main" id="{B7DD8639-432D-41CC-9A91-6DAF880ECB66}"/>
                </a:ext>
              </a:extLst>
            </p:cNvPr>
            <p:cNvCxnSpPr>
              <a:cxnSpLocks/>
              <a:stCxn id="32" idx="2"/>
              <a:endCxn id="47" idx="1"/>
            </p:cNvCxnSpPr>
            <p:nvPr/>
          </p:nvCxnSpPr>
          <p:spPr>
            <a:xfrm rot="16200000" flipH="1">
              <a:off x="3383026" y="6089313"/>
              <a:ext cx="1514368" cy="1081631"/>
            </a:xfrm>
            <a:prstGeom prst="bentConnector2">
              <a:avLst/>
            </a:prstGeom>
            <a:ln w="952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0D4D3744-1A1B-4099-9EA1-9AC85DBBDD80}"/>
                </a:ext>
              </a:extLst>
            </p:cNvPr>
            <p:cNvCxnSpPr>
              <a:cxnSpLocks/>
              <a:stCxn id="47" idx="3"/>
              <a:endCxn id="33" idx="2"/>
            </p:cNvCxnSpPr>
            <p:nvPr/>
          </p:nvCxnSpPr>
          <p:spPr>
            <a:xfrm flipV="1">
              <a:off x="8281026" y="5872945"/>
              <a:ext cx="1071260" cy="1514368"/>
            </a:xfrm>
            <a:prstGeom prst="bentConnector2">
              <a:avLst/>
            </a:prstGeom>
            <a:ln w="9525">
              <a:solidFill>
                <a:schemeClr val="tx2"/>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TextBox 20">
            <a:extLst>
              <a:ext uri="{FF2B5EF4-FFF2-40B4-BE49-F238E27FC236}">
                <a16:creationId xmlns:a16="http://schemas.microsoft.com/office/drawing/2014/main" id="{46A6A2F0-B94A-4F9B-BAFD-51F2D810A494}"/>
              </a:ext>
            </a:extLst>
          </p:cNvPr>
          <p:cNvSpPr txBox="1"/>
          <p:nvPr/>
        </p:nvSpPr>
        <p:spPr>
          <a:xfrm>
            <a:off x="5380588" y="5007283"/>
            <a:ext cx="2160000" cy="720000"/>
          </a:xfrm>
          <a:prstGeom prst="rect">
            <a:avLst/>
          </a:prstGeom>
          <a:noFill/>
          <a:ln w="9525" cmpd="sng">
            <a:solidFill>
              <a:schemeClr val="tx2"/>
            </a:solidFill>
            <a:prstDash val="solid"/>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solidFill>
                  <a:schemeClr val="tx2"/>
                </a:solidFill>
                <a:latin typeface="メイリオ" panose="020B0604030504040204" pitchFamily="50" charset="-128"/>
                <a:ea typeface="メイリオ" panose="020B0604030504040204" pitchFamily="50" charset="-128"/>
              </a:rPr>
              <a:t>1st~3rd</a:t>
            </a:r>
            <a:r>
              <a:rPr lang="en-US" sz="1200" b="1" baseline="0">
                <a:solidFill>
                  <a:schemeClr val="tx2"/>
                </a:solidFill>
                <a:latin typeface="メイリオ" panose="020B0604030504040204" pitchFamily="50" charset="-128"/>
                <a:ea typeface="メイリオ" panose="020B0604030504040204" pitchFamily="50" charset="-128"/>
              </a:rPr>
              <a:t> </a:t>
            </a:r>
            <a:r>
              <a:rPr lang="en-US" sz="1200" b="1">
                <a:solidFill>
                  <a:schemeClr val="tx2"/>
                </a:solidFill>
                <a:latin typeface="メイリオ" panose="020B0604030504040204" pitchFamily="50" charset="-128"/>
                <a:ea typeface="メイリオ" panose="020B0604030504040204" pitchFamily="50" charset="-128"/>
              </a:rPr>
              <a:t>Layers: 2%</a:t>
            </a:r>
          </a:p>
          <a:p>
            <a:pPr algn="ctr"/>
            <a:r>
              <a:rPr lang="en-US" sz="1200" b="1">
                <a:solidFill>
                  <a:schemeClr val="tx2"/>
                </a:solidFill>
                <a:latin typeface="メイリオ" panose="020B0604030504040204" pitchFamily="50" charset="-128"/>
                <a:ea typeface="メイリオ" panose="020B0604030504040204" pitchFamily="50" charset="-128"/>
              </a:rPr>
              <a:t>4th</a:t>
            </a:r>
            <a:r>
              <a:rPr lang="en-US" sz="1200" b="1" baseline="0">
                <a:solidFill>
                  <a:schemeClr val="tx2"/>
                </a:solidFill>
                <a:latin typeface="メイリオ" panose="020B0604030504040204" pitchFamily="50" charset="-128"/>
                <a:ea typeface="メイリオ" panose="020B0604030504040204" pitchFamily="50" charset="-128"/>
              </a:rPr>
              <a:t> Layer: 3%</a:t>
            </a:r>
          </a:p>
          <a:p>
            <a:pPr algn="ctr"/>
            <a:r>
              <a:rPr lang="en-US" sz="1200" b="0" i="1" baseline="0">
                <a:solidFill>
                  <a:schemeClr val="tx2"/>
                </a:solidFill>
                <a:latin typeface="メイリオ" panose="020B0604030504040204" pitchFamily="50" charset="-128"/>
                <a:ea typeface="メイリオ" panose="020B0604030504040204" pitchFamily="50" charset="-128"/>
              </a:rPr>
              <a:t>(5th Layer: n/a)</a:t>
            </a:r>
            <a:endParaRPr lang="en-US" sz="1200" b="0" i="1">
              <a:solidFill>
                <a:schemeClr val="tx2"/>
              </a:solidFill>
              <a:latin typeface="メイリオ" panose="020B0604030504040204" pitchFamily="50" charset="-128"/>
              <a:ea typeface="メイリオ" panose="020B0604030504040204" pitchFamily="50" charset="-128"/>
            </a:endParaRPr>
          </a:p>
        </p:txBody>
      </p:sp>
      <p:sp>
        <p:nvSpPr>
          <p:cNvPr id="39" name="TextBox 80">
            <a:extLst>
              <a:ext uri="{FF2B5EF4-FFF2-40B4-BE49-F238E27FC236}">
                <a16:creationId xmlns:a16="http://schemas.microsoft.com/office/drawing/2014/main" id="{082C9176-7B03-493C-9F1A-82326BE7DD0C}"/>
              </a:ext>
            </a:extLst>
          </p:cNvPr>
          <p:cNvSpPr txBox="1"/>
          <p:nvPr/>
        </p:nvSpPr>
        <p:spPr>
          <a:xfrm>
            <a:off x="4663125" y="4642164"/>
            <a:ext cx="3600000" cy="360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u="sng">
                <a:solidFill>
                  <a:schemeClr val="tx2"/>
                </a:solidFill>
                <a:latin typeface="メイリオ" panose="020B0604030504040204" pitchFamily="50" charset="-128"/>
                <a:ea typeface="メイリオ" panose="020B0604030504040204" pitchFamily="50" charset="-128"/>
              </a:rPr>
              <a:t>Average Annual Growth Rate (AAGR)</a:t>
            </a:r>
          </a:p>
        </p:txBody>
      </p:sp>
      <p:cxnSp>
        <p:nvCxnSpPr>
          <p:cNvPr id="50" name="Straight Arrow Connector 49">
            <a:extLst>
              <a:ext uri="{FF2B5EF4-FFF2-40B4-BE49-F238E27FC236}">
                <a16:creationId xmlns:a16="http://schemas.microsoft.com/office/drawing/2014/main" id="{BCFCFEEC-7747-2803-02A5-993B9B7FBC89}"/>
              </a:ext>
            </a:extLst>
          </p:cNvPr>
          <p:cNvCxnSpPr>
            <a:cxnSpLocks/>
            <a:stCxn id="30" idx="2"/>
            <a:endCxn id="47" idx="0"/>
          </p:cNvCxnSpPr>
          <p:nvPr/>
        </p:nvCxnSpPr>
        <p:spPr>
          <a:xfrm>
            <a:off x="6460588" y="5727283"/>
            <a:ext cx="4536" cy="218651"/>
          </a:xfrm>
          <a:prstGeom prst="straightConnector1">
            <a:avLst/>
          </a:prstGeom>
          <a:ln w="9525">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89E03D5-F214-D138-4504-67CB88819E45}"/>
              </a:ext>
            </a:extLst>
          </p:cNvPr>
          <p:cNvCxnSpPr>
            <a:cxnSpLocks/>
            <a:stCxn id="35" idx="1"/>
            <a:endCxn id="34" idx="0"/>
          </p:cNvCxnSpPr>
          <p:nvPr/>
        </p:nvCxnSpPr>
        <p:spPr>
          <a:xfrm rot="10800000" flipV="1">
            <a:off x="6463662" y="1273823"/>
            <a:ext cx="360000" cy="900000"/>
          </a:xfrm>
          <a:prstGeom prst="bentConnector2">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94" name="Text Placeholder 10">
            <a:extLst>
              <a:ext uri="{FF2B5EF4-FFF2-40B4-BE49-F238E27FC236}">
                <a16:creationId xmlns:a16="http://schemas.microsoft.com/office/drawing/2014/main" id="{252A6F65-8BC2-7936-D7B9-04C1F27EB0F0}"/>
              </a:ext>
            </a:extLst>
          </p:cNvPr>
          <p:cNvSpPr txBox="1">
            <a:spLocks/>
          </p:cNvSpPr>
          <p:nvPr/>
        </p:nvSpPr>
        <p:spPr>
          <a:xfrm>
            <a:off x="260311" y="1395370"/>
            <a:ext cx="1080000" cy="5400000"/>
          </a:xfrm>
          <a:prstGeom prst="rect">
            <a:avLst/>
          </a:prstGeom>
        </p:spPr>
        <p:txBody>
          <a:bodyPr vert="vert270"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3600"/>
              </a:lnSpc>
              <a:spcBef>
                <a:spcPts val="0"/>
              </a:spcBef>
              <a:buNone/>
            </a:pPr>
            <a:r>
              <a:rPr lang="en-US" sz="3200">
                <a:effectLst>
                  <a:outerShdw blurRad="38100" dist="38100" dir="2700000" algn="tl">
                    <a:srgbClr val="000000">
                      <a:alpha val="43137"/>
                    </a:srgbClr>
                  </a:outerShdw>
                </a:effectLst>
              </a:rPr>
              <a:t>RVA Benefit Analysis Flow</a:t>
            </a:r>
          </a:p>
        </p:txBody>
      </p:sp>
    </p:spTree>
    <p:extLst>
      <p:ext uri="{BB962C8B-B14F-4D97-AF65-F5344CB8AC3E}">
        <p14:creationId xmlns:p14="http://schemas.microsoft.com/office/powerpoint/2010/main" val="231055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35D29-8D60-E673-15E8-5AE6493776C5}"/>
              </a:ext>
            </a:extLst>
          </p:cNvPr>
          <p:cNvSpPr>
            <a:spLocks noGrp="1"/>
          </p:cNvSpPr>
          <p:nvPr>
            <p:ph type="ctrTitle"/>
          </p:nvPr>
        </p:nvSpPr>
        <p:spPr>
          <a:xfrm>
            <a:off x="622126" y="1390389"/>
            <a:ext cx="8208000" cy="2052000"/>
          </a:xfrm>
        </p:spPr>
        <p:txBody>
          <a:bodyPr/>
          <a:lstStyle/>
          <a:p>
            <a:pPr>
              <a:lnSpc>
                <a:spcPct val="100000"/>
              </a:lnSpc>
            </a:pPr>
            <a:r>
              <a:rPr lang="en-US" altLang="ja-JP" sz="4000" b="1" dirty="0"/>
              <a:t>Implications and Applications</a:t>
            </a:r>
            <a:br>
              <a:rPr lang="en-US" altLang="ja-JP" sz="4000" b="1" dirty="0"/>
            </a:br>
            <a:r>
              <a:rPr lang="en-US" altLang="ja-JP" sz="4000" b="1" dirty="0"/>
              <a:t>(Other Researches)</a:t>
            </a:r>
          </a:p>
        </p:txBody>
      </p:sp>
      <p:sp>
        <p:nvSpPr>
          <p:cNvPr id="3" name="タイトル 1">
            <a:extLst>
              <a:ext uri="{FF2B5EF4-FFF2-40B4-BE49-F238E27FC236}">
                <a16:creationId xmlns:a16="http://schemas.microsoft.com/office/drawing/2014/main" id="{D826E8AA-9AF6-E016-DF65-7CF52E454F31}"/>
              </a:ext>
            </a:extLst>
          </p:cNvPr>
          <p:cNvSpPr txBox="1">
            <a:spLocks/>
          </p:cNvSpPr>
          <p:nvPr/>
        </p:nvSpPr>
        <p:spPr>
          <a:xfrm>
            <a:off x="10083537" y="-129539"/>
            <a:ext cx="1498863" cy="5901179"/>
          </a:xfrm>
          <a:prstGeom prst="rect">
            <a:avLst/>
          </a:prstGeom>
        </p:spPr>
        <p:txBody>
          <a:bodyPr anchor="b">
            <a:normAutofit/>
          </a:bodyPr>
          <a:lstStyle>
            <a:lvl1pPr algn="ctr"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2000" i="1"/>
              <a:t>5</a:t>
            </a:r>
            <a:endParaRPr lang="ja-JP" altLang="en-US" sz="32000" i="1"/>
          </a:p>
        </p:txBody>
      </p:sp>
    </p:spTree>
    <p:extLst>
      <p:ext uri="{BB962C8B-B14F-4D97-AF65-F5344CB8AC3E}">
        <p14:creationId xmlns:p14="http://schemas.microsoft.com/office/powerpoint/2010/main" val="3868364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10">
            <a:extLst>
              <a:ext uri="{FF2B5EF4-FFF2-40B4-BE49-F238E27FC236}">
                <a16:creationId xmlns:a16="http://schemas.microsoft.com/office/drawing/2014/main" id="{252A6F65-8BC2-7936-D7B9-04C1F27EB0F0}"/>
              </a:ext>
            </a:extLst>
          </p:cNvPr>
          <p:cNvSpPr txBox="1">
            <a:spLocks/>
          </p:cNvSpPr>
          <p:nvPr/>
        </p:nvSpPr>
        <p:spPr>
          <a:xfrm rot="5400000">
            <a:off x="5560274" y="-4017588"/>
            <a:ext cx="1080000" cy="9720000"/>
          </a:xfrm>
          <a:prstGeom prst="rect">
            <a:avLst/>
          </a:prstGeom>
        </p:spPr>
        <p:txBody>
          <a:bodyPr vert="vert270"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3600"/>
              </a:lnSpc>
              <a:spcBef>
                <a:spcPts val="0"/>
              </a:spcBef>
              <a:buNone/>
            </a:pPr>
            <a:r>
              <a:rPr lang="en-US" sz="2400" b="1"/>
              <a:t>Example Impact Modeling Workflow to Calculate Pluvial Flood Impact</a:t>
            </a:r>
          </a:p>
        </p:txBody>
      </p:sp>
      <p:pic>
        <p:nvPicPr>
          <p:cNvPr id="4" name="Picture 3">
            <a:extLst>
              <a:ext uri="{FF2B5EF4-FFF2-40B4-BE49-F238E27FC236}">
                <a16:creationId xmlns:a16="http://schemas.microsoft.com/office/drawing/2014/main" id="{2FADD750-03A7-2D84-0EF9-40815840EC99}"/>
              </a:ext>
            </a:extLst>
          </p:cNvPr>
          <p:cNvPicPr>
            <a:picLocks noChangeAspect="1"/>
          </p:cNvPicPr>
          <p:nvPr/>
        </p:nvPicPr>
        <p:blipFill>
          <a:blip r:embed="rId2"/>
          <a:stretch>
            <a:fillRect/>
          </a:stretch>
        </p:blipFill>
        <p:spPr>
          <a:xfrm>
            <a:off x="1004579" y="1382413"/>
            <a:ext cx="10211962" cy="4860000"/>
          </a:xfrm>
          <a:prstGeom prst="rect">
            <a:avLst/>
          </a:prstGeom>
        </p:spPr>
      </p:pic>
      <p:sp>
        <p:nvSpPr>
          <p:cNvPr id="6" name="TextBox 5">
            <a:extLst>
              <a:ext uri="{FF2B5EF4-FFF2-40B4-BE49-F238E27FC236}">
                <a16:creationId xmlns:a16="http://schemas.microsoft.com/office/drawing/2014/main" id="{ABCCCABD-622A-B595-5005-875EFB8E4FF0}"/>
              </a:ext>
            </a:extLst>
          </p:cNvPr>
          <p:cNvSpPr txBox="1"/>
          <p:nvPr/>
        </p:nvSpPr>
        <p:spPr>
          <a:xfrm>
            <a:off x="616906" y="6386310"/>
            <a:ext cx="10994721" cy="338554"/>
          </a:xfrm>
          <a:prstGeom prst="rect">
            <a:avLst/>
          </a:prstGeom>
          <a:noFill/>
        </p:spPr>
        <p:txBody>
          <a:bodyPr wrap="square">
            <a:spAutoFit/>
          </a:bodyPr>
          <a:lstStyle/>
          <a:p>
            <a:r>
              <a:rPr lang="en-US" sz="1600">
                <a:solidFill>
                  <a:schemeClr val="tx2"/>
                </a:solidFill>
                <a:hlinkClick r:id="rId3">
                  <a:extLst>
                    <a:ext uri="{A12FA001-AC4F-418D-AE19-62706E023703}">
                      <ahyp:hlinkClr xmlns:ahyp="http://schemas.microsoft.com/office/drawing/2018/hyperlinkcolor" val="tx"/>
                    </a:ext>
                  </a:extLst>
                </a:hlinkClick>
              </a:rPr>
              <a:t>AI for climate impacts: applications in flood risk | </a:t>
            </a:r>
            <a:r>
              <a:rPr lang="en-US" sz="1600" err="1">
                <a:solidFill>
                  <a:schemeClr val="tx2"/>
                </a:solidFill>
                <a:hlinkClick r:id="rId3">
                  <a:extLst>
                    <a:ext uri="{A12FA001-AC4F-418D-AE19-62706E023703}">
                      <ahyp:hlinkClr xmlns:ahyp="http://schemas.microsoft.com/office/drawing/2018/hyperlinkcolor" val="tx"/>
                    </a:ext>
                  </a:extLst>
                </a:hlinkClick>
              </a:rPr>
              <a:t>npj</a:t>
            </a:r>
            <a:r>
              <a:rPr lang="en-US" sz="1600">
                <a:solidFill>
                  <a:schemeClr val="tx2"/>
                </a:solidFill>
                <a:hlinkClick r:id="rId3">
                  <a:extLst>
                    <a:ext uri="{A12FA001-AC4F-418D-AE19-62706E023703}">
                      <ahyp:hlinkClr xmlns:ahyp="http://schemas.microsoft.com/office/drawing/2018/hyperlinkcolor" val="tx"/>
                    </a:ext>
                  </a:extLst>
                </a:hlinkClick>
              </a:rPr>
              <a:t> Climate and Atmospheric Science</a:t>
            </a:r>
            <a:endParaRPr lang="en-US" sz="1600">
              <a:solidFill>
                <a:schemeClr val="tx2"/>
              </a:solidFill>
            </a:endParaRPr>
          </a:p>
        </p:txBody>
      </p:sp>
    </p:spTree>
    <p:extLst>
      <p:ext uri="{BB962C8B-B14F-4D97-AF65-F5344CB8AC3E}">
        <p14:creationId xmlns:p14="http://schemas.microsoft.com/office/powerpoint/2010/main" val="3093898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10">
            <a:extLst>
              <a:ext uri="{FF2B5EF4-FFF2-40B4-BE49-F238E27FC236}">
                <a16:creationId xmlns:a16="http://schemas.microsoft.com/office/drawing/2014/main" id="{252A6F65-8BC2-7936-D7B9-04C1F27EB0F0}"/>
              </a:ext>
            </a:extLst>
          </p:cNvPr>
          <p:cNvSpPr txBox="1">
            <a:spLocks/>
          </p:cNvSpPr>
          <p:nvPr/>
        </p:nvSpPr>
        <p:spPr>
          <a:xfrm rot="5400000">
            <a:off x="5563954" y="-4017587"/>
            <a:ext cx="1080000" cy="9720000"/>
          </a:xfrm>
          <a:prstGeom prst="rect">
            <a:avLst/>
          </a:prstGeom>
        </p:spPr>
        <p:txBody>
          <a:bodyPr vert="vert270"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3600"/>
              </a:lnSpc>
              <a:spcBef>
                <a:spcPts val="0"/>
              </a:spcBef>
              <a:buNone/>
            </a:pPr>
            <a:r>
              <a:rPr lang="en-US" sz="2400" b="1"/>
              <a:t>Example Estimate Direct and Indirect Economic Impact</a:t>
            </a:r>
          </a:p>
        </p:txBody>
      </p:sp>
      <p:pic>
        <p:nvPicPr>
          <p:cNvPr id="2" name="Picture 1">
            <a:extLst>
              <a:ext uri="{FF2B5EF4-FFF2-40B4-BE49-F238E27FC236}">
                <a16:creationId xmlns:a16="http://schemas.microsoft.com/office/drawing/2014/main" id="{A0AF8F7B-9771-8B6C-913F-E50F627CFD73}"/>
              </a:ext>
            </a:extLst>
          </p:cNvPr>
          <p:cNvPicPr>
            <a:picLocks noChangeAspect="1"/>
          </p:cNvPicPr>
          <p:nvPr/>
        </p:nvPicPr>
        <p:blipFill>
          <a:blip r:embed="rId2"/>
          <a:stretch>
            <a:fillRect/>
          </a:stretch>
        </p:blipFill>
        <p:spPr>
          <a:xfrm>
            <a:off x="1481720" y="1382413"/>
            <a:ext cx="9243244" cy="4788000"/>
          </a:xfrm>
          <a:prstGeom prst="rect">
            <a:avLst/>
          </a:prstGeom>
        </p:spPr>
      </p:pic>
      <p:sp>
        <p:nvSpPr>
          <p:cNvPr id="5" name="TextBox 4">
            <a:extLst>
              <a:ext uri="{FF2B5EF4-FFF2-40B4-BE49-F238E27FC236}">
                <a16:creationId xmlns:a16="http://schemas.microsoft.com/office/drawing/2014/main" id="{D089DDEF-257F-F0B8-94A5-8277F190C329}"/>
              </a:ext>
            </a:extLst>
          </p:cNvPr>
          <p:cNvSpPr txBox="1"/>
          <p:nvPr/>
        </p:nvSpPr>
        <p:spPr>
          <a:xfrm>
            <a:off x="624770" y="6182939"/>
            <a:ext cx="10944000" cy="584775"/>
          </a:xfrm>
          <a:prstGeom prst="rect">
            <a:avLst/>
          </a:prstGeom>
          <a:noFill/>
        </p:spPr>
        <p:txBody>
          <a:bodyPr wrap="square">
            <a:spAutoFit/>
          </a:bodyPr>
          <a:lstStyle/>
          <a:p>
            <a:r>
              <a:rPr lang="en-US" sz="1600">
                <a:solidFill>
                  <a:schemeClr val="tx2"/>
                </a:solidFill>
                <a:hlinkClick r:id="rId3">
                  <a:extLst>
                    <a:ext uri="{A12FA001-AC4F-418D-AE19-62706E023703}">
                      <ahyp:hlinkClr xmlns:ahyp="http://schemas.microsoft.com/office/drawing/2018/hyperlinkcolor" val="tx"/>
                    </a:ext>
                  </a:extLst>
                </a:hlinkClick>
              </a:rPr>
              <a:t>Estimation of Direct and Indirect Economic Losses Caused by a Flood With Long‐Lasting Inundation: Application to the 2011 Thailand Flood - </a:t>
            </a:r>
            <a:r>
              <a:rPr lang="en-US" sz="1600" err="1">
                <a:solidFill>
                  <a:schemeClr val="tx2"/>
                </a:solidFill>
                <a:hlinkClick r:id="rId3">
                  <a:extLst>
                    <a:ext uri="{A12FA001-AC4F-418D-AE19-62706E023703}">
                      <ahyp:hlinkClr xmlns:ahyp="http://schemas.microsoft.com/office/drawing/2018/hyperlinkcolor" val="tx"/>
                    </a:ext>
                  </a:extLst>
                </a:hlinkClick>
              </a:rPr>
              <a:t>Tanoue</a:t>
            </a:r>
            <a:r>
              <a:rPr lang="en-US" sz="1600">
                <a:solidFill>
                  <a:schemeClr val="tx2"/>
                </a:solidFill>
                <a:hlinkClick r:id="rId3">
                  <a:extLst>
                    <a:ext uri="{A12FA001-AC4F-418D-AE19-62706E023703}">
                      <ahyp:hlinkClr xmlns:ahyp="http://schemas.microsoft.com/office/drawing/2018/hyperlinkcolor" val="tx"/>
                    </a:ext>
                  </a:extLst>
                </a:hlinkClick>
              </a:rPr>
              <a:t> - 2020 - Water Resources Research - Wiley Online Library</a:t>
            </a:r>
            <a:endParaRPr lang="en-US" sz="1600">
              <a:solidFill>
                <a:schemeClr val="tx2"/>
              </a:solidFill>
            </a:endParaRPr>
          </a:p>
        </p:txBody>
      </p:sp>
    </p:spTree>
    <p:extLst>
      <p:ext uri="{BB962C8B-B14F-4D97-AF65-F5344CB8AC3E}">
        <p14:creationId xmlns:p14="http://schemas.microsoft.com/office/powerpoint/2010/main" val="397129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3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35D29-8D60-E673-15E8-5AE6493776C5}"/>
              </a:ext>
            </a:extLst>
          </p:cNvPr>
          <p:cNvSpPr>
            <a:spLocks noGrp="1"/>
          </p:cNvSpPr>
          <p:nvPr>
            <p:ph type="ctrTitle"/>
          </p:nvPr>
        </p:nvSpPr>
        <p:spPr>
          <a:xfrm>
            <a:off x="622126" y="1377863"/>
            <a:ext cx="8208000" cy="2052000"/>
          </a:xfrm>
        </p:spPr>
        <p:txBody>
          <a:bodyPr/>
          <a:lstStyle/>
          <a:p>
            <a:r>
              <a:rPr kumimoji="1" lang="en-US" altLang="ja-JP" b="1"/>
              <a:t>Project Background</a:t>
            </a:r>
            <a:endParaRPr kumimoji="1" lang="ja-JP" altLang="en-US" b="1"/>
          </a:p>
        </p:txBody>
      </p:sp>
      <p:sp>
        <p:nvSpPr>
          <p:cNvPr id="3" name="タイトル 1">
            <a:extLst>
              <a:ext uri="{FF2B5EF4-FFF2-40B4-BE49-F238E27FC236}">
                <a16:creationId xmlns:a16="http://schemas.microsoft.com/office/drawing/2014/main" id="{D826E8AA-9AF6-E016-DF65-7CF52E454F31}"/>
              </a:ext>
            </a:extLst>
          </p:cNvPr>
          <p:cNvSpPr txBox="1">
            <a:spLocks/>
          </p:cNvSpPr>
          <p:nvPr/>
        </p:nvSpPr>
        <p:spPr>
          <a:xfrm>
            <a:off x="10083537" y="-129539"/>
            <a:ext cx="1498863" cy="5901179"/>
          </a:xfrm>
          <a:prstGeom prst="rect">
            <a:avLst/>
          </a:prstGeom>
        </p:spPr>
        <p:txBody>
          <a:bodyPr anchor="b">
            <a:normAutofit/>
          </a:bodyPr>
          <a:lstStyle>
            <a:lvl1pPr algn="ctr"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2000" i="1"/>
              <a:t>1</a:t>
            </a:r>
            <a:endParaRPr lang="ja-JP" altLang="en-US" sz="32000" i="1"/>
          </a:p>
        </p:txBody>
      </p:sp>
    </p:spTree>
    <p:extLst>
      <p:ext uri="{BB962C8B-B14F-4D97-AF65-F5344CB8AC3E}">
        <p14:creationId xmlns:p14="http://schemas.microsoft.com/office/powerpoint/2010/main" val="264720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2A4FB1B7-3149-42B9-BCF9-245D6569602E}"/>
              </a:ext>
            </a:extLst>
          </p:cNvPr>
          <p:cNvSpPr>
            <a:spLocks noGrp="1"/>
          </p:cNvSpPr>
          <p:nvPr>
            <p:ph type="title"/>
          </p:nvPr>
        </p:nvSpPr>
        <p:spPr>
          <a:xfrm>
            <a:off x="1553338" y="340193"/>
            <a:ext cx="5760000" cy="720000"/>
          </a:xfrm>
        </p:spPr>
        <p:txBody>
          <a:bodyPr anchor="ctr">
            <a:normAutofit/>
          </a:bodyPr>
          <a:lstStyle/>
          <a:p>
            <a:pPr>
              <a:lnSpc>
                <a:spcPts val="4800"/>
              </a:lnSpc>
            </a:pPr>
            <a:r>
              <a:rPr lang="en-US" altLang="ja-JP" sz="3200"/>
              <a:t>Project Background</a:t>
            </a:r>
            <a:endParaRPr lang="ja-JP" altLang="en-US" sz="3200"/>
          </a:p>
        </p:txBody>
      </p:sp>
      <p:sp>
        <p:nvSpPr>
          <p:cNvPr id="14" name="テキスト プレースホルダー 13">
            <a:extLst>
              <a:ext uri="{FF2B5EF4-FFF2-40B4-BE49-F238E27FC236}">
                <a16:creationId xmlns:a16="http://schemas.microsoft.com/office/drawing/2014/main" id="{EC0A552B-7239-4CBA-8983-B8171B9A60BA}"/>
              </a:ext>
            </a:extLst>
          </p:cNvPr>
          <p:cNvSpPr>
            <a:spLocks noGrp="1"/>
          </p:cNvSpPr>
          <p:nvPr>
            <p:ph type="body" sz="quarter" idx="4294967295"/>
          </p:nvPr>
        </p:nvSpPr>
        <p:spPr>
          <a:xfrm>
            <a:off x="296126" y="1389189"/>
            <a:ext cx="6480000" cy="4032000"/>
          </a:xfrm>
          <a:prstGeom prst="rect">
            <a:avLst/>
          </a:prstGeom>
        </p:spPr>
        <p:txBody>
          <a:bodyPr/>
          <a:lstStyle/>
          <a:p>
            <a:pPr marL="0" indent="0">
              <a:lnSpc>
                <a:spcPct val="100000"/>
              </a:lnSpc>
              <a:spcBef>
                <a:spcPts val="300"/>
              </a:spcBef>
              <a:spcAft>
                <a:spcPts val="300"/>
              </a:spcAft>
              <a:buNone/>
            </a:pPr>
            <a:r>
              <a:rPr lang="en-US" altLang="ja-JP" sz="1600" dirty="0"/>
              <a:t>Malawi's transportation network is limited and in </a:t>
            </a:r>
            <a:r>
              <a:rPr lang="en-US" altLang="ja-JP" sz="1600" b="1" u="sng" dirty="0"/>
              <a:t>poor condition</a:t>
            </a:r>
          </a:p>
          <a:p>
            <a:pPr>
              <a:lnSpc>
                <a:spcPct val="100000"/>
              </a:lnSpc>
              <a:spcBef>
                <a:spcPts val="300"/>
              </a:spcBef>
              <a:spcAft>
                <a:spcPts val="300"/>
              </a:spcAft>
            </a:pPr>
            <a:r>
              <a:rPr lang="en-US" altLang="ja-JP" sz="1600" dirty="0"/>
              <a:t>Only 17% of classified roads are paved, and only a third of these are in good condition.</a:t>
            </a:r>
          </a:p>
          <a:p>
            <a:pPr marL="0" indent="0">
              <a:lnSpc>
                <a:spcPct val="100000"/>
              </a:lnSpc>
              <a:spcBef>
                <a:spcPts val="300"/>
              </a:spcBef>
              <a:spcAft>
                <a:spcPts val="300"/>
              </a:spcAft>
              <a:buNone/>
            </a:pPr>
            <a:r>
              <a:rPr lang="en-US" altLang="ja-JP" sz="1600" dirty="0"/>
              <a:t>The road network is </a:t>
            </a:r>
            <a:r>
              <a:rPr lang="en-US" altLang="ja-JP" sz="1600" b="1" u="sng" dirty="0"/>
              <a:t>vulnerable to climate shocks</a:t>
            </a:r>
            <a:r>
              <a:rPr lang="en-US" altLang="ja-JP" sz="1600" dirty="0"/>
              <a:t>, with 4,350 km potentially affected by severe flooding events.</a:t>
            </a:r>
          </a:p>
          <a:p>
            <a:pPr>
              <a:lnSpc>
                <a:spcPct val="100000"/>
              </a:lnSpc>
              <a:spcBef>
                <a:spcPts val="300"/>
              </a:spcBef>
              <a:spcAft>
                <a:spcPts val="300"/>
              </a:spcAft>
            </a:pPr>
            <a:r>
              <a:rPr lang="en-US" altLang="ja-JP" sz="1600" dirty="0"/>
              <a:t>The economic risk from climate events to the road network is estimated at $163 million per year.</a:t>
            </a:r>
          </a:p>
          <a:p>
            <a:pPr marL="0" indent="0">
              <a:lnSpc>
                <a:spcPct val="100000"/>
              </a:lnSpc>
              <a:spcBef>
                <a:spcPts val="300"/>
              </a:spcBef>
              <a:spcAft>
                <a:spcPts val="300"/>
              </a:spcAft>
              <a:buNone/>
            </a:pPr>
            <a:r>
              <a:rPr lang="en-US" altLang="ja-JP" sz="1600" dirty="0"/>
              <a:t>The World Bank's RESTORE project aims to </a:t>
            </a:r>
            <a:r>
              <a:rPr lang="en-US" altLang="ja-JP" sz="1600" b="1" u="sng" dirty="0"/>
              <a:t>improve climate-resilient transport connectivity </a:t>
            </a:r>
            <a:r>
              <a:rPr lang="en-US" altLang="ja-JP" sz="1600" dirty="0"/>
              <a:t>in the Lower Shire Valley.</a:t>
            </a:r>
          </a:p>
          <a:p>
            <a:pPr>
              <a:lnSpc>
                <a:spcPct val="100000"/>
              </a:lnSpc>
              <a:spcBef>
                <a:spcPts val="300"/>
              </a:spcBef>
              <a:spcAft>
                <a:spcPts val="300"/>
              </a:spcAft>
            </a:pPr>
            <a:r>
              <a:rPr lang="en-US" altLang="ja-JP" sz="1600" dirty="0"/>
              <a:t>The project focuses on rehabilitating </a:t>
            </a:r>
            <a:r>
              <a:rPr lang="en-US" altLang="ja-JP" sz="1600" dirty="0">
                <a:solidFill>
                  <a:srgbClr val="FF0000"/>
                </a:solidFill>
              </a:rPr>
              <a:t>the M1 (90km) </a:t>
            </a:r>
            <a:r>
              <a:rPr lang="en-US" altLang="ja-JP" sz="1600" dirty="0"/>
              <a:t>and feeder roads, one of such is </a:t>
            </a:r>
            <a:r>
              <a:rPr lang="en-US" altLang="ja-JP" sz="1600" dirty="0">
                <a:solidFill>
                  <a:srgbClr val="FF0000"/>
                </a:solidFill>
              </a:rPr>
              <a:t>the S152 (60km), </a:t>
            </a:r>
            <a:r>
              <a:rPr lang="en-US" altLang="ja-JP" sz="1600" dirty="0"/>
              <a:t>in the Lower Shire Valley, which are crucial for international trade, agriculture and tourism.</a:t>
            </a:r>
          </a:p>
        </p:txBody>
      </p:sp>
      <p:sp>
        <p:nvSpPr>
          <p:cNvPr id="4" name="スライド番号プレースホルダー 3">
            <a:extLst>
              <a:ext uri="{FF2B5EF4-FFF2-40B4-BE49-F238E27FC236}">
                <a16:creationId xmlns:a16="http://schemas.microsoft.com/office/drawing/2014/main" id="{30CF40B1-C774-49C9-BF7A-0D858DDF3EE7}"/>
              </a:ext>
            </a:extLst>
          </p:cNvPr>
          <p:cNvSpPr>
            <a:spLocks noGrp="1"/>
          </p:cNvSpPr>
          <p:nvPr>
            <p:ph type="sldNum" sz="quarter" idx="12"/>
          </p:nvPr>
        </p:nvSpPr>
        <p:spPr>
          <a:xfrm>
            <a:off x="8831580" y="6323383"/>
            <a:ext cx="2743200" cy="365125"/>
          </a:xfrm>
        </p:spPr>
        <p:txBody>
          <a:bodyPr/>
          <a:lstStyle/>
          <a:p>
            <a:fld id="{B424A714-972D-431A-872C-1B0FE76119C1}" type="slidenum">
              <a:rPr lang="ja-JP" altLang="en-US" smtClean="0"/>
              <a:pPr/>
              <a:t>4</a:t>
            </a:fld>
            <a:endParaRPr lang="ja-JP" altLang="en-US"/>
          </a:p>
        </p:txBody>
      </p:sp>
      <p:sp>
        <p:nvSpPr>
          <p:cNvPr id="11" name="テキスト ボックス 10">
            <a:extLst>
              <a:ext uri="{FF2B5EF4-FFF2-40B4-BE49-F238E27FC236}">
                <a16:creationId xmlns:a16="http://schemas.microsoft.com/office/drawing/2014/main" id="{1A002E1A-FFA3-4F9C-8B2E-E5481747B2B5}"/>
              </a:ext>
            </a:extLst>
          </p:cNvPr>
          <p:cNvSpPr txBox="1"/>
          <p:nvPr/>
        </p:nvSpPr>
        <p:spPr>
          <a:xfrm>
            <a:off x="586921" y="-449938"/>
            <a:ext cx="3810907" cy="369332"/>
          </a:xfrm>
          <a:prstGeom prst="rect">
            <a:avLst/>
          </a:prstGeom>
          <a:noFill/>
        </p:spPr>
        <p:txBody>
          <a:bodyPr wrap="square" rtlCol="0">
            <a:spAutoFit/>
          </a:bodyPr>
          <a:lstStyle/>
          <a:p>
            <a:r>
              <a:rPr lang="ja-JP" altLang="en-US" b="1"/>
              <a:t>目次</a:t>
            </a:r>
            <a:endParaRPr kumimoji="1" lang="ja-JP" altLang="en-US" b="1"/>
          </a:p>
        </p:txBody>
      </p:sp>
      <p:pic>
        <p:nvPicPr>
          <p:cNvPr id="2" name="図 1">
            <a:extLst>
              <a:ext uri="{FF2B5EF4-FFF2-40B4-BE49-F238E27FC236}">
                <a16:creationId xmlns:a16="http://schemas.microsoft.com/office/drawing/2014/main" id="{D04D8649-E1C1-0434-6641-E385D9BC68C8}"/>
              </a:ext>
            </a:extLst>
          </p:cNvPr>
          <p:cNvPicPr>
            <a:picLocks noChangeAspect="1"/>
          </p:cNvPicPr>
          <p:nvPr/>
        </p:nvPicPr>
        <p:blipFill>
          <a:blip r:embed="rId2"/>
          <a:stretch>
            <a:fillRect/>
          </a:stretch>
        </p:blipFill>
        <p:spPr>
          <a:xfrm>
            <a:off x="6792981" y="1378669"/>
            <a:ext cx="5132674" cy="2880000"/>
          </a:xfrm>
          <a:prstGeom prst="rect">
            <a:avLst/>
          </a:prstGeom>
        </p:spPr>
      </p:pic>
      <p:sp>
        <p:nvSpPr>
          <p:cNvPr id="3" name="正方形/長方形 2">
            <a:extLst>
              <a:ext uri="{FF2B5EF4-FFF2-40B4-BE49-F238E27FC236}">
                <a16:creationId xmlns:a16="http://schemas.microsoft.com/office/drawing/2014/main" id="{01661BC9-50A2-8E1D-A82A-F6F7C627BCBD}"/>
              </a:ext>
            </a:extLst>
          </p:cNvPr>
          <p:cNvSpPr/>
          <p:nvPr/>
        </p:nvSpPr>
        <p:spPr>
          <a:xfrm>
            <a:off x="349063" y="5414583"/>
            <a:ext cx="11520000" cy="324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kumimoji="1" lang="en-US" altLang="ja-JP">
                <a:solidFill>
                  <a:schemeClr val="bg1"/>
                </a:solidFill>
              </a:rPr>
              <a:t>Inform further decisions about which investments to make, with a view on maximizing resilience</a:t>
            </a:r>
            <a:endParaRPr kumimoji="1" lang="ja-JP" altLang="en-US">
              <a:solidFill>
                <a:schemeClr val="bg1"/>
              </a:solidFill>
            </a:endParaRPr>
          </a:p>
        </p:txBody>
      </p:sp>
      <p:sp>
        <p:nvSpPr>
          <p:cNvPr id="6" name="テキスト ボックス 5">
            <a:extLst>
              <a:ext uri="{FF2B5EF4-FFF2-40B4-BE49-F238E27FC236}">
                <a16:creationId xmlns:a16="http://schemas.microsoft.com/office/drawing/2014/main" id="{1973E86F-7DFA-5516-16F2-3F1E3B58AA6A}"/>
              </a:ext>
            </a:extLst>
          </p:cNvPr>
          <p:cNvSpPr txBox="1"/>
          <p:nvPr/>
        </p:nvSpPr>
        <p:spPr>
          <a:xfrm>
            <a:off x="6789187" y="5047189"/>
            <a:ext cx="5079876" cy="373999"/>
          </a:xfrm>
          <a:prstGeom prst="rect">
            <a:avLst/>
          </a:prstGeom>
          <a:noFill/>
        </p:spPr>
        <p:txBody>
          <a:bodyPr wrap="square">
            <a:spAutoFit/>
          </a:bodyPr>
          <a:lstStyle/>
          <a:p>
            <a:pPr algn="r"/>
            <a:r>
              <a:rPr kumimoji="1" lang="en-US" altLang="ja-JP" b="1" dirty="0">
                <a:solidFill>
                  <a:srgbClr val="0070C0"/>
                </a:solidFill>
              </a:rPr>
              <a:t>Goal of this Vulnerability Assessment: </a:t>
            </a:r>
            <a:endParaRPr lang="ja-JP" altLang="en-US" b="1" dirty="0">
              <a:solidFill>
                <a:srgbClr val="0070C0"/>
              </a:solidFill>
            </a:endParaRPr>
          </a:p>
        </p:txBody>
      </p:sp>
      <p:sp>
        <p:nvSpPr>
          <p:cNvPr id="7" name="テキスト プレースホルダー 13">
            <a:extLst>
              <a:ext uri="{FF2B5EF4-FFF2-40B4-BE49-F238E27FC236}">
                <a16:creationId xmlns:a16="http://schemas.microsoft.com/office/drawing/2014/main" id="{62D49C76-E477-C6A5-AD4A-8C2D60F4D0AF}"/>
              </a:ext>
            </a:extLst>
          </p:cNvPr>
          <p:cNvSpPr txBox="1">
            <a:spLocks/>
          </p:cNvSpPr>
          <p:nvPr/>
        </p:nvSpPr>
        <p:spPr>
          <a:xfrm>
            <a:off x="6802250" y="4233115"/>
            <a:ext cx="5133600" cy="864000"/>
          </a:xfrm>
          <a:prstGeom prst="rect">
            <a:avLst/>
          </a:prstGeom>
        </p:spPr>
        <p:txBody>
          <a:bodyPr anchor="ctr"/>
          <a:lstStyle>
            <a:lvl1pPr marL="228600" indent="-228600" algn="l" defTabSz="914400" rtl="0" eaLnBrk="1" latinLnBrk="0" hangingPunct="1">
              <a:lnSpc>
                <a:spcPct val="90000"/>
              </a:lnSpc>
              <a:spcBef>
                <a:spcPts val="1000"/>
              </a:spcBef>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altLang="ja-JP" sz="1200"/>
              <a:t>The M1 connecting Chikwawa to Blantyre cut off some 500 meters from Kamuzu Bridge on the way to Thabwa in 2019. </a:t>
            </a:r>
          </a:p>
          <a:p>
            <a:pPr marL="0" indent="0">
              <a:lnSpc>
                <a:spcPct val="100000"/>
              </a:lnSpc>
              <a:spcBef>
                <a:spcPts val="0"/>
              </a:spcBef>
              <a:buFont typeface="Wingdings" panose="05000000000000000000" pitchFamily="2" charset="2"/>
              <a:buNone/>
            </a:pPr>
            <a:r>
              <a:rPr lang="en-US" altLang="ja-JP" sz="1200"/>
              <a:t>Source: Malawi Government Facebook Page.</a:t>
            </a:r>
          </a:p>
        </p:txBody>
      </p:sp>
      <p:pic>
        <p:nvPicPr>
          <p:cNvPr id="8" name="図 7">
            <a:extLst>
              <a:ext uri="{FF2B5EF4-FFF2-40B4-BE49-F238E27FC236}">
                <a16:creationId xmlns:a16="http://schemas.microsoft.com/office/drawing/2014/main" id="{5DD6E055-7FA7-5D64-408F-5A358A946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00" y="270000"/>
            <a:ext cx="1080000" cy="1080000"/>
          </a:xfrm>
          <a:prstGeom prst="rect">
            <a:avLst/>
          </a:prstGeom>
        </p:spPr>
      </p:pic>
    </p:spTree>
    <p:extLst>
      <p:ext uri="{BB962C8B-B14F-4D97-AF65-F5344CB8AC3E}">
        <p14:creationId xmlns:p14="http://schemas.microsoft.com/office/powerpoint/2010/main" val="173672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1A33A3-580E-71D7-9220-C0759EB7D61F}"/>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6D309979-2124-EC7D-D4E2-739B5F8C05C6}"/>
              </a:ext>
            </a:extLst>
          </p:cNvPr>
          <p:cNvSpPr>
            <a:spLocks noGrp="1"/>
          </p:cNvSpPr>
          <p:nvPr>
            <p:ph type="body" sz="quarter" idx="11"/>
          </p:nvPr>
        </p:nvSpPr>
        <p:spPr>
          <a:xfrm>
            <a:off x="625566" y="1528353"/>
            <a:ext cx="5148000" cy="5155030"/>
          </a:xfrm>
        </p:spPr>
        <p:txBody>
          <a:bodyPr anchor="t">
            <a:normAutofit fontScale="77500" lnSpcReduction="20000"/>
          </a:bodyPr>
          <a:lstStyle/>
          <a:p>
            <a:pPr marL="270000" indent="-270000">
              <a:lnSpc>
                <a:spcPct val="120000"/>
              </a:lnSpc>
              <a:spcBef>
                <a:spcPts val="600"/>
              </a:spcBef>
              <a:spcAft>
                <a:spcPts val="600"/>
              </a:spcAft>
            </a:pPr>
            <a:r>
              <a:rPr lang="en-US" sz="2600" dirty="0"/>
              <a:t>Key Component of HDM-4</a:t>
            </a:r>
          </a:p>
          <a:p>
            <a:pPr marL="360000" marR="0" lvl="0" indent="-360000" algn="just">
              <a:lnSpc>
                <a:spcPct val="110000"/>
              </a:lnSpc>
              <a:spcBef>
                <a:spcPts val="300"/>
              </a:spcBef>
              <a:spcAft>
                <a:spcPts val="300"/>
              </a:spcAft>
              <a:buFont typeface="+mj-lt"/>
              <a:buAutoNum type="arabicPeriod"/>
              <a:tabLst>
                <a:tab pos="457200" algn="l"/>
              </a:tabLst>
            </a:pPr>
            <a:r>
              <a:rPr lang="en-US" sz="2100" b="1" kern="0" dirty="0">
                <a:effectLst/>
                <a:latin typeface="+mn-ea"/>
                <a:ea typeface="+mn-ea"/>
                <a:cs typeface="Arial" panose="020B0604020202020204" pitchFamily="34" charset="0"/>
              </a:rPr>
              <a:t>Pavement Deterioration and Maintenance</a:t>
            </a:r>
            <a:r>
              <a:rPr lang="en-US" sz="2100" kern="0" dirty="0">
                <a:effectLst/>
                <a:latin typeface="+mn-ea"/>
                <a:ea typeface="+mn-ea"/>
                <a:cs typeface="Arial" panose="020B0604020202020204" pitchFamily="34" charset="0"/>
              </a:rPr>
              <a:t>: HDM-4 models the deterioration of road pavements over time and the effects of different maintenance strategies.</a:t>
            </a:r>
            <a:endParaRPr lang="en-US" sz="2100" kern="100" dirty="0">
              <a:effectLst/>
              <a:latin typeface="+mn-ea"/>
              <a:ea typeface="+mn-ea"/>
              <a:cs typeface="Arial" panose="020B0604020202020204" pitchFamily="34" charset="0"/>
            </a:endParaRPr>
          </a:p>
          <a:p>
            <a:pPr marL="360000" marR="0" lvl="0" indent="-360000" algn="just">
              <a:lnSpc>
                <a:spcPct val="110000"/>
              </a:lnSpc>
              <a:spcBef>
                <a:spcPts val="300"/>
              </a:spcBef>
              <a:spcAft>
                <a:spcPts val="300"/>
              </a:spcAft>
              <a:buFont typeface="+mj-lt"/>
              <a:buAutoNum type="arabicPeriod"/>
              <a:tabLst>
                <a:tab pos="457200" algn="l"/>
              </a:tabLst>
            </a:pPr>
            <a:r>
              <a:rPr lang="en-US" sz="2100" b="1" kern="0" dirty="0">
                <a:effectLst/>
                <a:latin typeface="+mn-ea"/>
                <a:ea typeface="+mn-ea"/>
                <a:cs typeface="Arial" panose="020B0604020202020204" pitchFamily="34" charset="0"/>
              </a:rPr>
              <a:t>Vehicle Operating Costs (VOC)</a:t>
            </a:r>
            <a:r>
              <a:rPr lang="en-US" sz="2100" kern="0" dirty="0">
                <a:effectLst/>
                <a:latin typeface="+mn-ea"/>
                <a:ea typeface="+mn-ea"/>
                <a:cs typeface="Arial" panose="020B0604020202020204" pitchFamily="34" charset="0"/>
              </a:rPr>
              <a:t>: It calculates the costs associated with vehicle operation, including fuel consumption, tire wear, and maintenance.</a:t>
            </a:r>
            <a:endParaRPr lang="en-US" sz="2100" kern="100" dirty="0">
              <a:effectLst/>
              <a:latin typeface="+mn-ea"/>
              <a:ea typeface="+mn-ea"/>
              <a:cs typeface="Arial" panose="020B0604020202020204" pitchFamily="34" charset="0"/>
            </a:endParaRPr>
          </a:p>
          <a:p>
            <a:pPr marL="360000" marR="0" lvl="0" indent="-360000" algn="just">
              <a:lnSpc>
                <a:spcPct val="110000"/>
              </a:lnSpc>
              <a:spcBef>
                <a:spcPts val="300"/>
              </a:spcBef>
              <a:spcAft>
                <a:spcPts val="300"/>
              </a:spcAft>
              <a:buFont typeface="+mj-lt"/>
              <a:buAutoNum type="arabicPeriod"/>
              <a:tabLst>
                <a:tab pos="457200" algn="l"/>
              </a:tabLst>
            </a:pPr>
            <a:r>
              <a:rPr lang="en-US" sz="2100" b="1" kern="0" dirty="0">
                <a:effectLst/>
                <a:latin typeface="+mn-ea"/>
                <a:ea typeface="+mn-ea"/>
                <a:cs typeface="Arial" panose="020B0604020202020204" pitchFamily="34" charset="0"/>
              </a:rPr>
              <a:t>Road User Effects</a:t>
            </a:r>
            <a:r>
              <a:rPr lang="en-US" sz="2100" kern="0" dirty="0">
                <a:effectLst/>
                <a:latin typeface="+mn-ea"/>
                <a:ea typeface="+mn-ea"/>
                <a:cs typeface="Arial" panose="020B0604020202020204" pitchFamily="34" charset="0"/>
              </a:rPr>
              <a:t>: This includes the impact on road users, such as travel time, vehicle operating costs, and safety.</a:t>
            </a:r>
            <a:endParaRPr lang="en-US" sz="2100" kern="100" dirty="0">
              <a:effectLst/>
              <a:latin typeface="+mn-ea"/>
              <a:ea typeface="+mn-ea"/>
              <a:cs typeface="Arial" panose="020B0604020202020204" pitchFamily="34" charset="0"/>
            </a:endParaRPr>
          </a:p>
          <a:p>
            <a:pPr marL="360000" marR="0" lvl="0" indent="-360000" algn="just">
              <a:lnSpc>
                <a:spcPct val="110000"/>
              </a:lnSpc>
              <a:spcBef>
                <a:spcPts val="300"/>
              </a:spcBef>
              <a:spcAft>
                <a:spcPts val="300"/>
              </a:spcAft>
              <a:buFont typeface="+mj-lt"/>
              <a:buAutoNum type="arabicPeriod"/>
              <a:tabLst>
                <a:tab pos="457200" algn="l"/>
              </a:tabLst>
            </a:pPr>
            <a:r>
              <a:rPr lang="en-US" sz="2100" b="1" kern="0" dirty="0">
                <a:effectLst/>
                <a:latin typeface="+mn-ea"/>
                <a:ea typeface="+mn-ea"/>
                <a:cs typeface="Arial" panose="020B0604020202020204" pitchFamily="34" charset="0"/>
              </a:rPr>
              <a:t>Economic Analysis</a:t>
            </a:r>
            <a:r>
              <a:rPr lang="en-US" sz="2100" kern="0" dirty="0">
                <a:effectLst/>
                <a:latin typeface="+mn-ea"/>
                <a:ea typeface="+mn-ea"/>
                <a:cs typeface="Arial" panose="020B0604020202020204" pitchFamily="34" charset="0"/>
              </a:rPr>
              <a:t>: HDM-4 performs cost-benefit analysis to evaluate the economic viability of road projects.</a:t>
            </a:r>
            <a:endParaRPr lang="en-US" sz="2100" kern="100" dirty="0">
              <a:effectLst/>
              <a:latin typeface="+mn-ea"/>
              <a:ea typeface="+mn-ea"/>
              <a:cs typeface="Arial" panose="020B0604020202020204" pitchFamily="34" charset="0"/>
            </a:endParaRPr>
          </a:p>
          <a:p>
            <a:pPr marL="360000" marR="0" lvl="0" indent="-360000" algn="just">
              <a:lnSpc>
                <a:spcPct val="110000"/>
              </a:lnSpc>
              <a:spcBef>
                <a:spcPts val="300"/>
              </a:spcBef>
              <a:spcAft>
                <a:spcPts val="300"/>
              </a:spcAft>
              <a:buFont typeface="+mj-lt"/>
              <a:buAutoNum type="arabicPeriod"/>
              <a:tabLst>
                <a:tab pos="457200" algn="l"/>
              </a:tabLst>
            </a:pPr>
            <a:r>
              <a:rPr lang="en-US" sz="2100" b="1" kern="0" dirty="0">
                <a:effectLst/>
                <a:latin typeface="+mn-ea"/>
                <a:ea typeface="+mn-ea"/>
                <a:cs typeface="Arial" panose="020B0604020202020204" pitchFamily="34" charset="0"/>
              </a:rPr>
              <a:t>Environmental and Social Impact</a:t>
            </a:r>
            <a:r>
              <a:rPr lang="en-US" sz="2100" kern="0" dirty="0">
                <a:effectLst/>
                <a:latin typeface="+mn-ea"/>
                <a:ea typeface="+mn-ea"/>
                <a:cs typeface="Arial" panose="020B0604020202020204" pitchFamily="34" charset="0"/>
              </a:rPr>
              <a:t>: It assesses the environmental and social impacts of road projects, including emissions and noise.</a:t>
            </a:r>
            <a:endParaRPr lang="en-US" sz="2100" kern="100" dirty="0">
              <a:effectLst/>
              <a:latin typeface="+mn-ea"/>
              <a:ea typeface="+mn-ea"/>
              <a:cs typeface="Arial" panose="020B0604020202020204" pitchFamily="34" charset="0"/>
            </a:endParaRPr>
          </a:p>
          <a:p>
            <a:endParaRPr lang="en-US" dirty="0"/>
          </a:p>
          <a:p>
            <a:endParaRPr lang="en-US" dirty="0"/>
          </a:p>
        </p:txBody>
      </p:sp>
      <p:sp>
        <p:nvSpPr>
          <p:cNvPr id="10" name="Text Placeholder 9">
            <a:extLst>
              <a:ext uri="{FF2B5EF4-FFF2-40B4-BE49-F238E27FC236}">
                <a16:creationId xmlns:a16="http://schemas.microsoft.com/office/drawing/2014/main" id="{5B610213-586D-E716-3881-4DE2340F5282}"/>
              </a:ext>
            </a:extLst>
          </p:cNvPr>
          <p:cNvSpPr>
            <a:spLocks noGrp="1"/>
          </p:cNvSpPr>
          <p:nvPr>
            <p:ph type="body" sz="quarter" idx="18"/>
          </p:nvPr>
        </p:nvSpPr>
        <p:spPr>
          <a:xfrm>
            <a:off x="6442665" y="1064712"/>
            <a:ext cx="5148000" cy="5793287"/>
          </a:xfrm>
        </p:spPr>
        <p:txBody>
          <a:bodyPr>
            <a:normAutofit lnSpcReduction="10000"/>
          </a:bodyPr>
          <a:lstStyle/>
          <a:p>
            <a:pPr marL="270000" indent="-270000">
              <a:lnSpc>
                <a:spcPct val="100000"/>
              </a:lnSpc>
              <a:spcBef>
                <a:spcPts val="600"/>
              </a:spcBef>
              <a:spcAft>
                <a:spcPts val="600"/>
              </a:spcAft>
            </a:pPr>
            <a:r>
              <a:rPr lang="en-US" altLang="en-US" dirty="0"/>
              <a:t>Key Component of RVA</a:t>
            </a:r>
          </a:p>
          <a:p>
            <a:pPr marL="342900" indent="-342900" algn="just">
              <a:lnSpc>
                <a:spcPct val="100000"/>
              </a:lnSpc>
              <a:spcBef>
                <a:spcPts val="300"/>
              </a:spcBef>
              <a:spcAft>
                <a:spcPts val="300"/>
              </a:spcAft>
              <a:buFont typeface="+mj-lt"/>
              <a:buAutoNum type="arabicPeriod"/>
              <a:tabLst>
                <a:tab pos="457200" algn="l"/>
              </a:tabLst>
            </a:pPr>
            <a:r>
              <a:rPr lang="en-US" altLang="en-US" sz="1600" b="1" kern="0" dirty="0">
                <a:latin typeface="+mn-ea"/>
                <a:ea typeface="+mn-ea"/>
                <a:cs typeface="Arial" panose="020B0604020202020204" pitchFamily="34" charset="0"/>
              </a:rPr>
              <a:t>Flood Model and Risk Assessment</a:t>
            </a:r>
            <a:r>
              <a:rPr lang="en-US" altLang="en-US" sz="1600" kern="0" dirty="0">
                <a:latin typeface="+mn-ea"/>
                <a:ea typeface="+mn-ea"/>
                <a:cs typeface="Arial" panose="020B0604020202020204" pitchFamily="34" charset="0"/>
              </a:rPr>
              <a:t>: RVA models the possible flood losses based on return period (RP) and the effects of different intervention strategies.</a:t>
            </a:r>
          </a:p>
          <a:p>
            <a:pPr marL="342900" indent="-342900" algn="just">
              <a:lnSpc>
                <a:spcPct val="100000"/>
              </a:lnSpc>
              <a:spcBef>
                <a:spcPts val="300"/>
              </a:spcBef>
              <a:spcAft>
                <a:spcPts val="300"/>
              </a:spcAft>
              <a:buFont typeface="+mj-lt"/>
              <a:buAutoNum type="arabicPeriod"/>
              <a:tabLst>
                <a:tab pos="457200" algn="l"/>
              </a:tabLst>
            </a:pPr>
            <a:r>
              <a:rPr lang="en-US" altLang="en-US" sz="1600" b="1" kern="0" dirty="0">
                <a:latin typeface="+mn-ea"/>
                <a:ea typeface="+mn-ea"/>
                <a:cs typeface="Arial" panose="020B0604020202020204" pitchFamily="34" charset="0"/>
              </a:rPr>
              <a:t>Flood Intervention Costs (FIC): </a:t>
            </a:r>
            <a:r>
              <a:rPr lang="en-US" altLang="en-US" sz="1600" kern="0" dirty="0">
                <a:latin typeface="+mn-ea"/>
                <a:ea typeface="+mn-ea"/>
                <a:cs typeface="Arial" panose="020B0604020202020204" pitchFamily="34" charset="0"/>
              </a:rPr>
              <a:t>It calculates the costs associated with any interventions based on design period with-holding target flood with corresponding RP</a:t>
            </a:r>
          </a:p>
          <a:p>
            <a:pPr marL="342900" indent="-342900" algn="just">
              <a:lnSpc>
                <a:spcPct val="100000"/>
              </a:lnSpc>
              <a:spcBef>
                <a:spcPts val="300"/>
              </a:spcBef>
              <a:spcAft>
                <a:spcPts val="300"/>
              </a:spcAft>
              <a:buFont typeface="+mj-lt"/>
              <a:buAutoNum type="arabicPeriod"/>
              <a:tabLst>
                <a:tab pos="457200" algn="l"/>
              </a:tabLst>
            </a:pPr>
            <a:r>
              <a:rPr lang="en-US" altLang="en-US" sz="1600" b="1" kern="0" dirty="0">
                <a:latin typeface="+mn-ea"/>
                <a:ea typeface="+mn-ea"/>
                <a:cs typeface="Arial" panose="020B0604020202020204" pitchFamily="34" charset="0"/>
              </a:rPr>
              <a:t>Community Effects: </a:t>
            </a:r>
            <a:r>
              <a:rPr lang="en-US" altLang="en-US" sz="1600" kern="0" dirty="0">
                <a:latin typeface="+mn-ea"/>
                <a:ea typeface="+mn-ea"/>
                <a:cs typeface="Arial" panose="020B0604020202020204" pitchFamily="34" charset="0"/>
              </a:rPr>
              <a:t>This includes the impact on communities, such as income, building, crop,  safety, accessibility to public health &amp; education facilities, and commerce activities, considering its interrupted durations by flood depth.</a:t>
            </a:r>
          </a:p>
          <a:p>
            <a:pPr marL="342900" indent="-342900" algn="just">
              <a:lnSpc>
                <a:spcPct val="100000"/>
              </a:lnSpc>
              <a:spcBef>
                <a:spcPts val="300"/>
              </a:spcBef>
              <a:spcAft>
                <a:spcPts val="300"/>
              </a:spcAft>
              <a:buFont typeface="+mj-lt"/>
              <a:buAutoNum type="arabicPeriod"/>
              <a:tabLst>
                <a:tab pos="457200" algn="l"/>
              </a:tabLst>
            </a:pPr>
            <a:r>
              <a:rPr lang="en-US" altLang="en-US" sz="1600" b="1" kern="0" dirty="0">
                <a:latin typeface="+mn-ea"/>
                <a:ea typeface="+mn-ea"/>
                <a:cs typeface="Arial" panose="020B0604020202020204" pitchFamily="34" charset="0"/>
              </a:rPr>
              <a:t>Economic Analysis: </a:t>
            </a:r>
            <a:r>
              <a:rPr lang="en-US" altLang="en-US" sz="1600" kern="0" dirty="0">
                <a:latin typeface="+mn-ea"/>
                <a:ea typeface="+mn-ea"/>
                <a:cs typeface="Arial" panose="020B0604020202020204" pitchFamily="34" charset="0"/>
              </a:rPr>
              <a:t>RVA performs cost-benefit analysis to evaluate the economic viability of flood risk management projects.</a:t>
            </a:r>
          </a:p>
          <a:p>
            <a:pPr marL="342900" indent="-342900" algn="just">
              <a:lnSpc>
                <a:spcPct val="100000"/>
              </a:lnSpc>
              <a:spcBef>
                <a:spcPts val="300"/>
              </a:spcBef>
              <a:spcAft>
                <a:spcPts val="300"/>
              </a:spcAft>
              <a:buFont typeface="+mj-lt"/>
              <a:buAutoNum type="arabicPeriod"/>
              <a:tabLst>
                <a:tab pos="457200" algn="l"/>
              </a:tabLst>
            </a:pPr>
            <a:r>
              <a:rPr lang="en-US" altLang="en-US" sz="1600" b="1" kern="0" dirty="0">
                <a:latin typeface="+mn-ea"/>
                <a:ea typeface="+mn-ea"/>
                <a:cs typeface="Arial" panose="020B0604020202020204" pitchFamily="34" charset="0"/>
              </a:rPr>
              <a:t>Environmental and Social Impact: </a:t>
            </a:r>
            <a:r>
              <a:rPr lang="en-US" altLang="en-US" sz="1600" kern="0" dirty="0">
                <a:latin typeface="+mn-ea"/>
                <a:ea typeface="+mn-ea"/>
                <a:cs typeface="Arial" panose="020B0604020202020204" pitchFamily="34" charset="0"/>
              </a:rPr>
              <a:t>It will assess the environmental and social impacts of flood risk management projects</a:t>
            </a:r>
            <a:r>
              <a:rPr lang="ja-JP" altLang="en-US" sz="1600" kern="0" dirty="0">
                <a:latin typeface="+mn-ea"/>
                <a:ea typeface="+mn-ea"/>
                <a:cs typeface="Arial" panose="020B0604020202020204" pitchFamily="34" charset="0"/>
              </a:rPr>
              <a:t> </a:t>
            </a:r>
            <a:r>
              <a:rPr lang="en-US" altLang="ja-JP" sz="1600" kern="0" dirty="0">
                <a:latin typeface="+mn-ea"/>
                <a:ea typeface="+mn-ea"/>
                <a:cs typeface="Arial" panose="020B0604020202020204" pitchFamily="34" charset="0"/>
              </a:rPr>
              <a:t>qualitatively.</a:t>
            </a:r>
            <a:endParaRPr lang="en-US" altLang="en-US" sz="1600" kern="0" dirty="0">
              <a:latin typeface="+mn-ea"/>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C516A5D-B78E-4401-2470-10C7CB1048DC}"/>
              </a:ext>
            </a:extLst>
          </p:cNvPr>
          <p:cNvSpPr>
            <a:spLocks noGrp="1"/>
          </p:cNvSpPr>
          <p:nvPr>
            <p:ph type="sldNum" sz="quarter" idx="12"/>
          </p:nvPr>
        </p:nvSpPr>
        <p:spPr/>
        <p:txBody>
          <a:bodyPr/>
          <a:lstStyle/>
          <a:p>
            <a:fld id="{B424A714-972D-431A-872C-1B0FE76119C1}" type="slidenum">
              <a:rPr lang="ja-JP" altLang="en-US" smtClean="0"/>
              <a:pPr/>
              <a:t>5</a:t>
            </a:fld>
            <a:endParaRPr lang="ja-JP" altLang="en-US"/>
          </a:p>
        </p:txBody>
      </p:sp>
      <p:sp>
        <p:nvSpPr>
          <p:cNvPr id="7" name="Text Placeholder 6">
            <a:extLst>
              <a:ext uri="{FF2B5EF4-FFF2-40B4-BE49-F238E27FC236}">
                <a16:creationId xmlns:a16="http://schemas.microsoft.com/office/drawing/2014/main" id="{0A7346F1-8C6B-60ED-0138-42946D7A1396}"/>
              </a:ext>
            </a:extLst>
          </p:cNvPr>
          <p:cNvSpPr>
            <a:spLocks noGrp="1"/>
          </p:cNvSpPr>
          <p:nvPr>
            <p:ph type="body" sz="quarter" idx="13"/>
          </p:nvPr>
        </p:nvSpPr>
        <p:spPr>
          <a:xfrm>
            <a:off x="1515291" y="933572"/>
            <a:ext cx="10057626" cy="407866"/>
          </a:xfrm>
        </p:spPr>
        <p:txBody>
          <a:bodyPr/>
          <a:lstStyle/>
          <a:p>
            <a:r>
              <a:rPr lang="en-US"/>
              <a:t>HDM-4 vs. RVA</a:t>
            </a:r>
          </a:p>
        </p:txBody>
      </p:sp>
      <p:sp>
        <p:nvSpPr>
          <p:cNvPr id="8" name="Text Placeholder 7">
            <a:extLst>
              <a:ext uri="{FF2B5EF4-FFF2-40B4-BE49-F238E27FC236}">
                <a16:creationId xmlns:a16="http://schemas.microsoft.com/office/drawing/2014/main" id="{8FC4EB60-1C9C-DB8B-1A15-8FD55E959A84}"/>
              </a:ext>
            </a:extLst>
          </p:cNvPr>
          <p:cNvSpPr>
            <a:spLocks noGrp="1"/>
          </p:cNvSpPr>
          <p:nvPr>
            <p:ph type="body" sz="quarter" idx="16"/>
          </p:nvPr>
        </p:nvSpPr>
        <p:spPr>
          <a:xfrm>
            <a:off x="1515291" y="318704"/>
            <a:ext cx="10056757" cy="576000"/>
          </a:xfrm>
        </p:spPr>
        <p:txBody>
          <a:bodyPr anchor="ctr"/>
          <a:lstStyle/>
          <a:p>
            <a:pPr>
              <a:lnSpc>
                <a:spcPts val="4800"/>
              </a:lnSpc>
              <a:spcBef>
                <a:spcPts val="0"/>
              </a:spcBef>
            </a:pPr>
            <a:r>
              <a:rPr lang="en-US" sz="3200"/>
              <a:t>Road User Effects vs. Community Effects</a:t>
            </a:r>
          </a:p>
        </p:txBody>
      </p:sp>
    </p:spTree>
    <p:extLst>
      <p:ext uri="{BB962C8B-B14F-4D97-AF65-F5344CB8AC3E}">
        <p14:creationId xmlns:p14="http://schemas.microsoft.com/office/powerpoint/2010/main" val="2873259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35D29-8D60-E673-15E8-5AE6493776C5}"/>
              </a:ext>
            </a:extLst>
          </p:cNvPr>
          <p:cNvSpPr>
            <a:spLocks noGrp="1"/>
          </p:cNvSpPr>
          <p:nvPr>
            <p:ph type="ctrTitle"/>
          </p:nvPr>
        </p:nvSpPr>
        <p:spPr>
          <a:xfrm>
            <a:off x="622126" y="1377863"/>
            <a:ext cx="8208000" cy="2052000"/>
          </a:xfrm>
        </p:spPr>
        <p:txBody>
          <a:bodyPr/>
          <a:lstStyle/>
          <a:p>
            <a:pPr>
              <a:lnSpc>
                <a:spcPct val="100000"/>
              </a:lnSpc>
            </a:pPr>
            <a:r>
              <a:rPr lang="en-US" altLang="ja-JP" sz="4000" b="1"/>
              <a:t>Flood Modeling for Risk Assessment</a:t>
            </a:r>
          </a:p>
        </p:txBody>
      </p:sp>
      <p:sp>
        <p:nvSpPr>
          <p:cNvPr id="3" name="タイトル 1">
            <a:extLst>
              <a:ext uri="{FF2B5EF4-FFF2-40B4-BE49-F238E27FC236}">
                <a16:creationId xmlns:a16="http://schemas.microsoft.com/office/drawing/2014/main" id="{D826E8AA-9AF6-E016-DF65-7CF52E454F31}"/>
              </a:ext>
            </a:extLst>
          </p:cNvPr>
          <p:cNvSpPr txBox="1">
            <a:spLocks/>
          </p:cNvSpPr>
          <p:nvPr/>
        </p:nvSpPr>
        <p:spPr>
          <a:xfrm>
            <a:off x="10083537" y="-129539"/>
            <a:ext cx="1498863" cy="5901179"/>
          </a:xfrm>
          <a:prstGeom prst="rect">
            <a:avLst/>
          </a:prstGeom>
        </p:spPr>
        <p:txBody>
          <a:bodyPr anchor="b">
            <a:normAutofit/>
          </a:bodyPr>
          <a:lstStyle>
            <a:lvl1pPr algn="ctr"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2000" i="1"/>
              <a:t>2</a:t>
            </a:r>
            <a:endParaRPr lang="ja-JP" altLang="en-US" sz="32000" i="1"/>
          </a:p>
        </p:txBody>
      </p:sp>
    </p:spTree>
    <p:extLst>
      <p:ext uri="{BB962C8B-B14F-4D97-AF65-F5344CB8AC3E}">
        <p14:creationId xmlns:p14="http://schemas.microsoft.com/office/powerpoint/2010/main" val="174265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キャンバス 1">
            <a:extLst>
              <a:ext uri="{FF2B5EF4-FFF2-40B4-BE49-F238E27FC236}">
                <a16:creationId xmlns:a16="http://schemas.microsoft.com/office/drawing/2014/main" id="{651573DD-DF56-9A2B-50B6-877562DA7BE9}"/>
              </a:ext>
            </a:extLst>
          </p:cNvPr>
          <p:cNvGrpSpPr/>
          <p:nvPr/>
        </p:nvGrpSpPr>
        <p:grpSpPr>
          <a:xfrm>
            <a:off x="6360618" y="3940141"/>
            <a:ext cx="4286761" cy="2777617"/>
            <a:chOff x="2235809" y="35999"/>
            <a:chExt cx="3590666" cy="2442570"/>
          </a:xfrm>
        </p:grpSpPr>
        <p:grpSp>
          <p:nvGrpSpPr>
            <p:cNvPr id="7" name="グループ化 5">
              <a:extLst>
                <a:ext uri="{FF2B5EF4-FFF2-40B4-BE49-F238E27FC236}">
                  <a16:creationId xmlns:a16="http://schemas.microsoft.com/office/drawing/2014/main" id="{6CF30482-7D2A-E294-1D2A-5133128229B9}"/>
                </a:ext>
              </a:extLst>
            </p:cNvPr>
            <p:cNvGrpSpPr/>
            <p:nvPr/>
          </p:nvGrpSpPr>
          <p:grpSpPr>
            <a:xfrm>
              <a:off x="2235809" y="35999"/>
              <a:ext cx="3590666" cy="2442570"/>
              <a:chOff x="4827410" y="45150"/>
              <a:chExt cx="7080492" cy="4816544"/>
            </a:xfrm>
          </p:grpSpPr>
          <p:pic>
            <p:nvPicPr>
              <p:cNvPr id="17" name="図 17" descr="マップ&#10;&#10;自動的に生成された説明">
                <a:extLst>
                  <a:ext uri="{FF2B5EF4-FFF2-40B4-BE49-F238E27FC236}">
                    <a16:creationId xmlns:a16="http://schemas.microsoft.com/office/drawing/2014/main" id="{65CE6FF0-FC9A-9CB9-3339-9378AA83FA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 r="-3949"/>
              <a:stretch/>
            </p:blipFill>
            <p:spPr>
              <a:xfrm>
                <a:off x="4827410" y="45150"/>
                <a:ext cx="7080492" cy="4816544"/>
              </a:xfrm>
              <a:prstGeom prst="rect">
                <a:avLst/>
              </a:prstGeom>
              <a:ln>
                <a:solidFill>
                  <a:srgbClr val="FF0000"/>
                </a:solidFill>
              </a:ln>
            </p:spPr>
          </p:pic>
          <p:sp>
            <p:nvSpPr>
              <p:cNvPr id="18" name="正方形/長方形 18">
                <a:extLst>
                  <a:ext uri="{FF2B5EF4-FFF2-40B4-BE49-F238E27FC236}">
                    <a16:creationId xmlns:a16="http://schemas.microsoft.com/office/drawing/2014/main" id="{3DF704BA-437E-7BF3-126D-45642444A313}"/>
                  </a:ext>
                </a:extLst>
              </p:cNvPr>
              <p:cNvSpPr/>
              <p:nvPr/>
            </p:nvSpPr>
            <p:spPr>
              <a:xfrm flipH="1">
                <a:off x="6778321" y="2087945"/>
                <a:ext cx="153104" cy="1206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a:p>
            </p:txBody>
          </p:sp>
          <p:pic>
            <p:nvPicPr>
              <p:cNvPr id="19" name="Picture 9" descr="A map of a large land with water and rivers&#10;&#10;Description automatically generated">
                <a:extLst>
                  <a:ext uri="{FF2B5EF4-FFF2-40B4-BE49-F238E27FC236}">
                    <a16:creationId xmlns:a16="http://schemas.microsoft.com/office/drawing/2014/main" id="{79F7AF79-5204-4A93-1556-9067B6E9C2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136" t="66839" r="23252" b="7186"/>
              <a:stretch/>
            </p:blipFill>
            <p:spPr>
              <a:xfrm>
                <a:off x="9363643" y="3275620"/>
                <a:ext cx="686901" cy="1189001"/>
              </a:xfrm>
              <a:prstGeom prst="rect">
                <a:avLst/>
              </a:prstGeom>
              <a:ln>
                <a:noFill/>
              </a:ln>
            </p:spPr>
          </p:pic>
          <p:pic>
            <p:nvPicPr>
              <p:cNvPr id="20" name="グラフィックス 13" descr="押しピン 単色塗りつぶし">
                <a:extLst>
                  <a:ext uri="{FF2B5EF4-FFF2-40B4-BE49-F238E27FC236}">
                    <a16:creationId xmlns:a16="http://schemas.microsoft.com/office/drawing/2014/main" id="{742F93D4-ED92-908F-6D07-8FD27F74BF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5473" y="1372317"/>
                <a:ext cx="379028" cy="379028"/>
              </a:xfrm>
              <a:prstGeom prst="rect">
                <a:avLst/>
              </a:prstGeom>
              <a:effectLst>
                <a:outerShdw blurRad="50800" dist="38100" dir="2700000" algn="tl" rotWithShape="0">
                  <a:prstClr val="black">
                    <a:alpha val="40000"/>
                  </a:prstClr>
                </a:outerShdw>
              </a:effectLst>
            </p:spPr>
          </p:pic>
          <p:pic>
            <p:nvPicPr>
              <p:cNvPr id="21" name="グラフィックス 14" descr="押しピン 単色塗りつぶし">
                <a:extLst>
                  <a:ext uri="{FF2B5EF4-FFF2-40B4-BE49-F238E27FC236}">
                    <a16:creationId xmlns:a16="http://schemas.microsoft.com/office/drawing/2014/main" id="{C0062607-A7F9-F8AD-7E71-301B19EF4D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912427" y="3541176"/>
                <a:ext cx="379026" cy="379028"/>
              </a:xfrm>
              <a:prstGeom prst="rect">
                <a:avLst/>
              </a:prstGeom>
              <a:effectLst>
                <a:outerShdw blurRad="50800" dist="38100" dir="2700000" algn="tl" rotWithShape="0">
                  <a:prstClr val="black">
                    <a:alpha val="40000"/>
                  </a:prstClr>
                </a:outerShdw>
              </a:effectLst>
            </p:spPr>
          </p:pic>
          <p:sp>
            <p:nvSpPr>
              <p:cNvPr id="22" name="Text Placeholder 6">
                <a:extLst>
                  <a:ext uri="{FF2B5EF4-FFF2-40B4-BE49-F238E27FC236}">
                    <a16:creationId xmlns:a16="http://schemas.microsoft.com/office/drawing/2014/main" id="{582392A6-4FB5-C479-F009-FF8ED4C0D05C}"/>
                  </a:ext>
                </a:extLst>
              </p:cNvPr>
              <p:cNvSpPr txBox="1">
                <a:spLocks/>
              </p:cNvSpPr>
              <p:nvPr/>
            </p:nvSpPr>
            <p:spPr>
              <a:xfrm>
                <a:off x="6578118" y="1495029"/>
                <a:ext cx="1753658" cy="379026"/>
              </a:xfrm>
              <a:prstGeom prst="rect">
                <a:avLst/>
              </a:prstGeom>
              <a:effectLst/>
            </p:spPr>
            <p:txBody>
              <a:bodyPr anchor="t">
                <a:normAutofit fontScale="85000" lnSpcReduction="20000"/>
              </a:bodyPr>
              <a:lstStyle/>
              <a:p>
                <a:pPr algn="just">
                  <a:spcBef>
                    <a:spcPts val="600"/>
                  </a:spcBef>
                  <a:spcAft>
                    <a:spcPts val="600"/>
                  </a:spcAft>
                </a:pPr>
                <a:r>
                  <a:rPr lang="en-US" sz="1200" b="1" kern="1200">
                    <a:solidFill>
                      <a:srgbClr val="8EFFFF"/>
                    </a:solidFill>
                    <a:effectLst>
                      <a:glow rad="101600">
                        <a:schemeClr val="tx1">
                          <a:alpha val="60000"/>
                        </a:schemeClr>
                      </a:glow>
                    </a:effectLst>
                    <a:latin typeface="游明朝" panose="02020400000000000000" pitchFamily="18" charset="-128"/>
                    <a:ea typeface="Calibri" panose="020F0502020204030204" pitchFamily="34" charset="0"/>
                    <a:cs typeface="Arial" panose="020B0604020202020204" pitchFamily="34" charset="0"/>
                  </a:rPr>
                  <a:t>Kapichira Dam</a:t>
                </a:r>
                <a:endParaRPr lang="ja-JP" sz="1200">
                  <a:effectLst/>
                  <a:latin typeface="Calibri" panose="020F0502020204030204" pitchFamily="34" charset="0"/>
                  <a:ea typeface="Calibri" panose="020F0502020204030204" pitchFamily="34" charset="0"/>
                  <a:cs typeface="Yesteryear" panose="03020802040607070802" pitchFamily="66" charset="0"/>
                </a:endParaRPr>
              </a:p>
            </p:txBody>
          </p:sp>
          <p:sp>
            <p:nvSpPr>
              <p:cNvPr id="23" name="Text Placeholder 6">
                <a:extLst>
                  <a:ext uri="{FF2B5EF4-FFF2-40B4-BE49-F238E27FC236}">
                    <a16:creationId xmlns:a16="http://schemas.microsoft.com/office/drawing/2014/main" id="{F1C6265D-F1D0-99EF-5A94-BB099510A35D}"/>
                  </a:ext>
                </a:extLst>
              </p:cNvPr>
              <p:cNvSpPr txBox="1">
                <a:spLocks/>
              </p:cNvSpPr>
              <p:nvPr/>
            </p:nvSpPr>
            <p:spPr>
              <a:xfrm>
                <a:off x="7920447" y="3819570"/>
                <a:ext cx="1347258" cy="379026"/>
              </a:xfrm>
              <a:prstGeom prst="rect">
                <a:avLst/>
              </a:prstGeom>
              <a:effectLst/>
            </p:spPr>
            <p:txBody>
              <a:bodyPr anchor="t">
                <a:normAutofit fontScale="85000" lnSpcReduction="20000"/>
              </a:bodyPr>
              <a:lstStyle/>
              <a:p>
                <a:pPr algn="just">
                  <a:spcBef>
                    <a:spcPts val="600"/>
                  </a:spcBef>
                  <a:spcAft>
                    <a:spcPts val="600"/>
                  </a:spcAft>
                </a:pPr>
                <a:r>
                  <a:rPr lang="en-US" sz="1200" b="1" kern="1200">
                    <a:solidFill>
                      <a:srgbClr val="8EFFFF"/>
                    </a:solidFill>
                    <a:effectLst>
                      <a:glow rad="101600">
                        <a:schemeClr val="tx1">
                          <a:alpha val="60000"/>
                        </a:schemeClr>
                      </a:glow>
                    </a:effectLst>
                    <a:latin typeface="游明朝" panose="02020400000000000000" pitchFamily="18" charset="-128"/>
                    <a:ea typeface="Calibri" panose="020F0502020204030204" pitchFamily="34" charset="0"/>
                    <a:cs typeface="Arial" panose="020B0604020202020204" pitchFamily="34" charset="0"/>
                  </a:rPr>
                  <a:t>Bangula</a:t>
                </a:r>
                <a:endParaRPr lang="ja-JP" sz="1200">
                  <a:effectLst/>
                  <a:latin typeface="Calibri" panose="020F0502020204030204" pitchFamily="34" charset="0"/>
                  <a:ea typeface="Calibri" panose="020F0502020204030204" pitchFamily="34" charset="0"/>
                  <a:cs typeface="Yesteryear" panose="03020802040607070802" pitchFamily="66" charset="0"/>
                </a:endParaRPr>
              </a:p>
            </p:txBody>
          </p:sp>
        </p:grpSp>
        <p:sp>
          <p:nvSpPr>
            <p:cNvPr id="10" name="Text Placeholder 6">
              <a:extLst>
                <a:ext uri="{FF2B5EF4-FFF2-40B4-BE49-F238E27FC236}">
                  <a16:creationId xmlns:a16="http://schemas.microsoft.com/office/drawing/2014/main" id="{2CD5DF1C-DA59-3E5B-72AF-6E0C850A2294}"/>
                </a:ext>
              </a:extLst>
            </p:cNvPr>
            <p:cNvSpPr txBox="1">
              <a:spLocks/>
            </p:cNvSpPr>
            <p:nvPr/>
          </p:nvSpPr>
          <p:spPr>
            <a:xfrm>
              <a:off x="3053828" y="396000"/>
              <a:ext cx="1753235" cy="378460"/>
            </a:xfrm>
            <a:prstGeom prst="rect">
              <a:avLst/>
            </a:prstGeom>
            <a:effectLst/>
          </p:spPr>
          <p:txBody>
            <a:bodyPr anchor="t">
              <a:normAutofit/>
            </a:bodyPr>
            <a:lstStyle/>
            <a:p>
              <a:pPr algn="just">
                <a:spcBef>
                  <a:spcPts val="600"/>
                </a:spcBef>
                <a:spcAft>
                  <a:spcPts val="600"/>
                </a:spcAft>
              </a:pPr>
              <a:r>
                <a:rPr lang="en-US" sz="1200" b="1" kern="1200" err="1">
                  <a:solidFill>
                    <a:srgbClr val="8EFFFF"/>
                  </a:solidFill>
                  <a:effectLst>
                    <a:glow rad="101600">
                      <a:schemeClr val="tx1">
                        <a:alpha val="60000"/>
                      </a:schemeClr>
                    </a:glow>
                  </a:effectLst>
                  <a:latin typeface="游明朝" panose="02020400000000000000" pitchFamily="18" charset="-128"/>
                  <a:ea typeface="Calibri" panose="020F0502020204030204" pitchFamily="34" charset="0"/>
                  <a:cs typeface="Arial" panose="020B0604020202020204" pitchFamily="34" charset="0"/>
                </a:rPr>
                <a:t>Kapichira</a:t>
              </a:r>
              <a:r>
                <a:rPr lang="en-US" sz="1200" b="1" kern="1200">
                  <a:solidFill>
                    <a:srgbClr val="8EFFFF"/>
                  </a:solidFill>
                  <a:effectLst>
                    <a:glow rad="101600">
                      <a:schemeClr val="tx1">
                        <a:alpha val="60000"/>
                      </a:schemeClr>
                    </a:glow>
                  </a:effectLst>
                  <a:latin typeface="游明朝" panose="02020400000000000000" pitchFamily="18" charset="-128"/>
                  <a:ea typeface="Calibri" panose="020F0502020204030204" pitchFamily="34" charset="0"/>
                  <a:cs typeface="Arial" panose="020B0604020202020204" pitchFamily="34" charset="0"/>
                </a:rPr>
                <a:t> Dam</a:t>
              </a:r>
              <a:endParaRPr lang="ja-JP" sz="1200">
                <a:effectLst/>
                <a:latin typeface="Calibri" panose="020F0502020204030204" pitchFamily="34" charset="0"/>
                <a:ea typeface="Calibri" panose="020F0502020204030204" pitchFamily="34" charset="0"/>
                <a:cs typeface="Yesteryear" panose="03020802040607070802" pitchFamily="66" charset="0"/>
              </a:endParaRPr>
            </a:p>
          </p:txBody>
        </p:sp>
        <p:sp>
          <p:nvSpPr>
            <p:cNvPr id="11" name="Text Placeholder 6">
              <a:extLst>
                <a:ext uri="{FF2B5EF4-FFF2-40B4-BE49-F238E27FC236}">
                  <a16:creationId xmlns:a16="http://schemas.microsoft.com/office/drawing/2014/main" id="{77229FD1-BA2E-D271-F641-FD170B53E349}"/>
                </a:ext>
              </a:extLst>
            </p:cNvPr>
            <p:cNvSpPr txBox="1">
              <a:spLocks/>
            </p:cNvSpPr>
            <p:nvPr/>
          </p:nvSpPr>
          <p:spPr>
            <a:xfrm>
              <a:off x="3665216" y="1495638"/>
              <a:ext cx="780158" cy="378460"/>
            </a:xfrm>
            <a:prstGeom prst="rect">
              <a:avLst/>
            </a:prstGeom>
            <a:effectLst/>
          </p:spPr>
          <p:txBody>
            <a:bodyPr anchor="t">
              <a:normAutofit/>
            </a:bodyPr>
            <a:lstStyle/>
            <a:p>
              <a:pPr algn="just">
                <a:spcBef>
                  <a:spcPts val="600"/>
                </a:spcBef>
                <a:spcAft>
                  <a:spcPts val="600"/>
                </a:spcAft>
              </a:pPr>
              <a:r>
                <a:rPr lang="en-US" sz="1200" b="1" kern="1200">
                  <a:solidFill>
                    <a:srgbClr val="8EFFFF"/>
                  </a:solidFill>
                  <a:effectLst>
                    <a:glow rad="101600">
                      <a:schemeClr val="tx1">
                        <a:alpha val="60000"/>
                      </a:schemeClr>
                    </a:glow>
                  </a:effectLst>
                  <a:latin typeface="游明朝" panose="02020400000000000000" pitchFamily="18" charset="-128"/>
                  <a:ea typeface="Calibri" panose="020F0502020204030204" pitchFamily="34" charset="0"/>
                  <a:cs typeface="Arial" panose="020B0604020202020204" pitchFamily="34" charset="0"/>
                </a:rPr>
                <a:t>Bangula</a:t>
              </a:r>
              <a:endParaRPr lang="ja-JP" sz="1200">
                <a:effectLst/>
                <a:latin typeface="Calibri" panose="020F0502020204030204" pitchFamily="34" charset="0"/>
                <a:ea typeface="Calibri" panose="020F0502020204030204" pitchFamily="34" charset="0"/>
                <a:cs typeface="Yesteryear" panose="03020802040607070802" pitchFamily="66" charset="0"/>
              </a:endParaRPr>
            </a:p>
          </p:txBody>
        </p:sp>
        <p:pic>
          <p:nvPicPr>
            <p:cNvPr id="13" name="図 13">
              <a:extLst>
                <a:ext uri="{FF2B5EF4-FFF2-40B4-BE49-F238E27FC236}">
                  <a16:creationId xmlns:a16="http://schemas.microsoft.com/office/drawing/2014/main" id="{4091FDBB-F52D-9117-720E-6329964163C9}"/>
                </a:ext>
              </a:extLst>
            </p:cNvPr>
            <p:cNvPicPr>
              <a:picLocks noChangeAspect="1"/>
            </p:cNvPicPr>
            <p:nvPr/>
          </p:nvPicPr>
          <p:blipFill>
            <a:blip r:embed="rId7"/>
            <a:stretch>
              <a:fillRect/>
            </a:stretch>
          </p:blipFill>
          <p:spPr>
            <a:xfrm>
              <a:off x="4482197" y="1533291"/>
              <a:ext cx="1339352" cy="943141"/>
            </a:xfrm>
            <a:prstGeom prst="rect">
              <a:avLst/>
            </a:prstGeom>
          </p:spPr>
        </p:pic>
      </p:grpSp>
      <p:sp>
        <p:nvSpPr>
          <p:cNvPr id="8" name="Slide Number Placeholder 7">
            <a:extLst>
              <a:ext uri="{FF2B5EF4-FFF2-40B4-BE49-F238E27FC236}">
                <a16:creationId xmlns:a16="http://schemas.microsoft.com/office/drawing/2014/main" id="{663F0293-DF2D-279B-4DBA-FBED444A6A6A}"/>
              </a:ext>
            </a:extLst>
          </p:cNvPr>
          <p:cNvSpPr>
            <a:spLocks noGrp="1"/>
          </p:cNvSpPr>
          <p:nvPr>
            <p:ph type="sldNum" sz="quarter" idx="12"/>
          </p:nvPr>
        </p:nvSpPr>
        <p:spPr/>
        <p:txBody>
          <a:bodyPr/>
          <a:lstStyle/>
          <a:p>
            <a:fld id="{B424A714-972D-431A-872C-1B0FE76119C1}" type="slidenum">
              <a:rPr lang="ja-JP" altLang="en-US" smtClean="0"/>
              <a:pPr/>
              <a:t>7</a:t>
            </a:fld>
            <a:endParaRPr lang="ja-JP" altLang="en-US"/>
          </a:p>
        </p:txBody>
      </p:sp>
      <p:grpSp>
        <p:nvGrpSpPr>
          <p:cNvPr id="2" name="Group 1">
            <a:extLst>
              <a:ext uri="{FF2B5EF4-FFF2-40B4-BE49-F238E27FC236}">
                <a16:creationId xmlns:a16="http://schemas.microsoft.com/office/drawing/2014/main" id="{A5222A41-7CC9-F6DD-C136-7C3923FF4840}"/>
              </a:ext>
            </a:extLst>
          </p:cNvPr>
          <p:cNvGrpSpPr/>
          <p:nvPr/>
        </p:nvGrpSpPr>
        <p:grpSpPr>
          <a:xfrm>
            <a:off x="7905239" y="1111993"/>
            <a:ext cx="4286761" cy="3222522"/>
            <a:chOff x="0" y="2528158"/>
            <a:chExt cx="6858000" cy="4849684"/>
          </a:xfrm>
        </p:grpSpPr>
        <p:pic>
          <p:nvPicPr>
            <p:cNvPr id="3" name="Picture 2" descr="A map of a continent&#10;&#10;Description automatically generated">
              <a:extLst>
                <a:ext uri="{FF2B5EF4-FFF2-40B4-BE49-F238E27FC236}">
                  <a16:creationId xmlns:a16="http://schemas.microsoft.com/office/drawing/2014/main" id="{F9CEA806-1148-4D33-18AD-33962FD8E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528158"/>
              <a:ext cx="6858000" cy="4849684"/>
            </a:xfrm>
            <a:prstGeom prst="rect">
              <a:avLst/>
            </a:prstGeom>
          </p:spPr>
        </p:pic>
        <p:pic>
          <p:nvPicPr>
            <p:cNvPr id="4" name="Picture 3">
              <a:extLst>
                <a:ext uri="{FF2B5EF4-FFF2-40B4-BE49-F238E27FC236}">
                  <a16:creationId xmlns:a16="http://schemas.microsoft.com/office/drawing/2014/main" id="{73BDE9C8-0C85-F417-1440-B3EF72C16F71}"/>
                </a:ext>
              </a:extLst>
            </p:cNvPr>
            <p:cNvPicPr>
              <a:picLocks noChangeAspect="1"/>
            </p:cNvPicPr>
            <p:nvPr/>
          </p:nvPicPr>
          <p:blipFill>
            <a:blip r:embed="rId9"/>
            <a:stretch>
              <a:fillRect/>
            </a:stretch>
          </p:blipFill>
          <p:spPr>
            <a:xfrm>
              <a:off x="3846948" y="6024563"/>
              <a:ext cx="598846" cy="1078590"/>
            </a:xfrm>
            <a:prstGeom prst="rect">
              <a:avLst/>
            </a:prstGeom>
          </p:spPr>
        </p:pic>
      </p:grpSp>
      <p:sp>
        <p:nvSpPr>
          <p:cNvPr id="24" name="Rectangle 23">
            <a:extLst>
              <a:ext uri="{FF2B5EF4-FFF2-40B4-BE49-F238E27FC236}">
                <a16:creationId xmlns:a16="http://schemas.microsoft.com/office/drawing/2014/main" id="{9BAE4655-9592-87AA-FD06-425C7125553D}"/>
              </a:ext>
            </a:extLst>
          </p:cNvPr>
          <p:cNvSpPr/>
          <p:nvPr/>
        </p:nvSpPr>
        <p:spPr>
          <a:xfrm>
            <a:off x="8568822" y="2870660"/>
            <a:ext cx="914400" cy="9144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Connector: Curved 25">
            <a:extLst>
              <a:ext uri="{FF2B5EF4-FFF2-40B4-BE49-F238E27FC236}">
                <a16:creationId xmlns:a16="http://schemas.microsoft.com/office/drawing/2014/main" id="{0701D04B-16BD-5291-2253-7AF2F948CF5A}"/>
              </a:ext>
            </a:extLst>
          </p:cNvPr>
          <p:cNvCxnSpPr>
            <a:cxnSpLocks/>
            <a:stCxn id="24" idx="1"/>
            <a:endCxn id="17" idx="0"/>
          </p:cNvCxnSpPr>
          <p:nvPr/>
        </p:nvCxnSpPr>
        <p:spPr>
          <a:xfrm rot="10800000" flipV="1">
            <a:off x="8504000" y="3327859"/>
            <a:ext cx="64823" cy="612281"/>
          </a:xfrm>
          <a:prstGeom prst="curvedConnector2">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表 1">
            <a:extLst>
              <a:ext uri="{FF2B5EF4-FFF2-40B4-BE49-F238E27FC236}">
                <a16:creationId xmlns:a16="http://schemas.microsoft.com/office/drawing/2014/main" id="{CC285481-8D3B-3524-6135-A446858360EA}"/>
              </a:ext>
            </a:extLst>
          </p:cNvPr>
          <p:cNvGraphicFramePr>
            <a:graphicFrameLocks noGrp="1"/>
          </p:cNvGraphicFramePr>
          <p:nvPr>
            <p:extLst>
              <p:ext uri="{D42A27DB-BD31-4B8C-83A1-F6EECF244321}">
                <p14:modId xmlns:p14="http://schemas.microsoft.com/office/powerpoint/2010/main" val="485687298"/>
              </p:ext>
            </p:extLst>
          </p:nvPr>
        </p:nvGraphicFramePr>
        <p:xfrm>
          <a:off x="551039" y="1009162"/>
          <a:ext cx="6480000" cy="2026920"/>
        </p:xfrm>
        <a:graphic>
          <a:graphicData uri="http://schemas.openxmlformats.org/drawingml/2006/table">
            <a:tbl>
              <a:tblPr firstRow="1" firstCol="1" bandRow="1">
                <a:tableStyleId>{5C22544A-7EE6-4342-B048-85BDC9FD1C3A}</a:tableStyleId>
              </a:tblPr>
              <a:tblGrid>
                <a:gridCol w="2160000">
                  <a:extLst>
                    <a:ext uri="{9D8B030D-6E8A-4147-A177-3AD203B41FA5}">
                      <a16:colId xmlns:a16="http://schemas.microsoft.com/office/drawing/2014/main" val="1430235008"/>
                    </a:ext>
                  </a:extLst>
                </a:gridCol>
                <a:gridCol w="1440000">
                  <a:extLst>
                    <a:ext uri="{9D8B030D-6E8A-4147-A177-3AD203B41FA5}">
                      <a16:colId xmlns:a16="http://schemas.microsoft.com/office/drawing/2014/main" val="668956431"/>
                    </a:ext>
                  </a:extLst>
                </a:gridCol>
                <a:gridCol w="1440000">
                  <a:extLst>
                    <a:ext uri="{9D8B030D-6E8A-4147-A177-3AD203B41FA5}">
                      <a16:colId xmlns:a16="http://schemas.microsoft.com/office/drawing/2014/main" val="906443069"/>
                    </a:ext>
                  </a:extLst>
                </a:gridCol>
                <a:gridCol w="1440000">
                  <a:extLst>
                    <a:ext uri="{9D8B030D-6E8A-4147-A177-3AD203B41FA5}">
                      <a16:colId xmlns:a16="http://schemas.microsoft.com/office/drawing/2014/main" val="1219796566"/>
                    </a:ext>
                  </a:extLst>
                </a:gridCol>
              </a:tblGrid>
              <a:tr h="288000">
                <a:tc>
                  <a:txBody>
                    <a:bodyPr/>
                    <a:lstStyle/>
                    <a:p>
                      <a:pPr algn="ctr">
                        <a:lnSpc>
                          <a:spcPts val="2400"/>
                        </a:lnSpc>
                        <a:spcBef>
                          <a:spcPts val="0"/>
                        </a:spcBef>
                        <a:spcAft>
                          <a:spcPts val="0"/>
                        </a:spcAft>
                      </a:pPr>
                      <a:r>
                        <a:rPr lang="en-US" sz="1600" b="0" dirty="0">
                          <a:effectLst>
                            <a:outerShdw blurRad="38100" dist="38100" dir="2700000" algn="tl">
                              <a:srgbClr val="000000">
                                <a:alpha val="43137"/>
                              </a:srgbClr>
                            </a:outerShdw>
                          </a:effectLst>
                        </a:rPr>
                        <a:t>River Name</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B w="19050" cap="flat" cmpd="sng" algn="ctr">
                      <a:solidFill>
                        <a:schemeClr val="bg1"/>
                      </a:solidFill>
                      <a:prstDash val="solid"/>
                      <a:round/>
                      <a:headEnd type="none" w="med" len="med"/>
                      <a:tailEnd type="none" w="med" len="med"/>
                    </a:lnB>
                  </a:tcPr>
                </a:tc>
                <a:tc>
                  <a:txBody>
                    <a:bodyPr/>
                    <a:lstStyle/>
                    <a:p>
                      <a:pPr algn="ctr">
                        <a:lnSpc>
                          <a:spcPts val="2400"/>
                        </a:lnSpc>
                        <a:spcBef>
                          <a:spcPts val="0"/>
                        </a:spcBef>
                        <a:spcAft>
                          <a:spcPts val="0"/>
                        </a:spcAft>
                      </a:pPr>
                      <a:r>
                        <a:rPr lang="en-US" sz="1600" b="0" dirty="0">
                          <a:effectLst>
                            <a:outerShdw blurRad="38100" dist="38100" dir="2700000" algn="tl">
                              <a:srgbClr val="000000">
                                <a:alpha val="43137"/>
                              </a:srgbClr>
                            </a:outerShdw>
                          </a:effectLst>
                        </a:rPr>
                        <a:t>1/20</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B w="19050" cap="flat" cmpd="sng" algn="ctr">
                      <a:solidFill>
                        <a:schemeClr val="bg1"/>
                      </a:solidFill>
                      <a:prstDash val="solid"/>
                      <a:round/>
                      <a:headEnd type="none" w="med" len="med"/>
                      <a:tailEnd type="none" w="med" len="med"/>
                    </a:lnB>
                  </a:tcPr>
                </a:tc>
                <a:tc>
                  <a:txBody>
                    <a:bodyPr/>
                    <a:lstStyle/>
                    <a:p>
                      <a:pPr algn="ctr">
                        <a:lnSpc>
                          <a:spcPts val="2400"/>
                        </a:lnSpc>
                        <a:spcBef>
                          <a:spcPts val="0"/>
                        </a:spcBef>
                        <a:spcAft>
                          <a:spcPts val="0"/>
                        </a:spcAft>
                      </a:pPr>
                      <a:r>
                        <a:rPr lang="en-US" sz="1600" b="0">
                          <a:effectLst>
                            <a:outerShdw blurRad="38100" dist="38100" dir="2700000" algn="tl">
                              <a:srgbClr val="000000">
                                <a:alpha val="43137"/>
                              </a:srgbClr>
                            </a:outerShdw>
                          </a:effectLst>
                        </a:rPr>
                        <a:t>1/100</a:t>
                      </a:r>
                      <a:endParaRPr lang="ja-JP" sz="1800" b="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B w="19050" cap="flat" cmpd="sng" algn="ctr">
                      <a:solidFill>
                        <a:schemeClr val="bg1"/>
                      </a:solidFill>
                      <a:prstDash val="solid"/>
                      <a:round/>
                      <a:headEnd type="none" w="med" len="med"/>
                      <a:tailEnd type="none" w="med" len="med"/>
                    </a:lnB>
                  </a:tcPr>
                </a:tc>
                <a:tc>
                  <a:txBody>
                    <a:bodyPr/>
                    <a:lstStyle/>
                    <a:p>
                      <a:pPr algn="ctr">
                        <a:lnSpc>
                          <a:spcPts val="2400"/>
                        </a:lnSpc>
                        <a:spcBef>
                          <a:spcPts val="0"/>
                        </a:spcBef>
                        <a:spcAft>
                          <a:spcPts val="0"/>
                        </a:spcAft>
                      </a:pPr>
                      <a:r>
                        <a:rPr lang="en-US" sz="1600" b="0">
                          <a:effectLst>
                            <a:outerShdw blurRad="38100" dist="38100" dir="2700000" algn="tl">
                              <a:srgbClr val="000000">
                                <a:alpha val="43137"/>
                              </a:srgbClr>
                            </a:outerShdw>
                          </a:effectLst>
                        </a:rPr>
                        <a:t>1/400</a:t>
                      </a:r>
                      <a:endParaRPr lang="ja-JP" sz="1800" b="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2813064"/>
                  </a:ext>
                </a:extLst>
              </a:tr>
              <a:tr h="288000">
                <a:tc>
                  <a:txBody>
                    <a:bodyPr/>
                    <a:lstStyle/>
                    <a:p>
                      <a:pPr algn="l">
                        <a:lnSpc>
                          <a:spcPts val="2400"/>
                        </a:lnSpc>
                        <a:spcBef>
                          <a:spcPts val="0"/>
                        </a:spcBef>
                        <a:spcAft>
                          <a:spcPts val="0"/>
                        </a:spcAft>
                      </a:pPr>
                      <a:r>
                        <a:rPr lang="en-US" sz="1600" b="0" dirty="0">
                          <a:effectLst>
                            <a:outerShdw blurRad="38100" dist="38100" dir="2700000" algn="tl">
                              <a:srgbClr val="000000">
                                <a:alpha val="43137"/>
                              </a:srgbClr>
                            </a:outerShdw>
                          </a:effectLst>
                        </a:rPr>
                        <a:t>Mwanza</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T w="19050" cap="flat" cmpd="sng" algn="ctr">
                      <a:solidFill>
                        <a:schemeClr val="bg1"/>
                      </a:solidFill>
                      <a:prstDash val="solid"/>
                      <a:round/>
                      <a:headEnd type="none" w="med" len="med"/>
                      <a:tailEnd type="none" w="med" len="med"/>
                    </a:lnT>
                  </a:tcP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1</a:t>
                      </a:r>
                      <a:r>
                        <a:rPr lang="en-US" altLang="ja-JP" sz="1600" b="0" dirty="0">
                          <a:effectLst>
                            <a:outerShdw blurRad="38100" dist="38100" dir="2700000" algn="tl">
                              <a:srgbClr val="000000">
                                <a:alpha val="43137"/>
                              </a:srgbClr>
                            </a:outerShdw>
                          </a:effectLst>
                        </a:rPr>
                        <a:t>,</a:t>
                      </a:r>
                      <a:r>
                        <a:rPr lang="en-US" sz="1600" b="0" dirty="0">
                          <a:effectLst>
                            <a:outerShdw blurRad="38100" dist="38100" dir="2700000" algn="tl">
                              <a:srgbClr val="000000">
                                <a:alpha val="43137"/>
                              </a:srgbClr>
                            </a:outerShdw>
                          </a:effectLst>
                        </a:rPr>
                        <a:t>949</a:t>
                      </a:r>
                    </a:p>
                  </a:txBody>
                  <a:tcPr marL="62865" marR="62865" marT="0" marB="0" anchor="ctr">
                    <a:lnT w="19050" cap="flat" cmpd="sng" algn="ctr">
                      <a:solidFill>
                        <a:schemeClr val="bg1"/>
                      </a:solidFill>
                      <a:prstDash val="solid"/>
                      <a:round/>
                      <a:headEnd type="none" w="med" len="med"/>
                      <a:tailEnd type="none" w="med" len="med"/>
                    </a:lnT>
                  </a:tcP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3,113</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T w="19050" cap="flat" cmpd="sng" algn="ctr">
                      <a:solidFill>
                        <a:schemeClr val="bg1"/>
                      </a:solidFill>
                      <a:prstDash val="solid"/>
                      <a:round/>
                      <a:headEnd type="none" w="med" len="med"/>
                      <a:tailEnd type="none" w="med" len="med"/>
                    </a:lnT>
                  </a:tcP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4,505</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210046410"/>
                  </a:ext>
                </a:extLst>
              </a:tr>
              <a:tr h="288000">
                <a:tc>
                  <a:txBody>
                    <a:bodyPr/>
                    <a:lstStyle/>
                    <a:p>
                      <a:pPr algn="l">
                        <a:lnSpc>
                          <a:spcPts val="2400"/>
                        </a:lnSpc>
                        <a:spcBef>
                          <a:spcPts val="0"/>
                        </a:spcBef>
                        <a:spcAft>
                          <a:spcPts val="0"/>
                        </a:spcAft>
                      </a:pPr>
                      <a:r>
                        <a:rPr lang="en-US" sz="1600" b="0" dirty="0" err="1">
                          <a:effectLst>
                            <a:outerShdw blurRad="38100" dist="38100" dir="2700000" algn="tl">
                              <a:srgbClr val="000000">
                                <a:alpha val="43137"/>
                              </a:srgbClr>
                            </a:outerShdw>
                          </a:effectLst>
                        </a:rPr>
                        <a:t>Fodya</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741</a:t>
                      </a:r>
                    </a:p>
                  </a:txBody>
                  <a:tcPr marL="62865" marR="62865" marT="0" marB="0" anchor="ct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1,796</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2,002</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extLst>
                  <a:ext uri="{0D108BD9-81ED-4DB2-BD59-A6C34878D82A}">
                    <a16:rowId xmlns:a16="http://schemas.microsoft.com/office/drawing/2014/main" val="2701520831"/>
                  </a:ext>
                </a:extLst>
              </a:tr>
              <a:tr h="288000">
                <a:tc>
                  <a:txBody>
                    <a:bodyPr/>
                    <a:lstStyle/>
                    <a:p>
                      <a:pPr algn="l">
                        <a:lnSpc>
                          <a:spcPts val="2400"/>
                        </a:lnSpc>
                        <a:spcBef>
                          <a:spcPts val="0"/>
                        </a:spcBef>
                        <a:spcAft>
                          <a:spcPts val="0"/>
                        </a:spcAft>
                      </a:pPr>
                      <a:r>
                        <a:rPr lang="en-US" sz="1600" b="0" dirty="0">
                          <a:effectLst>
                            <a:outerShdw blurRad="38100" dist="38100" dir="2700000" algn="tl">
                              <a:srgbClr val="000000">
                                <a:alpha val="43137"/>
                              </a:srgbClr>
                            </a:outerShdw>
                          </a:effectLst>
                        </a:rPr>
                        <a:t>Namikalango</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185</a:t>
                      </a:r>
                    </a:p>
                  </a:txBody>
                  <a:tcPr marL="62865" marR="62865" marT="0" marB="0" anchor="ct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653</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722</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extLst>
                  <a:ext uri="{0D108BD9-81ED-4DB2-BD59-A6C34878D82A}">
                    <a16:rowId xmlns:a16="http://schemas.microsoft.com/office/drawing/2014/main" val="1654669615"/>
                  </a:ext>
                </a:extLst>
              </a:tr>
              <a:tr h="288000">
                <a:tc>
                  <a:txBody>
                    <a:bodyPr/>
                    <a:lstStyle/>
                    <a:p>
                      <a:pPr algn="l">
                        <a:lnSpc>
                          <a:spcPts val="2400"/>
                        </a:lnSpc>
                        <a:spcBef>
                          <a:spcPts val="0"/>
                        </a:spcBef>
                        <a:spcAft>
                          <a:spcPts val="0"/>
                        </a:spcAft>
                      </a:pPr>
                      <a:r>
                        <a:rPr lang="en-US" sz="1600" b="0" dirty="0" err="1">
                          <a:effectLst>
                            <a:outerShdw blurRad="38100" dist="38100" dir="2700000" algn="tl">
                              <a:srgbClr val="000000">
                                <a:alpha val="43137"/>
                              </a:srgbClr>
                            </a:outerShdw>
                          </a:effectLst>
                        </a:rPr>
                        <a:t>Lukhubula</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722</a:t>
                      </a:r>
                    </a:p>
                  </a:txBody>
                  <a:tcPr marL="62865" marR="62865" marT="0" marB="0" anchor="ct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1,354</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1,913</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extLst>
                  <a:ext uri="{0D108BD9-81ED-4DB2-BD59-A6C34878D82A}">
                    <a16:rowId xmlns:a16="http://schemas.microsoft.com/office/drawing/2014/main" val="4222107051"/>
                  </a:ext>
                </a:extLst>
              </a:tr>
              <a:tr h="288000">
                <a:tc>
                  <a:txBody>
                    <a:bodyPr/>
                    <a:lstStyle/>
                    <a:p>
                      <a:pPr algn="l">
                        <a:lnSpc>
                          <a:spcPts val="2400"/>
                        </a:lnSpc>
                        <a:spcBef>
                          <a:spcPts val="0"/>
                        </a:spcBef>
                        <a:spcAft>
                          <a:spcPts val="0"/>
                        </a:spcAft>
                      </a:pPr>
                      <a:r>
                        <a:rPr lang="en-US" sz="1600" b="0" dirty="0" err="1">
                          <a:effectLst>
                            <a:outerShdw blurRad="38100" dist="38100" dir="2700000" algn="tl">
                              <a:srgbClr val="000000">
                                <a:alpha val="43137"/>
                              </a:srgbClr>
                            </a:outerShdw>
                          </a:effectLst>
                        </a:rPr>
                        <a:t>Mwaphanzi</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210</a:t>
                      </a:r>
                    </a:p>
                  </a:txBody>
                  <a:tcPr marL="62865" marR="62865" marT="0" marB="0" anchor="ct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705</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881</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extLst>
                  <a:ext uri="{0D108BD9-81ED-4DB2-BD59-A6C34878D82A}">
                    <a16:rowId xmlns:a16="http://schemas.microsoft.com/office/drawing/2014/main" val="2813087309"/>
                  </a:ext>
                </a:extLst>
              </a:tr>
              <a:tr h="288000">
                <a:tc>
                  <a:txBody>
                    <a:bodyPr/>
                    <a:lstStyle/>
                    <a:p>
                      <a:pPr algn="l">
                        <a:lnSpc>
                          <a:spcPts val="2400"/>
                        </a:lnSpc>
                        <a:spcBef>
                          <a:spcPts val="0"/>
                        </a:spcBef>
                        <a:spcAft>
                          <a:spcPts val="0"/>
                        </a:spcAft>
                      </a:pPr>
                      <a:r>
                        <a:rPr lang="en-US" sz="1600" b="0" dirty="0" err="1">
                          <a:effectLst>
                            <a:outerShdw blurRad="38100" dist="38100" dir="2700000" algn="tl">
                              <a:srgbClr val="000000">
                                <a:alpha val="43137"/>
                              </a:srgbClr>
                            </a:outerShdw>
                          </a:effectLst>
                        </a:rPr>
                        <a:t>Mapelera</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20040" algn="r">
                        <a:lnSpc>
                          <a:spcPts val="2400"/>
                        </a:lnSpc>
                        <a:spcBef>
                          <a:spcPts val="0"/>
                        </a:spcBef>
                        <a:spcAft>
                          <a:spcPts val="0"/>
                        </a:spcAft>
                      </a:pPr>
                      <a:r>
                        <a:rPr lang="en-US" sz="1600" b="0" dirty="0">
                          <a:effectLst>
                            <a:outerShdw blurRad="38100" dist="38100" dir="2700000" algn="tl">
                              <a:srgbClr val="000000">
                                <a:alpha val="43137"/>
                              </a:srgbClr>
                            </a:outerShdw>
                          </a:effectLst>
                        </a:rPr>
                        <a:t>108</a:t>
                      </a:r>
                    </a:p>
                  </a:txBody>
                  <a:tcPr marL="62865" marR="62865" marT="0" marB="0" anchor="ctr"/>
                </a:tc>
                <a:tc>
                  <a:txBody>
                    <a:bodyPr/>
                    <a:lstStyle/>
                    <a:p>
                      <a:pPr marR="318770" algn="r">
                        <a:lnSpc>
                          <a:spcPts val="2400"/>
                        </a:lnSpc>
                        <a:spcBef>
                          <a:spcPts val="0"/>
                        </a:spcBef>
                        <a:spcAft>
                          <a:spcPts val="0"/>
                        </a:spcAft>
                      </a:pPr>
                      <a:r>
                        <a:rPr lang="en-US" sz="1600" b="0" dirty="0">
                          <a:effectLst>
                            <a:outerShdw blurRad="38100" dist="38100" dir="2700000" algn="tl">
                              <a:srgbClr val="000000">
                                <a:alpha val="43137"/>
                              </a:srgbClr>
                            </a:outerShdw>
                          </a:effectLst>
                        </a:rPr>
                        <a:t>364</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tc>
                  <a:txBody>
                    <a:bodyPr/>
                    <a:lstStyle/>
                    <a:p>
                      <a:pPr marR="315595" algn="r">
                        <a:lnSpc>
                          <a:spcPts val="2400"/>
                        </a:lnSpc>
                        <a:spcBef>
                          <a:spcPts val="0"/>
                        </a:spcBef>
                        <a:spcAft>
                          <a:spcPts val="0"/>
                        </a:spcAft>
                      </a:pPr>
                      <a:r>
                        <a:rPr lang="en-US" sz="1600" b="0" dirty="0">
                          <a:effectLst>
                            <a:outerShdw blurRad="38100" dist="38100" dir="2700000" algn="tl">
                              <a:srgbClr val="000000">
                                <a:alpha val="43137"/>
                              </a:srgbClr>
                            </a:outerShdw>
                          </a:effectLst>
                        </a:rPr>
                        <a:t>415</a:t>
                      </a:r>
                      <a:endParaRPr lang="ja-JP" sz="18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Yesteryear" panose="03020802040607070802" pitchFamily="66" charset="0"/>
                      </a:endParaRPr>
                    </a:p>
                  </a:txBody>
                  <a:tcPr marL="62865" marR="62865" marT="0" marB="0" anchor="ctr"/>
                </a:tc>
                <a:extLst>
                  <a:ext uri="{0D108BD9-81ED-4DB2-BD59-A6C34878D82A}">
                    <a16:rowId xmlns:a16="http://schemas.microsoft.com/office/drawing/2014/main" val="1673875261"/>
                  </a:ext>
                </a:extLst>
              </a:tr>
            </a:tbl>
          </a:graphicData>
        </a:graphic>
      </p:graphicFrame>
      <p:sp>
        <p:nvSpPr>
          <p:cNvPr id="31" name="Text Placeholder 5">
            <a:extLst>
              <a:ext uri="{FF2B5EF4-FFF2-40B4-BE49-F238E27FC236}">
                <a16:creationId xmlns:a16="http://schemas.microsoft.com/office/drawing/2014/main" id="{D84395B1-D85B-4890-45B5-BDF013353832}"/>
              </a:ext>
            </a:extLst>
          </p:cNvPr>
          <p:cNvSpPr txBox="1">
            <a:spLocks/>
          </p:cNvSpPr>
          <p:nvPr/>
        </p:nvSpPr>
        <p:spPr>
          <a:xfrm>
            <a:off x="1625866" y="414222"/>
            <a:ext cx="9936000" cy="576000"/>
          </a:xfrm>
          <a:prstGeom prst="rect">
            <a:avLst/>
          </a:prstGeom>
        </p:spPr>
        <p:txBody>
          <a:bodyPr lIns="0" tIns="0" rIns="0" bIns="0" anchor="ctr" anchorCtr="0">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3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4500"/>
              </a:lnSpc>
              <a:spcBef>
                <a:spcPts val="0"/>
              </a:spcBef>
            </a:pPr>
            <a:r>
              <a:rPr lang="en-US" altLang="ja-JP" dirty="0"/>
              <a:t>Overview of the Shire River Basin: General</a:t>
            </a:r>
            <a:endParaRPr lang="ja-JP" altLang="en-US" dirty="0"/>
          </a:p>
        </p:txBody>
      </p:sp>
      <p:cxnSp>
        <p:nvCxnSpPr>
          <p:cNvPr id="27" name="Straight Arrow Connector 43">
            <a:extLst>
              <a:ext uri="{FF2B5EF4-FFF2-40B4-BE49-F238E27FC236}">
                <a16:creationId xmlns:a16="http://schemas.microsoft.com/office/drawing/2014/main" id="{F60AE5CD-5BB7-A081-B90B-EC7DA92EBB34}"/>
              </a:ext>
            </a:extLst>
          </p:cNvPr>
          <p:cNvCxnSpPr>
            <a:cxnSpLocks/>
          </p:cNvCxnSpPr>
          <p:nvPr/>
        </p:nvCxnSpPr>
        <p:spPr>
          <a:xfrm flipH="1">
            <a:off x="6059539" y="5896788"/>
            <a:ext cx="739344" cy="0"/>
          </a:xfrm>
          <a:prstGeom prst="straightConnector1">
            <a:avLst/>
          </a:prstGeom>
          <a:ln w="85725" cmpd="tri">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BF0BFB9B-E85B-8CFA-89FC-F653B20E0E4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16979" y="3110176"/>
            <a:ext cx="2680658" cy="1945965"/>
          </a:xfrm>
          <a:prstGeom prst="rect">
            <a:avLst/>
          </a:prstGeom>
        </p:spPr>
      </p:pic>
      <p:grpSp>
        <p:nvGrpSpPr>
          <p:cNvPr id="33" name="Group 32">
            <a:extLst>
              <a:ext uri="{FF2B5EF4-FFF2-40B4-BE49-F238E27FC236}">
                <a16:creationId xmlns:a16="http://schemas.microsoft.com/office/drawing/2014/main" id="{4A48F18B-DA59-0EAC-38C8-3A046F037498}"/>
              </a:ext>
            </a:extLst>
          </p:cNvPr>
          <p:cNvGrpSpPr/>
          <p:nvPr/>
        </p:nvGrpSpPr>
        <p:grpSpPr>
          <a:xfrm>
            <a:off x="393454" y="5084461"/>
            <a:ext cx="5542921" cy="1694588"/>
            <a:chOff x="181231" y="4757424"/>
            <a:chExt cx="6411564" cy="1960152"/>
          </a:xfrm>
        </p:grpSpPr>
        <p:pic>
          <p:nvPicPr>
            <p:cNvPr id="32" name="Picture 2">
              <a:extLst>
                <a:ext uri="{FF2B5EF4-FFF2-40B4-BE49-F238E27FC236}">
                  <a16:creationId xmlns:a16="http://schemas.microsoft.com/office/drawing/2014/main" id="{BC4EA766-1EF2-D294-FB5B-F920BD5B497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9974"/>
            <a:stretch/>
          </p:blipFill>
          <p:spPr bwMode="auto">
            <a:xfrm>
              <a:off x="181231" y="4757424"/>
              <a:ext cx="2851094" cy="19576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1B620FF-3B4E-A91F-A926-46D925689CC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1204" r="-1230"/>
            <a:stretch/>
          </p:blipFill>
          <p:spPr bwMode="auto">
            <a:xfrm>
              <a:off x="3741700" y="4759932"/>
              <a:ext cx="2851095" cy="195764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図 37">
            <a:extLst>
              <a:ext uri="{FF2B5EF4-FFF2-40B4-BE49-F238E27FC236}">
                <a16:creationId xmlns:a16="http://schemas.microsoft.com/office/drawing/2014/main" id="{34D01658-7D04-AB60-80BA-6A0C1D699C87}"/>
              </a:ext>
            </a:extLst>
          </p:cNvPr>
          <p:cNvPicPr>
            <a:picLocks noChangeAspect="1"/>
          </p:cNvPicPr>
          <p:nvPr/>
        </p:nvPicPr>
        <p:blipFill>
          <a:blip r:embed="rId12"/>
          <a:srcRect l="49325"/>
          <a:stretch/>
        </p:blipFill>
        <p:spPr>
          <a:xfrm>
            <a:off x="3355369" y="3117948"/>
            <a:ext cx="2745369" cy="1945965"/>
          </a:xfrm>
          <a:prstGeom prst="rect">
            <a:avLst/>
          </a:prstGeom>
        </p:spPr>
      </p:pic>
      <p:sp>
        <p:nvSpPr>
          <p:cNvPr id="40" name="Rectangle 33">
            <a:extLst>
              <a:ext uri="{FF2B5EF4-FFF2-40B4-BE49-F238E27FC236}">
                <a16:creationId xmlns:a16="http://schemas.microsoft.com/office/drawing/2014/main" id="{F89310E2-79A6-3628-2C08-014FA867A5F1}"/>
              </a:ext>
            </a:extLst>
          </p:cNvPr>
          <p:cNvSpPr/>
          <p:nvPr/>
        </p:nvSpPr>
        <p:spPr>
          <a:xfrm>
            <a:off x="111227" y="3123032"/>
            <a:ext cx="3042940" cy="1932238"/>
          </a:xfrm>
          <a:prstGeom prst="rect">
            <a:avLst/>
          </a:prstGeom>
          <a:noFill/>
          <a:ln w="254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Straight Arrow Connector 43">
            <a:extLst>
              <a:ext uri="{FF2B5EF4-FFF2-40B4-BE49-F238E27FC236}">
                <a16:creationId xmlns:a16="http://schemas.microsoft.com/office/drawing/2014/main" id="{B138BAFF-D0C7-6429-61D9-98B562F578A7}"/>
              </a:ext>
            </a:extLst>
          </p:cNvPr>
          <p:cNvCxnSpPr>
            <a:cxnSpLocks/>
          </p:cNvCxnSpPr>
          <p:nvPr/>
        </p:nvCxnSpPr>
        <p:spPr>
          <a:xfrm flipV="1">
            <a:off x="2239623" y="2885726"/>
            <a:ext cx="0" cy="558492"/>
          </a:xfrm>
          <a:prstGeom prst="straightConnector1">
            <a:avLst/>
          </a:prstGeom>
          <a:ln w="85725" cmpd="tri">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B48ED85-5439-09DB-5738-2B4710C0810A}"/>
              </a:ext>
            </a:extLst>
          </p:cNvPr>
          <p:cNvSpPr txBox="1"/>
          <p:nvPr/>
        </p:nvSpPr>
        <p:spPr>
          <a:xfrm rot="16200000">
            <a:off x="-530183" y="5764034"/>
            <a:ext cx="1587294" cy="307777"/>
          </a:xfrm>
          <a:prstGeom prst="rect">
            <a:avLst/>
          </a:prstGeom>
          <a:noFill/>
        </p:spPr>
        <p:txBody>
          <a:bodyPr wrap="none" rtlCol="0">
            <a:spAutoFit/>
          </a:bodyPr>
          <a:lstStyle/>
          <a:p>
            <a:r>
              <a:rPr kumimoji="1" lang="en-US" altLang="ja-JP" sz="1400"/>
              <a:t>Rainfall Analysis</a:t>
            </a:r>
            <a:endParaRPr kumimoji="1" lang="ja-JP" altLang="en-US" sz="1400"/>
          </a:p>
        </p:txBody>
      </p:sp>
      <p:sp>
        <p:nvSpPr>
          <p:cNvPr id="42" name="テキスト ボックス 41">
            <a:extLst>
              <a:ext uri="{FF2B5EF4-FFF2-40B4-BE49-F238E27FC236}">
                <a16:creationId xmlns:a16="http://schemas.microsoft.com/office/drawing/2014/main" id="{032FD3D4-4AB9-67DE-9617-B85D8A1C8D1B}"/>
              </a:ext>
            </a:extLst>
          </p:cNvPr>
          <p:cNvSpPr txBox="1"/>
          <p:nvPr/>
        </p:nvSpPr>
        <p:spPr>
          <a:xfrm rot="16200000">
            <a:off x="-251511" y="3902702"/>
            <a:ext cx="1047082" cy="307777"/>
          </a:xfrm>
          <a:prstGeom prst="rect">
            <a:avLst/>
          </a:prstGeom>
          <a:noFill/>
        </p:spPr>
        <p:txBody>
          <a:bodyPr wrap="none" rtlCol="0">
            <a:spAutoFit/>
          </a:bodyPr>
          <a:lstStyle/>
          <a:p>
            <a:r>
              <a:rPr kumimoji="1" lang="en-US" altLang="ja-JP" sz="1400"/>
              <a:t>Discharge</a:t>
            </a:r>
            <a:endParaRPr kumimoji="1" lang="ja-JP" altLang="en-US" sz="1400"/>
          </a:p>
        </p:txBody>
      </p:sp>
    </p:spTree>
    <p:extLst>
      <p:ext uri="{BB962C8B-B14F-4D97-AF65-F5344CB8AC3E}">
        <p14:creationId xmlns:p14="http://schemas.microsoft.com/office/powerpoint/2010/main" val="413250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4AA4A7-1BDD-7E48-34BA-0674387305A3}"/>
              </a:ext>
            </a:extLst>
          </p:cNvPr>
          <p:cNvSpPr>
            <a:spLocks noGrp="1"/>
          </p:cNvSpPr>
          <p:nvPr>
            <p:ph type="sldNum" sz="quarter" idx="12"/>
          </p:nvPr>
        </p:nvSpPr>
        <p:spPr/>
        <p:txBody>
          <a:bodyPr/>
          <a:lstStyle/>
          <a:p>
            <a:fld id="{B424A714-972D-431A-872C-1B0FE76119C1}" type="slidenum">
              <a:rPr lang="ja-JP" altLang="en-US" smtClean="0"/>
              <a:pPr/>
              <a:t>8</a:t>
            </a:fld>
            <a:endParaRPr lang="ja-JP" altLang="en-US"/>
          </a:p>
        </p:txBody>
      </p:sp>
      <p:pic>
        <p:nvPicPr>
          <p:cNvPr id="4" name="Picture 3">
            <a:extLst>
              <a:ext uri="{FF2B5EF4-FFF2-40B4-BE49-F238E27FC236}">
                <a16:creationId xmlns:a16="http://schemas.microsoft.com/office/drawing/2014/main" id="{36494DF0-1AE5-98AA-6213-F03D1FE5A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66" y="1402679"/>
            <a:ext cx="3759419" cy="5012559"/>
          </a:xfrm>
          <a:prstGeom prst="rect">
            <a:avLst/>
          </a:prstGeom>
        </p:spPr>
      </p:pic>
      <p:pic>
        <p:nvPicPr>
          <p:cNvPr id="9" name="Picture 8">
            <a:extLst>
              <a:ext uri="{FF2B5EF4-FFF2-40B4-BE49-F238E27FC236}">
                <a16:creationId xmlns:a16="http://schemas.microsoft.com/office/drawing/2014/main" id="{C69D4EC1-F80E-C578-B483-5BB029B9C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209" y="1402677"/>
            <a:ext cx="3759421" cy="5012560"/>
          </a:xfrm>
          <a:prstGeom prst="rect">
            <a:avLst/>
          </a:prstGeom>
        </p:spPr>
      </p:pic>
      <p:pic>
        <p:nvPicPr>
          <p:cNvPr id="14" name="Picture 13">
            <a:extLst>
              <a:ext uri="{FF2B5EF4-FFF2-40B4-BE49-F238E27FC236}">
                <a16:creationId xmlns:a16="http://schemas.microsoft.com/office/drawing/2014/main" id="{BBE56F2A-8205-7D99-B672-8995F6B6E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187" y="1402677"/>
            <a:ext cx="3759420" cy="5012560"/>
          </a:xfrm>
          <a:prstGeom prst="rect">
            <a:avLst/>
          </a:prstGeom>
        </p:spPr>
      </p:pic>
      <p:sp>
        <p:nvSpPr>
          <p:cNvPr id="2" name="Text Placeholder 5">
            <a:extLst>
              <a:ext uri="{FF2B5EF4-FFF2-40B4-BE49-F238E27FC236}">
                <a16:creationId xmlns:a16="http://schemas.microsoft.com/office/drawing/2014/main" id="{C3777334-4FCF-C189-094E-09F62204DD39}"/>
              </a:ext>
            </a:extLst>
          </p:cNvPr>
          <p:cNvSpPr txBox="1">
            <a:spLocks/>
          </p:cNvSpPr>
          <p:nvPr/>
        </p:nvSpPr>
        <p:spPr>
          <a:xfrm>
            <a:off x="1625866" y="414222"/>
            <a:ext cx="9936000" cy="576000"/>
          </a:xfrm>
          <a:prstGeom prst="rect">
            <a:avLst/>
          </a:prstGeom>
        </p:spPr>
        <p:txBody>
          <a:bodyPr lIns="0" tIns="0" rIns="0" bIns="0" anchor="ctr" anchorCtr="0">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3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4500"/>
              </a:lnSpc>
              <a:spcBef>
                <a:spcPts val="0"/>
              </a:spcBef>
            </a:pPr>
            <a:r>
              <a:rPr lang="en-US" altLang="ja-JP" dirty="0"/>
              <a:t>Overview of the Shire River Basin: Flood Model</a:t>
            </a:r>
            <a:endParaRPr lang="ja-JP" altLang="en-US" dirty="0"/>
          </a:p>
        </p:txBody>
      </p:sp>
    </p:spTree>
    <p:extLst>
      <p:ext uri="{BB962C8B-B14F-4D97-AF65-F5344CB8AC3E}">
        <p14:creationId xmlns:p14="http://schemas.microsoft.com/office/powerpoint/2010/main" val="374157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63F0293-DF2D-279B-4DBA-FBED444A6A6A}"/>
              </a:ext>
            </a:extLst>
          </p:cNvPr>
          <p:cNvSpPr>
            <a:spLocks noGrp="1"/>
          </p:cNvSpPr>
          <p:nvPr>
            <p:ph type="sldNum" sz="quarter" idx="12"/>
          </p:nvPr>
        </p:nvSpPr>
        <p:spPr/>
        <p:txBody>
          <a:bodyPr/>
          <a:lstStyle/>
          <a:p>
            <a:fld id="{B424A714-972D-431A-872C-1B0FE76119C1}" type="slidenum">
              <a:rPr lang="ja-JP" altLang="en-US" smtClean="0"/>
              <a:pPr/>
              <a:t>9</a:t>
            </a:fld>
            <a:endParaRPr lang="ja-JP" altLang="en-US"/>
          </a:p>
        </p:txBody>
      </p:sp>
      <p:sp>
        <p:nvSpPr>
          <p:cNvPr id="31" name="Text Placeholder 5">
            <a:extLst>
              <a:ext uri="{FF2B5EF4-FFF2-40B4-BE49-F238E27FC236}">
                <a16:creationId xmlns:a16="http://schemas.microsoft.com/office/drawing/2014/main" id="{D84395B1-D85B-4890-45B5-BDF013353832}"/>
              </a:ext>
            </a:extLst>
          </p:cNvPr>
          <p:cNvSpPr txBox="1">
            <a:spLocks/>
          </p:cNvSpPr>
          <p:nvPr/>
        </p:nvSpPr>
        <p:spPr>
          <a:xfrm>
            <a:off x="1648700" y="330069"/>
            <a:ext cx="9919411" cy="552819"/>
          </a:xfrm>
          <a:prstGeom prst="rect">
            <a:avLst/>
          </a:prstGeom>
        </p:spPr>
        <p:txBody>
          <a:bodyPr lIns="0" tIns="0" rIns="0" bIns="0" anchor="b" anchorCtr="0">
            <a:noAutofit/>
          </a:bodyPr>
          <a:lstStyle>
            <a:lvl1pPr marL="0" indent="0" algn="l" defTabSz="914400" rtl="0" eaLnBrk="1" latinLnBrk="0" hangingPunct="1">
              <a:lnSpc>
                <a:spcPct val="90000"/>
              </a:lnSpc>
              <a:spcBef>
                <a:spcPts val="1000"/>
              </a:spcBef>
              <a:buFont typeface="Wingdings" panose="05000000000000000000" pitchFamily="2" charset="2"/>
              <a:buNone/>
              <a:defRPr kumimoji="1" sz="3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小塚ゴシック Pro L" panose="020B0200000000000000" pitchFamily="34" charset="-128"/>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小塚ゴシック Pro L" panose="020B0200000000000000" pitchFamily="34" charset="-128"/>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a:t>Project Background </a:t>
            </a:r>
            <a:endParaRPr lang="ja-JP" altLang="en-US"/>
          </a:p>
        </p:txBody>
      </p:sp>
      <p:pic>
        <p:nvPicPr>
          <p:cNvPr id="2" name="Picture 1" descr="A map of a river&#10;&#10;Description automatically generated">
            <a:extLst>
              <a:ext uri="{FF2B5EF4-FFF2-40B4-BE49-F238E27FC236}">
                <a16:creationId xmlns:a16="http://schemas.microsoft.com/office/drawing/2014/main" id="{72CBFFAD-DE1D-E2A4-225D-FC561B728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34" y="2748817"/>
            <a:ext cx="5344051" cy="3779113"/>
          </a:xfrm>
          <a:prstGeom prst="rect">
            <a:avLst/>
          </a:prstGeom>
          <a:ln>
            <a:solidFill>
              <a:schemeClr val="tx1"/>
            </a:solidFill>
          </a:ln>
        </p:spPr>
      </p:pic>
      <p:pic>
        <p:nvPicPr>
          <p:cNvPr id="3" name="Picture 2" descr="A map of a river&#10;&#10;Description automatically generated">
            <a:extLst>
              <a:ext uri="{FF2B5EF4-FFF2-40B4-BE49-F238E27FC236}">
                <a16:creationId xmlns:a16="http://schemas.microsoft.com/office/drawing/2014/main" id="{02144C99-AC33-C24A-57D4-5DF057BE7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8517" y="2748818"/>
            <a:ext cx="5344019" cy="3779112"/>
          </a:xfrm>
          <a:prstGeom prst="rect">
            <a:avLst/>
          </a:prstGeom>
          <a:ln>
            <a:solidFill>
              <a:schemeClr val="tx1"/>
            </a:solidFill>
          </a:ln>
        </p:spPr>
      </p:pic>
      <p:sp>
        <p:nvSpPr>
          <p:cNvPr id="9" name="TextBox 8">
            <a:extLst>
              <a:ext uri="{FF2B5EF4-FFF2-40B4-BE49-F238E27FC236}">
                <a16:creationId xmlns:a16="http://schemas.microsoft.com/office/drawing/2014/main" id="{07CC29C7-1D80-EBBD-2A8E-6B5C7F2B7072}"/>
              </a:ext>
            </a:extLst>
          </p:cNvPr>
          <p:cNvSpPr txBox="1"/>
          <p:nvPr/>
        </p:nvSpPr>
        <p:spPr>
          <a:xfrm>
            <a:off x="268289" y="1488220"/>
            <a:ext cx="11306491" cy="1059264"/>
          </a:xfrm>
          <a:prstGeom prst="rect">
            <a:avLst/>
          </a:prstGeom>
          <a:noFill/>
        </p:spPr>
        <p:txBody>
          <a:bodyPr wrap="square">
            <a:spAutoFit/>
          </a:bodyPr>
          <a:lstStyle/>
          <a:p>
            <a:pPr marL="228600" marR="0" lvl="0" indent="-228600" algn="just" fontAlgn="base">
              <a:lnSpc>
                <a:spcPct val="90000"/>
              </a:lnSpc>
              <a:spcBef>
                <a:spcPts val="1000"/>
              </a:spcBef>
              <a:spcAft>
                <a:spcPct val="0"/>
              </a:spcAft>
              <a:buClrTx/>
              <a:buSzTx/>
              <a:buFont typeface="Wingdings" panose="05000000000000000000" pitchFamily="2" charset="2"/>
              <a:buChar char="n"/>
              <a:tabLst/>
            </a:pPr>
            <a:r>
              <a:rPr lang="en-US" altLang="ja-JP" sz="2000">
                <a:solidFill>
                  <a:schemeClr val="tx1">
                    <a:lumMod val="75000"/>
                    <a:lumOff val="25000"/>
                  </a:schemeClr>
                </a:solidFill>
                <a:latin typeface="メイリオ" panose="020B0604030504040204" pitchFamily="50" charset="-128"/>
                <a:ea typeface="メイリオ" panose="020B0604030504040204" pitchFamily="50" charset="-128"/>
              </a:rPr>
              <a:t>The Lower Shire contains multiple subbasins draining directly into the Elephant Marsh.</a:t>
            </a:r>
          </a:p>
          <a:p>
            <a:pPr marL="228600" marR="0" lvl="0" indent="-228600" algn="just" fontAlgn="base">
              <a:lnSpc>
                <a:spcPct val="90000"/>
              </a:lnSpc>
              <a:spcBef>
                <a:spcPts val="1000"/>
              </a:spcBef>
              <a:spcAft>
                <a:spcPct val="0"/>
              </a:spcAft>
              <a:buClrTx/>
              <a:buSzTx/>
              <a:buFont typeface="Wingdings" panose="05000000000000000000" pitchFamily="2" charset="2"/>
              <a:buChar char="n"/>
              <a:tabLst/>
            </a:pPr>
            <a:r>
              <a:rPr lang="en-US" altLang="ja-JP" sz="2000">
                <a:solidFill>
                  <a:schemeClr val="tx1">
                    <a:lumMod val="75000"/>
                    <a:lumOff val="25000"/>
                  </a:schemeClr>
                </a:solidFill>
                <a:latin typeface="メイリオ" panose="020B0604030504040204" pitchFamily="50" charset="-128"/>
                <a:ea typeface="メイリオ" panose="020B0604030504040204" pitchFamily="50" charset="-128"/>
              </a:rPr>
              <a:t>Subbasins are divided into:</a:t>
            </a: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2000">
                <a:solidFill>
                  <a:schemeClr val="tx1">
                    <a:lumMod val="75000"/>
                    <a:lumOff val="25000"/>
                  </a:schemeClr>
                </a:solidFill>
                <a:latin typeface="メイリオ" panose="020B0604030504040204" pitchFamily="50" charset="-128"/>
                <a:ea typeface="メイリオ" panose="020B0604030504040204" pitchFamily="50" charset="-128"/>
              </a:rPr>
              <a:t>West-side: Gentler slopes and larger capacity. East-side: Steeper gradients. </a:t>
            </a:r>
          </a:p>
        </p:txBody>
      </p:sp>
    </p:spTree>
    <p:extLst>
      <p:ext uri="{BB962C8B-B14F-4D97-AF65-F5344CB8AC3E}">
        <p14:creationId xmlns:p14="http://schemas.microsoft.com/office/powerpoint/2010/main" val="2748935415"/>
      </p:ext>
    </p:extLst>
  </p:cSld>
  <p:clrMapOvr>
    <a:masterClrMapping/>
  </p:clrMapOvr>
</p:sld>
</file>

<file path=ppt/theme/theme1.xml><?xml version="1.0" encoding="utf-8"?>
<a:theme xmlns:a="http://schemas.openxmlformats.org/drawingml/2006/main" name="Office テーマ">
  <a:themeElements>
    <a:clrScheme name="コーポレートカラー">
      <a:dk1>
        <a:srgbClr val="000000"/>
      </a:dk1>
      <a:lt1>
        <a:srgbClr val="FFFFFF"/>
      </a:lt1>
      <a:dk2>
        <a:srgbClr val="004896"/>
      </a:dk2>
      <a:lt2>
        <a:srgbClr val="5A5A5A"/>
      </a:lt2>
      <a:accent1>
        <a:srgbClr val="6BB9EE"/>
      </a:accent1>
      <a:accent2>
        <a:srgbClr val="FDA439"/>
      </a:accent2>
      <a:accent3>
        <a:srgbClr val="37AB71"/>
      </a:accent3>
      <a:accent4>
        <a:srgbClr val="E13237"/>
      </a:accent4>
      <a:accent5>
        <a:srgbClr val="FFFFFF"/>
      </a:accent5>
      <a:accent6>
        <a:srgbClr val="FFFFFF"/>
      </a:accent6>
      <a:hlink>
        <a:srgbClr val="D8D8D8"/>
      </a:hlink>
      <a:folHlink>
        <a:srgbClr val="9B9B9B"/>
      </a:folHlink>
    </a:clrScheme>
    <a:fontScheme name="コーポレート">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3B324131-AB8C-4963-9DDB-C36530FA8363}" vid="{08D40F39-750A-4CB6-AA7D-BE682B92FFA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PacificConsultants_wide01</Template>
  <TotalTime>97</TotalTime>
  <Words>1764</Words>
  <Application>Microsoft Office PowerPoint</Application>
  <PresentationFormat>Widescreen</PresentationFormat>
  <Paragraphs>274</Paragraphs>
  <Slides>24</Slides>
  <Notes>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メイリオ</vt:lpstr>
      <vt:lpstr>Meiryo UI</vt:lpstr>
      <vt:lpstr>游明朝</vt:lpstr>
      <vt:lpstr>Arial</vt:lpstr>
      <vt:lpstr>Calibri</vt:lpstr>
      <vt:lpstr>Times New Roman</vt:lpstr>
      <vt:lpstr>Wingdings</vt:lpstr>
      <vt:lpstr>メイリオ (Body)</vt:lpstr>
      <vt:lpstr>小塚ゴシック Pro L</vt:lpstr>
      <vt:lpstr>Office テーマ</vt:lpstr>
      <vt:lpstr>Road Vulnerability Assessment (RVA)  for Malawi RESTORE Project</vt:lpstr>
      <vt:lpstr>PowerPoint Presentation</vt:lpstr>
      <vt:lpstr>Project Background</vt:lpstr>
      <vt:lpstr>Project Background</vt:lpstr>
      <vt:lpstr>PowerPoint Presentation</vt:lpstr>
      <vt:lpstr>Flood Modeling for Risk Assessment</vt:lpstr>
      <vt:lpstr>PowerPoint Presentation</vt:lpstr>
      <vt:lpstr>PowerPoint Presentation</vt:lpstr>
      <vt:lpstr>PowerPoint Presentation</vt:lpstr>
      <vt:lpstr>Road Structure Inspection and Assessment</vt:lpstr>
      <vt:lpstr>PowerPoint Presentation</vt:lpstr>
      <vt:lpstr>PowerPoint Presentation</vt:lpstr>
      <vt:lpstr>PowerPoint Presentation</vt:lpstr>
      <vt:lpstr>PowerPoint Presentation</vt:lpstr>
      <vt:lpstr>PowerPoint Presentation</vt:lpstr>
      <vt:lpstr>Geographic Information System (GIS) &amp; Cost-Benefit Analysis (CBA)</vt:lpstr>
      <vt:lpstr>PowerPoint Presentation</vt:lpstr>
      <vt:lpstr>PowerPoint Presentation</vt:lpstr>
      <vt:lpstr>PowerPoint Presentation</vt:lpstr>
      <vt:lpstr>PowerPoint Presentation</vt:lpstr>
      <vt:lpstr>Implications and Applications (Other Researches)</vt:lpstr>
      <vt:lpstr>PowerPoint Presentation</vt:lpstr>
      <vt:lpstr>PowerPoint Presentation</vt:lpstr>
      <vt:lpstr>PowerPoint Presentation</vt:lpstr>
    </vt:vector>
  </TitlesOfParts>
  <Company>パシフィックコンサルタンツ(株)</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PacificConsultants_wide03_ガイド付き《オススメ》</dc:title>
  <dc:creator>PacificConsultants</dc:creator>
  <cp:lastModifiedBy>U4079</cp:lastModifiedBy>
  <cp:revision>10</cp:revision>
  <cp:lastPrinted>2024-10-11T05:34:30Z</cp:lastPrinted>
  <dcterms:created xsi:type="dcterms:W3CDTF">2016-02-19T02:15:33Z</dcterms:created>
  <dcterms:modified xsi:type="dcterms:W3CDTF">2024-12-10T06:24:27Z</dcterms:modified>
</cp:coreProperties>
</file>