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Lst>
  <p:notesMasterIdLst>
    <p:notesMasterId r:id="rId28"/>
  </p:notesMasterIdLst>
  <p:handoutMasterIdLst>
    <p:handoutMasterId r:id="rId29"/>
  </p:handoutMasterIdLst>
  <p:sldIdLst>
    <p:sldId id="256" r:id="rId5"/>
    <p:sldId id="274" r:id="rId6"/>
    <p:sldId id="322" r:id="rId7"/>
    <p:sldId id="275" r:id="rId8"/>
    <p:sldId id="280" r:id="rId9"/>
    <p:sldId id="283" r:id="rId10"/>
    <p:sldId id="321" r:id="rId11"/>
    <p:sldId id="319" r:id="rId12"/>
    <p:sldId id="318" r:id="rId13"/>
    <p:sldId id="320" r:id="rId14"/>
    <p:sldId id="279" r:id="rId15"/>
    <p:sldId id="278" r:id="rId16"/>
    <p:sldId id="277" r:id="rId17"/>
    <p:sldId id="267" r:id="rId18"/>
    <p:sldId id="263" r:id="rId19"/>
    <p:sldId id="281" r:id="rId20"/>
    <p:sldId id="282" r:id="rId21"/>
    <p:sldId id="265" r:id="rId22"/>
    <p:sldId id="270" r:id="rId23"/>
    <p:sldId id="264" r:id="rId24"/>
    <p:sldId id="268" r:id="rId25"/>
    <p:sldId id="269"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2" autoAdjust="0"/>
  </p:normalViewPr>
  <p:slideViewPr>
    <p:cSldViewPr snapToGrid="0" showGuides="1">
      <p:cViewPr varScale="1">
        <p:scale>
          <a:sx n="63" d="100"/>
          <a:sy n="63" d="100"/>
        </p:scale>
        <p:origin x="804" y="44"/>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p:scale>
          <a:sx n="66" d="100"/>
          <a:sy n="66" d="100"/>
        </p:scale>
        <p:origin x="333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Death</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0</c:v>
                </c:pt>
                <c:pt idx="1">
                  <c:v>2.4</c:v>
                </c:pt>
                <c:pt idx="2">
                  <c:v>3.5</c:v>
                </c:pt>
                <c:pt idx="3">
                  <c:v>4.5</c:v>
                </c:pt>
              </c:numCache>
            </c:numRef>
          </c:val>
          <c:smooth val="0"/>
          <c:extLst>
            <c:ext xmlns:c16="http://schemas.microsoft.com/office/drawing/2014/chart" uri="{C3380CC4-5D6E-409C-BE32-E72D297353CC}">
              <c16:uniqueId val="{00000000-B553-4DD6-8A77-E6B055FA5535}"/>
            </c:ext>
          </c:extLst>
        </c:ser>
        <c:ser>
          <c:idx val="1"/>
          <c:order val="1"/>
          <c:tx>
            <c:strRef>
              <c:f>Sheet1!$C$1</c:f>
              <c:strCache>
                <c:ptCount val="1"/>
                <c:pt idx="0">
                  <c:v>Livelihoods</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4.4000000000000004</c:v>
                </c:pt>
                <c:pt idx="1">
                  <c:v>2.4</c:v>
                </c:pt>
                <c:pt idx="2">
                  <c:v>1.2</c:v>
                </c:pt>
                <c:pt idx="3">
                  <c:v>1</c:v>
                </c:pt>
              </c:numCache>
            </c:numRef>
          </c:val>
          <c:smooth val="0"/>
          <c:extLst>
            <c:ext xmlns:c16="http://schemas.microsoft.com/office/drawing/2014/chart" uri="{C3380CC4-5D6E-409C-BE32-E72D297353CC}">
              <c16:uniqueId val="{00000001-B553-4DD6-8A77-E6B055FA5535}"/>
            </c:ext>
          </c:extLst>
        </c:ser>
        <c:ser>
          <c:idx val="2"/>
          <c:order val="2"/>
          <c:tx>
            <c:strRef>
              <c:f>Sheet1!$D$1</c:f>
              <c:strCache>
                <c:ptCount val="1"/>
                <c:pt idx="0">
                  <c:v>Damage and Loss of Property and Infrastructure</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3</c:v>
                </c:pt>
                <c:pt idx="2">
                  <c:v>3.5</c:v>
                </c:pt>
                <c:pt idx="3">
                  <c:v>5</c:v>
                </c:pt>
              </c:numCache>
            </c:numRef>
          </c:val>
          <c:smooth val="0"/>
          <c:extLst>
            <c:ext xmlns:c16="http://schemas.microsoft.com/office/drawing/2014/chart" uri="{C3380CC4-5D6E-409C-BE32-E72D297353CC}">
              <c16:uniqueId val="{00000002-B553-4DD6-8A77-E6B055FA5535}"/>
            </c:ext>
          </c:extLst>
        </c:ser>
        <c:dLbls>
          <c:showLegendKey val="0"/>
          <c:showVal val="0"/>
          <c:showCatName val="0"/>
          <c:showSerName val="0"/>
          <c:showPercent val="0"/>
          <c:showBubbleSize val="0"/>
        </c:dLbls>
        <c:smooth val="0"/>
        <c:axId val="758253360"/>
        <c:axId val="758263344"/>
      </c:lineChart>
      <c:catAx>
        <c:axId val="758253360"/>
        <c:scaling>
          <c:orientation val="minMax"/>
        </c:scaling>
        <c:delete val="1"/>
        <c:axPos val="b"/>
        <c:numFmt formatCode="General" sourceLinked="1"/>
        <c:majorTickMark val="none"/>
        <c:minorTickMark val="none"/>
        <c:tickLblPos val="nextTo"/>
        <c:crossAx val="758263344"/>
        <c:crosses val="autoZero"/>
        <c:auto val="1"/>
        <c:lblAlgn val="ctr"/>
        <c:lblOffset val="100"/>
        <c:noMultiLvlLbl val="0"/>
      </c:catAx>
      <c:valAx>
        <c:axId val="7582633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825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31240512993505E-2"/>
          <c:y val="2.7845736295036706E-2"/>
          <c:w val="0.94396875948700654"/>
          <c:h val="0.8772947021198903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Pt>
            <c:idx val="0"/>
            <c:marker>
              <c:symbol val="none"/>
            </c:marker>
            <c:bubble3D val="0"/>
            <c:extLst>
              <c:ext xmlns:c16="http://schemas.microsoft.com/office/drawing/2014/chart" uri="{C3380CC4-5D6E-409C-BE32-E72D297353CC}">
                <c16:uniqueId val="{00000005-B696-4B53-9F30-77C1BE06AEE9}"/>
              </c:ext>
            </c:extLst>
          </c:dPt>
          <c:dPt>
            <c:idx val="1"/>
            <c:marker>
              <c:symbol val="none"/>
            </c:marker>
            <c:bubble3D val="0"/>
            <c:extLst>
              <c:ext xmlns:c16="http://schemas.microsoft.com/office/drawing/2014/chart" uri="{C3380CC4-5D6E-409C-BE32-E72D297353CC}">
                <c16:uniqueId val="{00000006-B696-4B53-9F30-77C1BE06AEE9}"/>
              </c:ext>
            </c:extLst>
          </c:dPt>
          <c:dPt>
            <c:idx val="2"/>
            <c:marker>
              <c:symbol val="none"/>
            </c:marker>
            <c:bubble3D val="0"/>
            <c:extLst>
              <c:ext xmlns:c16="http://schemas.microsoft.com/office/drawing/2014/chart" uri="{C3380CC4-5D6E-409C-BE32-E72D297353CC}">
                <c16:uniqueId val="{00000000-B696-4B53-9F30-77C1BE06AEE9}"/>
              </c:ext>
            </c:extLst>
          </c:dPt>
          <c:dPt>
            <c:idx val="3"/>
            <c:marker>
              <c:symbol val="none"/>
            </c:marker>
            <c:bubble3D val="0"/>
            <c:extLst>
              <c:ext xmlns:c16="http://schemas.microsoft.com/office/drawing/2014/chart" uri="{C3380CC4-5D6E-409C-BE32-E72D297353CC}">
                <c16:uniqueId val="{00000007-B696-4B53-9F30-77C1BE06AEE9}"/>
              </c:ext>
            </c:extLst>
          </c:dPt>
          <c:dPt>
            <c:idx val="4"/>
            <c:marker>
              <c:symbol val="none"/>
            </c:marker>
            <c:bubble3D val="0"/>
            <c:extLst>
              <c:ext xmlns:c16="http://schemas.microsoft.com/office/drawing/2014/chart" uri="{C3380CC4-5D6E-409C-BE32-E72D297353CC}">
                <c16:uniqueId val="{00000001-B696-4B53-9F30-77C1BE06AEE9}"/>
              </c:ext>
            </c:extLst>
          </c:dPt>
          <c:dPt>
            <c:idx val="5"/>
            <c:marker>
              <c:symbol val="none"/>
            </c:marker>
            <c:bubble3D val="0"/>
            <c:extLst>
              <c:ext xmlns:c16="http://schemas.microsoft.com/office/drawing/2014/chart" uri="{C3380CC4-5D6E-409C-BE32-E72D297353CC}">
                <c16:uniqueId val="{00000008-B696-4B53-9F30-77C1BE06AEE9}"/>
              </c:ext>
            </c:extLst>
          </c:dPt>
          <c:dPt>
            <c:idx val="6"/>
            <c:marker>
              <c:symbol val="none"/>
            </c:marker>
            <c:bubble3D val="0"/>
            <c:extLst>
              <c:ext xmlns:c16="http://schemas.microsoft.com/office/drawing/2014/chart" uri="{C3380CC4-5D6E-409C-BE32-E72D297353CC}">
                <c16:uniqueId val="{00000002-B696-4B53-9F30-77C1BE06AEE9}"/>
              </c:ext>
            </c:extLst>
          </c:dPt>
          <c:dPt>
            <c:idx val="7"/>
            <c:marker>
              <c:symbol val="none"/>
            </c:marker>
            <c:bubble3D val="0"/>
            <c:extLst>
              <c:ext xmlns:c16="http://schemas.microsoft.com/office/drawing/2014/chart" uri="{C3380CC4-5D6E-409C-BE32-E72D297353CC}">
                <c16:uniqueId val="{00000009-B696-4B53-9F30-77C1BE06AEE9}"/>
              </c:ext>
            </c:extLst>
          </c:dPt>
          <c:dPt>
            <c:idx val="8"/>
            <c:marker>
              <c:symbol val="none"/>
            </c:marker>
            <c:bubble3D val="0"/>
            <c:extLst>
              <c:ext xmlns:c16="http://schemas.microsoft.com/office/drawing/2014/chart" uri="{C3380CC4-5D6E-409C-BE32-E72D297353CC}">
                <c16:uniqueId val="{00000003-B696-4B53-9F30-77C1BE06AEE9}"/>
              </c:ext>
            </c:extLst>
          </c:dPt>
          <c:dPt>
            <c:idx val="9"/>
            <c:marker>
              <c:symbol val="none"/>
            </c:marker>
            <c:bubble3D val="0"/>
            <c:extLst>
              <c:ext xmlns:c16="http://schemas.microsoft.com/office/drawing/2014/chart" uri="{C3380CC4-5D6E-409C-BE32-E72D297353CC}">
                <c16:uniqueId val="{00000004-B696-4B53-9F30-77C1BE06AEE9}"/>
              </c:ext>
            </c:extLst>
          </c:dPt>
          <c:dLbls>
            <c:dLbl>
              <c:idx val="0"/>
              <c:delete val="1"/>
              <c:extLst>
                <c:ext xmlns:c15="http://schemas.microsoft.com/office/drawing/2012/chart" uri="{CE6537A1-D6FC-4f65-9D91-7224C49458BB}"/>
                <c:ext xmlns:c16="http://schemas.microsoft.com/office/drawing/2014/chart" uri="{C3380CC4-5D6E-409C-BE32-E72D297353CC}">
                  <c16:uniqueId val="{00000005-B696-4B53-9F30-77C1BE06AEE9}"/>
                </c:ext>
              </c:extLst>
            </c:dLbl>
            <c:dLbl>
              <c:idx val="1"/>
              <c:delete val="1"/>
              <c:extLst>
                <c:ext xmlns:c15="http://schemas.microsoft.com/office/drawing/2012/chart" uri="{CE6537A1-D6FC-4f65-9D91-7224C49458BB}"/>
                <c:ext xmlns:c16="http://schemas.microsoft.com/office/drawing/2014/chart" uri="{C3380CC4-5D6E-409C-BE32-E72D297353CC}">
                  <c16:uniqueId val="{00000006-B696-4B53-9F30-77C1BE06AEE9}"/>
                </c:ext>
              </c:extLst>
            </c:dLbl>
            <c:dLbl>
              <c:idx val="3"/>
              <c:delete val="1"/>
              <c:extLst>
                <c:ext xmlns:c15="http://schemas.microsoft.com/office/drawing/2012/chart" uri="{CE6537A1-D6FC-4f65-9D91-7224C49458BB}"/>
                <c:ext xmlns:c16="http://schemas.microsoft.com/office/drawing/2014/chart" uri="{C3380CC4-5D6E-409C-BE32-E72D297353CC}">
                  <c16:uniqueId val="{00000007-B696-4B53-9F30-77C1BE06AEE9}"/>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96-4B53-9F30-77C1BE06AEE9}"/>
                </c:ext>
              </c:extLst>
            </c:dLbl>
            <c:dLbl>
              <c:idx val="5"/>
              <c:delete val="1"/>
              <c:extLst>
                <c:ext xmlns:c15="http://schemas.microsoft.com/office/drawing/2012/chart" uri="{CE6537A1-D6FC-4f65-9D91-7224C49458BB}"/>
                <c:ext xmlns:c16="http://schemas.microsoft.com/office/drawing/2014/chart" uri="{C3380CC4-5D6E-409C-BE32-E72D297353CC}">
                  <c16:uniqueId val="{00000008-B696-4B53-9F30-77C1BE06AEE9}"/>
                </c:ext>
              </c:extLst>
            </c:dLbl>
            <c:dLbl>
              <c:idx val="6"/>
              <c:delete val="1"/>
              <c:extLst>
                <c:ext xmlns:c15="http://schemas.microsoft.com/office/drawing/2012/chart" uri="{CE6537A1-D6FC-4f65-9D91-7224C49458BB}"/>
                <c:ext xmlns:c16="http://schemas.microsoft.com/office/drawing/2014/chart" uri="{C3380CC4-5D6E-409C-BE32-E72D297353CC}">
                  <c16:uniqueId val="{00000002-B696-4B53-9F30-77C1BE06AEE9}"/>
                </c:ext>
              </c:extLst>
            </c:dLbl>
            <c:dLbl>
              <c:idx val="7"/>
              <c:delete val="1"/>
              <c:extLst>
                <c:ext xmlns:c15="http://schemas.microsoft.com/office/drawing/2012/chart" uri="{CE6537A1-D6FC-4f65-9D91-7224C49458BB}"/>
                <c:ext xmlns:c16="http://schemas.microsoft.com/office/drawing/2014/chart" uri="{C3380CC4-5D6E-409C-BE32-E72D297353CC}">
                  <c16:uniqueId val="{00000009-B696-4B53-9F30-77C1BE06AEE9}"/>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96-4B53-9F30-77C1BE06AE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0</c:v>
                </c:pt>
                <c:pt idx="1">
                  <c:v>5</c:v>
                </c:pt>
                <c:pt idx="2">
                  <c:v>15</c:v>
                </c:pt>
                <c:pt idx="3">
                  <c:v>12</c:v>
                </c:pt>
                <c:pt idx="4">
                  <c:v>15</c:v>
                </c:pt>
                <c:pt idx="5">
                  <c:v>7.6</c:v>
                </c:pt>
                <c:pt idx="6">
                  <c:v>8</c:v>
                </c:pt>
                <c:pt idx="7">
                  <c:v>7</c:v>
                </c:pt>
                <c:pt idx="8">
                  <c:v>17</c:v>
                </c:pt>
                <c:pt idx="9">
                  <c:v>15</c:v>
                </c:pt>
              </c:numCache>
            </c:numRef>
          </c:val>
          <c:smooth val="1"/>
          <c:extLst>
            <c:ext xmlns:c16="http://schemas.microsoft.com/office/drawing/2014/chart" uri="{C3380CC4-5D6E-409C-BE32-E72D297353CC}">
              <c16:uniqueId val="{0000000A-B696-4B53-9F30-77C1BE06AEE9}"/>
            </c:ext>
          </c:extLst>
        </c:ser>
        <c:dLbls>
          <c:showLegendKey val="0"/>
          <c:showVal val="0"/>
          <c:showCatName val="0"/>
          <c:showSerName val="0"/>
          <c:showPercent val="0"/>
          <c:showBubbleSize val="0"/>
        </c:dLbls>
        <c:smooth val="0"/>
        <c:axId val="759248200"/>
        <c:axId val="759241144"/>
      </c:lineChart>
      <c:catAx>
        <c:axId val="759248200"/>
        <c:scaling>
          <c:orientation val="minMax"/>
        </c:scaling>
        <c:delete val="1"/>
        <c:axPos val="b"/>
        <c:numFmt formatCode="General" sourceLinked="1"/>
        <c:majorTickMark val="none"/>
        <c:minorTickMark val="none"/>
        <c:tickLblPos val="nextTo"/>
        <c:crossAx val="759241144"/>
        <c:crosses val="autoZero"/>
        <c:auto val="1"/>
        <c:lblAlgn val="ctr"/>
        <c:lblOffset val="100"/>
        <c:noMultiLvlLbl val="0"/>
      </c:catAx>
      <c:valAx>
        <c:axId val="759241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9248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GB"/>
              <a:t>DRM Investment</a:t>
            </a:r>
            <a:r>
              <a:rPr lang="en-GB" baseline="0"/>
              <a:t> Cost Allocation by Pillar</a:t>
            </a:r>
            <a:endParaRPr lang="en-GB"/>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stacked"/>
        <c:varyColors val="0"/>
        <c:ser>
          <c:idx val="0"/>
          <c:order val="0"/>
          <c:spPr>
            <a:solidFill>
              <a:srgbClr val="C00000"/>
            </a:solidFill>
            <a:ln>
              <a:noFill/>
            </a:ln>
            <a:effectLst/>
          </c:spPr>
          <c:invertIfNegative val="0"/>
          <c:cat>
            <c:strRef>
              <c:f>Sheet1!$E$4:$E$8</c:f>
              <c:strCache>
                <c:ptCount val="5"/>
                <c:pt idx="0">
                  <c:v>Pillar 1</c:v>
                </c:pt>
                <c:pt idx="1">
                  <c:v>Pillar 2</c:v>
                </c:pt>
                <c:pt idx="2">
                  <c:v>Pillar 3</c:v>
                </c:pt>
                <c:pt idx="3">
                  <c:v>Pillar 4</c:v>
                </c:pt>
                <c:pt idx="4">
                  <c:v>Pillar 5</c:v>
                </c:pt>
              </c:strCache>
            </c:strRef>
          </c:cat>
          <c:val>
            <c:numRef>
              <c:f>Sheet1!$F$4:$F$8</c:f>
              <c:numCache>
                <c:formatCode>#,##0</c:formatCode>
                <c:ptCount val="5"/>
                <c:pt idx="0">
                  <c:v>17950000</c:v>
                </c:pt>
                <c:pt idx="1">
                  <c:v>177450000</c:v>
                </c:pt>
                <c:pt idx="2">
                  <c:v>62980000</c:v>
                </c:pt>
                <c:pt idx="3">
                  <c:v>100600000</c:v>
                </c:pt>
                <c:pt idx="4">
                  <c:v>27050000</c:v>
                </c:pt>
              </c:numCache>
            </c:numRef>
          </c:val>
          <c:extLst>
            <c:ext xmlns:c16="http://schemas.microsoft.com/office/drawing/2014/chart" uri="{C3380CC4-5D6E-409C-BE32-E72D297353CC}">
              <c16:uniqueId val="{00000000-8B78-4CC1-B5F1-3860B0D132A9}"/>
            </c:ext>
          </c:extLst>
        </c:ser>
        <c:dLbls>
          <c:showLegendKey val="0"/>
          <c:showVal val="0"/>
          <c:showCatName val="0"/>
          <c:showSerName val="0"/>
          <c:showPercent val="0"/>
          <c:showBubbleSize val="0"/>
        </c:dLbls>
        <c:gapWidth val="150"/>
        <c:overlap val="100"/>
        <c:axId val="146420639"/>
        <c:axId val="146421055"/>
      </c:barChart>
      <c:catAx>
        <c:axId val="146420639"/>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46421055"/>
        <c:crosses val="autoZero"/>
        <c:auto val="1"/>
        <c:lblAlgn val="ctr"/>
        <c:lblOffset val="100"/>
        <c:noMultiLvlLbl val="0"/>
      </c:catAx>
      <c:valAx>
        <c:axId val="146421055"/>
        <c:scaling>
          <c:orientation val="minMax"/>
        </c:scaling>
        <c:delete val="0"/>
        <c:axPos val="l"/>
        <c:majorGridlines>
          <c:spPr>
            <a:ln w="9525" cap="flat" cmpd="sng" algn="ctr">
              <a:solidFill>
                <a:schemeClr val="dk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46420639"/>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image" Target="../media/image7.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4.jpg"/></Relationships>
</file>

<file path=ppt/diagrams/_rels/data3.xml.rels><?xml version="1.0" encoding="UTF-8" standalone="yes"?>
<Relationships xmlns="http://schemas.openxmlformats.org/package/2006/relationships"><Relationship Id="rId1" Type="http://schemas.openxmlformats.org/officeDocument/2006/relationships/image" Target="../media/image18.jpg"/></Relationships>
</file>

<file path=ppt/diagrams/_rels/data4.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image" Target="../media/image7.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4.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850F12-E71D-412C-866D-108A1C84693C}" type="doc">
      <dgm:prSet loTypeId="urn:microsoft.com/office/officeart/2011/layout/RadialPictureList" loCatId="picture" qsTypeId="urn:microsoft.com/office/officeart/2005/8/quickstyle/3d3" qsCatId="3D" csTypeId="urn:microsoft.com/office/officeart/2005/8/colors/accent1_2" csCatId="accent1" phldr="1"/>
      <dgm:spPr/>
      <dgm:t>
        <a:bodyPr/>
        <a:lstStyle/>
        <a:p>
          <a:endParaRPr lang="en-GB"/>
        </a:p>
      </dgm:t>
    </dgm:pt>
    <dgm:pt modelId="{52573F1A-3EFD-4C72-BD58-5F8436C332C8}">
      <dgm:prSet phldrT="[Text]"/>
      <dgm:spPr>
        <a:solidFill>
          <a:srgbClr val="C00000"/>
        </a:solidFill>
      </dgm:spPr>
      <dgm:t>
        <a:bodyPr/>
        <a:lstStyle/>
        <a:p>
          <a:r>
            <a:rPr lang="en-GB" dirty="0"/>
            <a:t>Overview</a:t>
          </a:r>
        </a:p>
      </dgm:t>
    </dgm:pt>
    <dgm:pt modelId="{CEB8CB4D-5B89-4727-8A3D-7A67F90DDE1B}" type="parTrans" cxnId="{32461854-0536-46E4-95E3-D0E4B8C19F98}">
      <dgm:prSet/>
      <dgm:spPr/>
      <dgm:t>
        <a:bodyPr/>
        <a:lstStyle/>
        <a:p>
          <a:endParaRPr lang="en-GB"/>
        </a:p>
      </dgm:t>
    </dgm:pt>
    <dgm:pt modelId="{C8F1BAFB-29EC-4A55-9CF3-BD965814883A}" type="sibTrans" cxnId="{32461854-0536-46E4-95E3-D0E4B8C19F98}">
      <dgm:prSet/>
      <dgm:spPr/>
      <dgm:t>
        <a:bodyPr/>
        <a:lstStyle/>
        <a:p>
          <a:endParaRPr lang="en-GB"/>
        </a:p>
      </dgm:t>
    </dgm:pt>
    <dgm:pt modelId="{C143629A-656C-4048-A5AC-ACC5BA5DF74B}">
      <dgm:prSet phldrT="[Text]" custT="1"/>
      <dgm:spPr/>
      <dgm:t>
        <a:bodyPr/>
        <a:lstStyle/>
        <a:p>
          <a:r>
            <a:rPr lang="en-GB" sz="2000" b="0" dirty="0">
              <a:latin typeface="+mj-lt"/>
            </a:rPr>
            <a:t>Introduction and Background</a:t>
          </a:r>
        </a:p>
        <a:p>
          <a:r>
            <a:rPr lang="en-GB" sz="2000" b="0" dirty="0">
              <a:latin typeface="+mj-lt"/>
            </a:rPr>
            <a:t>Objectives and Scope</a:t>
          </a:r>
        </a:p>
      </dgm:t>
    </dgm:pt>
    <dgm:pt modelId="{B43047E8-9130-4F5D-971E-A6E7DA03EA73}" type="parTrans" cxnId="{00CA8236-6526-49F2-A80F-9273CB7302C7}">
      <dgm:prSet/>
      <dgm:spPr/>
      <dgm:t>
        <a:bodyPr/>
        <a:lstStyle/>
        <a:p>
          <a:endParaRPr lang="en-GB"/>
        </a:p>
      </dgm:t>
    </dgm:pt>
    <dgm:pt modelId="{356861D9-4028-4ECE-BD56-795DD283C6AF}" type="sibTrans" cxnId="{00CA8236-6526-49F2-A80F-9273CB7302C7}">
      <dgm:prSet/>
      <dgm:spPr/>
      <dgm:t>
        <a:bodyPr/>
        <a:lstStyle/>
        <a:p>
          <a:endParaRPr lang="en-GB"/>
        </a:p>
      </dgm:t>
    </dgm:pt>
    <dgm:pt modelId="{29E5921E-9A6C-44EA-9813-1CAD24B3DA37}">
      <dgm:prSet phldrT="[Text]" custT="1"/>
      <dgm:spPr/>
      <dgm:t>
        <a:bodyPr/>
        <a:lstStyle/>
        <a:p>
          <a:pPr>
            <a:buFont typeface="Wingdings" panose="05000000000000000000" pitchFamily="2" charset="2"/>
            <a:buChar char="§"/>
          </a:pPr>
          <a:r>
            <a:rPr lang="en-GB" sz="2000" b="0" dirty="0">
              <a:latin typeface="+mj-lt"/>
            </a:rPr>
            <a:t>Frame of Disasters in Malawi</a:t>
          </a:r>
        </a:p>
        <a:p>
          <a:pPr>
            <a:buFont typeface="Wingdings" panose="05000000000000000000" pitchFamily="2" charset="2"/>
            <a:buChar char="§"/>
          </a:pPr>
          <a:endParaRPr lang="en-GB" sz="2000" b="0" dirty="0">
            <a:latin typeface="+mj-lt"/>
          </a:endParaRPr>
        </a:p>
        <a:p>
          <a:pPr>
            <a:buFont typeface="Wingdings" panose="05000000000000000000" pitchFamily="2" charset="2"/>
            <a:buChar char="§"/>
          </a:pPr>
          <a:r>
            <a:rPr lang="en-GB" sz="2000" b="0" dirty="0">
              <a:latin typeface="+mj-lt"/>
            </a:rPr>
            <a:t>Methodology and Approach</a:t>
          </a:r>
        </a:p>
        <a:p>
          <a:pPr>
            <a:buFont typeface="Wingdings" panose="05000000000000000000" pitchFamily="2" charset="2"/>
            <a:buChar char="§"/>
          </a:pPr>
          <a:r>
            <a:rPr lang="en-GB" sz="2000" b="0" dirty="0">
              <a:latin typeface="+mj-lt"/>
            </a:rPr>
            <a:t>Emerging Issues</a:t>
          </a:r>
        </a:p>
        <a:p>
          <a:pPr>
            <a:buFont typeface="Wingdings" panose="05000000000000000000" pitchFamily="2" charset="2"/>
            <a:buChar char="§"/>
          </a:pPr>
          <a:r>
            <a:rPr lang="en-GB" sz="2000" b="0" dirty="0">
              <a:latin typeface="+mj-lt"/>
            </a:rPr>
            <a:t>Summary of Findings</a:t>
          </a:r>
        </a:p>
        <a:p>
          <a:pPr>
            <a:buFont typeface="Wingdings" panose="05000000000000000000" pitchFamily="2" charset="2"/>
            <a:buChar char="§"/>
          </a:pPr>
          <a:endParaRPr lang="en-GB" sz="2000" b="1" dirty="0">
            <a:latin typeface="+mj-lt"/>
          </a:endParaRPr>
        </a:p>
      </dgm:t>
    </dgm:pt>
    <dgm:pt modelId="{40E84D97-BB6C-40D9-883F-0B8D1C549D69}" type="parTrans" cxnId="{A38EA962-1A92-4614-B231-8E81D90A5AE6}">
      <dgm:prSet/>
      <dgm:spPr/>
      <dgm:t>
        <a:bodyPr/>
        <a:lstStyle/>
        <a:p>
          <a:endParaRPr lang="en-GB"/>
        </a:p>
      </dgm:t>
    </dgm:pt>
    <dgm:pt modelId="{E64FEECD-29E2-4D10-B751-D4EB7F37ACF0}" type="sibTrans" cxnId="{A38EA962-1A92-4614-B231-8E81D90A5AE6}">
      <dgm:prSet/>
      <dgm:spPr/>
      <dgm:t>
        <a:bodyPr/>
        <a:lstStyle/>
        <a:p>
          <a:endParaRPr lang="en-GB"/>
        </a:p>
      </dgm:t>
    </dgm:pt>
    <dgm:pt modelId="{6588B4BF-D6F6-492F-A988-A95EF0F01185}">
      <dgm:prSet phldrT="[Text]" custT="1"/>
      <dgm:spPr/>
      <dgm:t>
        <a:bodyPr/>
        <a:lstStyle/>
        <a:p>
          <a:r>
            <a:rPr lang="en-GB" sz="2000" b="0" dirty="0">
              <a:latin typeface="+mj-lt"/>
            </a:rPr>
            <a:t>Recommendations </a:t>
          </a:r>
        </a:p>
        <a:p>
          <a:r>
            <a:rPr lang="en-GB" sz="2000" b="0" dirty="0">
              <a:latin typeface="+mj-lt"/>
            </a:rPr>
            <a:t>Discussions and Comments.</a:t>
          </a:r>
        </a:p>
      </dgm:t>
    </dgm:pt>
    <dgm:pt modelId="{34D091FF-B388-449E-BADA-597B6A1669F9}" type="parTrans" cxnId="{2660E909-C10F-478A-8528-927B724CE1B3}">
      <dgm:prSet/>
      <dgm:spPr/>
      <dgm:t>
        <a:bodyPr/>
        <a:lstStyle/>
        <a:p>
          <a:endParaRPr lang="en-GB"/>
        </a:p>
      </dgm:t>
    </dgm:pt>
    <dgm:pt modelId="{891B5260-D643-4539-94AC-E69DC0DCE092}" type="sibTrans" cxnId="{2660E909-C10F-478A-8528-927B724CE1B3}">
      <dgm:prSet/>
      <dgm:spPr/>
      <dgm:t>
        <a:bodyPr/>
        <a:lstStyle/>
        <a:p>
          <a:endParaRPr lang="en-GB"/>
        </a:p>
      </dgm:t>
    </dgm:pt>
    <dgm:pt modelId="{FB199E16-48F2-45B1-88FF-5A1904020703}" type="pres">
      <dgm:prSet presAssocID="{6D850F12-E71D-412C-866D-108A1C84693C}" presName="Name0" presStyleCnt="0">
        <dgm:presLayoutVars>
          <dgm:chMax val="1"/>
          <dgm:chPref val="1"/>
          <dgm:dir/>
          <dgm:resizeHandles/>
        </dgm:presLayoutVars>
      </dgm:prSet>
      <dgm:spPr/>
    </dgm:pt>
    <dgm:pt modelId="{628A9A30-42E2-4C2F-8A48-BE8882B4CD26}" type="pres">
      <dgm:prSet presAssocID="{52573F1A-3EFD-4C72-BD58-5F8436C332C8}" presName="Parent" presStyleLbl="node1" presStyleIdx="0" presStyleCnt="2">
        <dgm:presLayoutVars>
          <dgm:chMax val="4"/>
          <dgm:chPref val="3"/>
        </dgm:presLayoutVars>
      </dgm:prSet>
      <dgm:spPr/>
    </dgm:pt>
    <dgm:pt modelId="{F9BB03F9-794D-4878-9739-5EB3AD2A24BB}" type="pres">
      <dgm:prSet presAssocID="{C143629A-656C-4048-A5AC-ACC5BA5DF74B}" presName="Accent" presStyleLbl="node1" presStyleIdx="1" presStyleCnt="2" custLinFactNeighborX="1200" custLinFactNeighborY="-187"/>
      <dgm:spPr>
        <a:solidFill>
          <a:srgbClr val="C00000"/>
        </a:solidFill>
      </dgm:spPr>
    </dgm:pt>
    <dgm:pt modelId="{C8EB4C8D-31E0-4452-92B2-C1D76690A007}" type="pres">
      <dgm:prSet presAssocID="{C143629A-656C-4048-A5AC-ACC5BA5DF74B}" presName="Image1" presStyleLbl="fgImgPlace1" presStyleIdx="0" presStyleCnt="3"/>
      <dgm:spPr>
        <a:blipFill>
          <a:blip xmlns:r="http://schemas.openxmlformats.org/officeDocument/2006/relationships" r:embed="rId1"/>
          <a:srcRect/>
          <a:stretch>
            <a:fillRect l="-34000" r="-34000"/>
          </a:stretch>
        </a:blipFill>
      </dgm:spPr>
    </dgm:pt>
    <dgm:pt modelId="{8651D410-DC14-4633-8499-15087963D80A}" type="pres">
      <dgm:prSet presAssocID="{C143629A-656C-4048-A5AC-ACC5BA5DF74B}" presName="Child1" presStyleLbl="revTx" presStyleIdx="0" presStyleCnt="3" custScaleX="196991" custScaleY="73000" custLinFactNeighborX="54826" custLinFactNeighborY="-20430">
        <dgm:presLayoutVars>
          <dgm:chMax val="0"/>
          <dgm:chPref val="0"/>
          <dgm:bulletEnabled val="1"/>
        </dgm:presLayoutVars>
      </dgm:prSet>
      <dgm:spPr/>
    </dgm:pt>
    <dgm:pt modelId="{63983CF5-EB16-4138-A6AB-F01D854BE248}" type="pres">
      <dgm:prSet presAssocID="{29E5921E-9A6C-44EA-9813-1CAD24B3DA37}" presName="Image2" presStyleCnt="0"/>
      <dgm:spPr/>
    </dgm:pt>
    <dgm:pt modelId="{11784CA1-BF57-4FE8-90C9-DD53E636A6BC}" type="pres">
      <dgm:prSet presAssocID="{29E5921E-9A6C-44EA-9813-1CAD24B3DA37}" presName="Image" presStyleLbl="fgImgPlace1" presStyleIdx="1" presStyleCnt="3"/>
      <dgm:spPr>
        <a:blipFill>
          <a:blip xmlns:r="http://schemas.openxmlformats.org/officeDocument/2006/relationships" r:embed="rId2"/>
          <a:srcRect/>
          <a:stretch>
            <a:fillRect l="-25000" r="-25000"/>
          </a:stretch>
        </a:blipFill>
      </dgm:spPr>
    </dgm:pt>
    <dgm:pt modelId="{7CB1376C-DE1E-4054-919B-E8AC60C2B6B0}" type="pres">
      <dgm:prSet presAssocID="{29E5921E-9A6C-44EA-9813-1CAD24B3DA37}" presName="Child2" presStyleLbl="revTx" presStyleIdx="1" presStyleCnt="3" custScaleX="212782" custLinFactNeighborX="52750" custLinFactNeighborY="11111">
        <dgm:presLayoutVars>
          <dgm:chMax val="0"/>
          <dgm:chPref val="0"/>
          <dgm:bulletEnabled val="1"/>
        </dgm:presLayoutVars>
      </dgm:prSet>
      <dgm:spPr/>
    </dgm:pt>
    <dgm:pt modelId="{7B444566-3F1D-4800-AD85-06722162692F}" type="pres">
      <dgm:prSet presAssocID="{6588B4BF-D6F6-492F-A988-A95EF0F01185}" presName="Image3" presStyleCnt="0"/>
      <dgm:spPr/>
    </dgm:pt>
    <dgm:pt modelId="{ECE34966-D7BD-48DD-859A-06379247A7AB}" type="pres">
      <dgm:prSet presAssocID="{6588B4BF-D6F6-492F-A988-A95EF0F01185}" presName="Image" presStyleLbl="fgImgPlace1" presStyleIdx="2" presStyleCnt="3"/>
      <dgm:spPr>
        <a:blipFill>
          <a:blip xmlns:r="http://schemas.openxmlformats.org/officeDocument/2006/relationships" r:embed="rId3"/>
          <a:srcRect/>
          <a:stretch>
            <a:fillRect l="-25000" r="-25000"/>
          </a:stretch>
        </a:blipFill>
      </dgm:spPr>
    </dgm:pt>
    <dgm:pt modelId="{E9C088F1-E2B3-40B5-AD14-3649B8FF6F4C}" type="pres">
      <dgm:prSet presAssocID="{6588B4BF-D6F6-492F-A988-A95EF0F01185}" presName="Child3" presStyleLbl="revTx" presStyleIdx="2" presStyleCnt="3" custScaleX="249063" custLinFactNeighborX="80831" custLinFactNeighborY="10082">
        <dgm:presLayoutVars>
          <dgm:chMax val="0"/>
          <dgm:chPref val="0"/>
          <dgm:bulletEnabled val="1"/>
        </dgm:presLayoutVars>
      </dgm:prSet>
      <dgm:spPr/>
    </dgm:pt>
  </dgm:ptLst>
  <dgm:cxnLst>
    <dgm:cxn modelId="{2660E909-C10F-478A-8528-927B724CE1B3}" srcId="{52573F1A-3EFD-4C72-BD58-5F8436C332C8}" destId="{6588B4BF-D6F6-492F-A988-A95EF0F01185}" srcOrd="2" destOrd="0" parTransId="{34D091FF-B388-449E-BADA-597B6A1669F9}" sibTransId="{891B5260-D643-4539-94AC-E69DC0DCE092}"/>
    <dgm:cxn modelId="{97F42017-72E7-4BD5-9FA5-217DF3089100}" type="presOf" srcId="{C143629A-656C-4048-A5AC-ACC5BA5DF74B}" destId="{8651D410-DC14-4633-8499-15087963D80A}" srcOrd="0" destOrd="0" presId="urn:microsoft.com/office/officeart/2011/layout/RadialPictureList"/>
    <dgm:cxn modelId="{E023DB27-E85C-4F32-A550-7E57D804D0F1}" type="presOf" srcId="{52573F1A-3EFD-4C72-BD58-5F8436C332C8}" destId="{628A9A30-42E2-4C2F-8A48-BE8882B4CD26}" srcOrd="0" destOrd="0" presId="urn:microsoft.com/office/officeart/2011/layout/RadialPictureList"/>
    <dgm:cxn modelId="{00CA8236-6526-49F2-A80F-9273CB7302C7}" srcId="{52573F1A-3EFD-4C72-BD58-5F8436C332C8}" destId="{C143629A-656C-4048-A5AC-ACC5BA5DF74B}" srcOrd="0" destOrd="0" parTransId="{B43047E8-9130-4F5D-971E-A6E7DA03EA73}" sibTransId="{356861D9-4028-4ECE-BD56-795DD283C6AF}"/>
    <dgm:cxn modelId="{A38EA962-1A92-4614-B231-8E81D90A5AE6}" srcId="{52573F1A-3EFD-4C72-BD58-5F8436C332C8}" destId="{29E5921E-9A6C-44EA-9813-1CAD24B3DA37}" srcOrd="1" destOrd="0" parTransId="{40E84D97-BB6C-40D9-883F-0B8D1C549D69}" sibTransId="{E64FEECD-29E2-4D10-B751-D4EB7F37ACF0}"/>
    <dgm:cxn modelId="{32461854-0536-46E4-95E3-D0E4B8C19F98}" srcId="{6D850F12-E71D-412C-866D-108A1C84693C}" destId="{52573F1A-3EFD-4C72-BD58-5F8436C332C8}" srcOrd="0" destOrd="0" parTransId="{CEB8CB4D-5B89-4727-8A3D-7A67F90DDE1B}" sibTransId="{C8F1BAFB-29EC-4A55-9CF3-BD965814883A}"/>
    <dgm:cxn modelId="{CB6ED7A1-016F-427F-A065-24D9CEAAB883}" type="presOf" srcId="{6D850F12-E71D-412C-866D-108A1C84693C}" destId="{FB199E16-48F2-45B1-88FF-5A1904020703}" srcOrd="0" destOrd="0" presId="urn:microsoft.com/office/officeart/2011/layout/RadialPictureList"/>
    <dgm:cxn modelId="{14D06AC7-0512-430D-88DD-6AD0D8465C9E}" type="presOf" srcId="{29E5921E-9A6C-44EA-9813-1CAD24B3DA37}" destId="{7CB1376C-DE1E-4054-919B-E8AC60C2B6B0}" srcOrd="0" destOrd="0" presId="urn:microsoft.com/office/officeart/2011/layout/RadialPictureList"/>
    <dgm:cxn modelId="{1847F8CA-CB8C-4416-8C9A-BF110DFAC8B4}" type="presOf" srcId="{6588B4BF-D6F6-492F-A988-A95EF0F01185}" destId="{E9C088F1-E2B3-40B5-AD14-3649B8FF6F4C}" srcOrd="0" destOrd="0" presId="urn:microsoft.com/office/officeart/2011/layout/RadialPictureList"/>
    <dgm:cxn modelId="{CEBFB4FE-E9BC-4B0B-978A-36927141C25C}" type="presParOf" srcId="{FB199E16-48F2-45B1-88FF-5A1904020703}" destId="{628A9A30-42E2-4C2F-8A48-BE8882B4CD26}" srcOrd="0" destOrd="0" presId="urn:microsoft.com/office/officeart/2011/layout/RadialPictureList"/>
    <dgm:cxn modelId="{D3F01B35-B229-4034-BC90-ADB5BF7FB880}" type="presParOf" srcId="{FB199E16-48F2-45B1-88FF-5A1904020703}" destId="{F9BB03F9-794D-4878-9739-5EB3AD2A24BB}" srcOrd="1" destOrd="0" presId="urn:microsoft.com/office/officeart/2011/layout/RadialPictureList"/>
    <dgm:cxn modelId="{93146E61-DD88-4D33-A3F1-C18ECA72B893}" type="presParOf" srcId="{FB199E16-48F2-45B1-88FF-5A1904020703}" destId="{C8EB4C8D-31E0-4452-92B2-C1D76690A007}" srcOrd="2" destOrd="0" presId="urn:microsoft.com/office/officeart/2011/layout/RadialPictureList"/>
    <dgm:cxn modelId="{E52CC143-4A4A-4653-814B-F9708338532C}" type="presParOf" srcId="{FB199E16-48F2-45B1-88FF-5A1904020703}" destId="{8651D410-DC14-4633-8499-15087963D80A}" srcOrd="3" destOrd="0" presId="urn:microsoft.com/office/officeart/2011/layout/RadialPictureList"/>
    <dgm:cxn modelId="{39E253C3-8C0D-496A-A3EF-BBE7AC42CDDE}" type="presParOf" srcId="{FB199E16-48F2-45B1-88FF-5A1904020703}" destId="{63983CF5-EB16-4138-A6AB-F01D854BE248}" srcOrd="4" destOrd="0" presId="urn:microsoft.com/office/officeart/2011/layout/RadialPictureList"/>
    <dgm:cxn modelId="{495184DF-65B4-437B-BF25-00E2781D31FE}" type="presParOf" srcId="{63983CF5-EB16-4138-A6AB-F01D854BE248}" destId="{11784CA1-BF57-4FE8-90C9-DD53E636A6BC}" srcOrd="0" destOrd="0" presId="urn:microsoft.com/office/officeart/2011/layout/RadialPictureList"/>
    <dgm:cxn modelId="{4462DD31-F2CA-4DDF-B5E5-EAA4701BC896}" type="presParOf" srcId="{FB199E16-48F2-45B1-88FF-5A1904020703}" destId="{7CB1376C-DE1E-4054-919B-E8AC60C2B6B0}" srcOrd="5" destOrd="0" presId="urn:microsoft.com/office/officeart/2011/layout/RadialPictureList"/>
    <dgm:cxn modelId="{CE141D2F-9BC7-4467-AC5B-23A52C3DF557}" type="presParOf" srcId="{FB199E16-48F2-45B1-88FF-5A1904020703}" destId="{7B444566-3F1D-4800-AD85-06722162692F}" srcOrd="6" destOrd="0" presId="urn:microsoft.com/office/officeart/2011/layout/RadialPictureList"/>
    <dgm:cxn modelId="{1D89244A-393B-4F3A-8C82-8F6D5F10C558}" type="presParOf" srcId="{7B444566-3F1D-4800-AD85-06722162692F}" destId="{ECE34966-D7BD-48DD-859A-06379247A7AB}" srcOrd="0" destOrd="0" presId="urn:microsoft.com/office/officeart/2011/layout/RadialPictureList"/>
    <dgm:cxn modelId="{8C5E8D50-1B2F-4DF7-8BE6-3401FDCE8B5A}" type="presParOf" srcId="{FB199E16-48F2-45B1-88FF-5A1904020703}" destId="{E9C088F1-E2B3-40B5-AD14-3649B8FF6F4C}"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8006B3-90DE-4328-8F80-8D70B2DECF7B}"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GB"/>
        </a:p>
      </dgm:t>
    </dgm:pt>
    <dgm:pt modelId="{1B8E17A9-0DFA-4ABC-9CAB-68A9E2324BDB}">
      <dgm:prSet phldrT="[Text]" custT="1"/>
      <dgm:spPr/>
      <dgm:t>
        <a:bodyPr/>
        <a:lstStyle/>
        <a:p>
          <a:r>
            <a:rPr lang="en-GB" sz="1600" b="0" dirty="0">
              <a:solidFill>
                <a:srgbClr val="002060"/>
              </a:solidFill>
              <a:latin typeface="+mj-lt"/>
            </a:rPr>
            <a:t>Floods due </a:t>
          </a:r>
        </a:p>
        <a:p>
          <a:r>
            <a:rPr lang="en-GB" sz="1600" b="0" dirty="0">
              <a:solidFill>
                <a:srgbClr val="002060"/>
              </a:solidFill>
              <a:latin typeface="+mj-lt"/>
            </a:rPr>
            <a:t>to Tropical Storms and Cyclones ++++</a:t>
          </a:r>
        </a:p>
      </dgm:t>
    </dgm:pt>
    <dgm:pt modelId="{7694FEF1-BB03-4FDA-8B44-5715BCAF1C76}" type="parTrans" cxnId="{6B19BB46-789D-4645-AFA1-97F03A56B514}">
      <dgm:prSet/>
      <dgm:spPr/>
      <dgm:t>
        <a:bodyPr/>
        <a:lstStyle/>
        <a:p>
          <a:endParaRPr lang="en-GB" sz="3600" b="0">
            <a:solidFill>
              <a:srgbClr val="002060"/>
            </a:solidFill>
          </a:endParaRPr>
        </a:p>
      </dgm:t>
    </dgm:pt>
    <dgm:pt modelId="{E8EA2059-7F34-4806-BF0A-05D0816B1934}" type="sibTrans" cxnId="{6B19BB46-789D-4645-AFA1-97F03A56B514}">
      <dgm:prSet/>
      <dgm:spPr>
        <a:blipFill>
          <a:blip xmlns:r="http://schemas.openxmlformats.org/officeDocument/2006/relationships" r:embed="rId1"/>
          <a:srcRect/>
          <a:stretch>
            <a:fillRect l="-34000" r="-34000"/>
          </a:stretch>
        </a:blipFill>
      </dgm:spPr>
      <dgm:t>
        <a:bodyPr/>
        <a:lstStyle/>
        <a:p>
          <a:endParaRPr lang="en-GB" sz="3600" b="0">
            <a:solidFill>
              <a:srgbClr val="002060"/>
            </a:solidFill>
            <a:latin typeface="+mj-lt"/>
          </a:endParaRPr>
        </a:p>
      </dgm:t>
    </dgm:pt>
    <dgm:pt modelId="{2D1117B5-1DC2-4C16-BC50-72F73A1FFF49}">
      <dgm:prSet phldrT="[Text]" custT="1"/>
      <dgm:spPr/>
      <dgm:t>
        <a:bodyPr/>
        <a:lstStyle/>
        <a:p>
          <a:r>
            <a:rPr lang="en-GB" sz="1600" b="0" dirty="0">
              <a:solidFill>
                <a:srgbClr val="002060"/>
              </a:solidFill>
              <a:latin typeface="+mj-lt"/>
            </a:rPr>
            <a:t>Drought +</a:t>
          </a:r>
        </a:p>
      </dgm:t>
    </dgm:pt>
    <dgm:pt modelId="{E72629EF-A99D-47D4-96B1-140733EDD3B4}" type="parTrans" cxnId="{680B3525-21B6-4B06-A67C-1558F76DAB0C}">
      <dgm:prSet/>
      <dgm:spPr/>
      <dgm:t>
        <a:bodyPr/>
        <a:lstStyle/>
        <a:p>
          <a:endParaRPr lang="en-GB" sz="3600" b="0">
            <a:solidFill>
              <a:srgbClr val="002060"/>
            </a:solidFill>
          </a:endParaRPr>
        </a:p>
      </dgm:t>
    </dgm:pt>
    <dgm:pt modelId="{60F32AD0-EF74-4157-A734-1A2CFB652395}" type="sibTrans" cxnId="{680B3525-21B6-4B06-A67C-1558F76DAB0C}">
      <dgm:prSet/>
      <dgm:spPr/>
      <dgm:t>
        <a:bodyPr/>
        <a:lstStyle/>
        <a:p>
          <a:endParaRPr lang="en-GB" sz="3600" b="0">
            <a:solidFill>
              <a:srgbClr val="002060"/>
            </a:solidFill>
          </a:endParaRPr>
        </a:p>
      </dgm:t>
    </dgm:pt>
    <dgm:pt modelId="{EB6E74CE-6C56-4493-82A2-DB20046CA8A6}">
      <dgm:prSet phldrT="[Text]" custT="1"/>
      <dgm:spPr/>
      <dgm:t>
        <a:bodyPr/>
        <a:lstStyle/>
        <a:p>
          <a:r>
            <a:rPr lang="en-GB" sz="1600" b="0" dirty="0">
              <a:solidFill>
                <a:srgbClr val="002060"/>
              </a:solidFill>
              <a:latin typeface="+mj-lt"/>
            </a:rPr>
            <a:t>Landslides +</a:t>
          </a:r>
        </a:p>
      </dgm:t>
    </dgm:pt>
    <dgm:pt modelId="{11306690-4E78-4DCF-9CCF-5919EE21535B}" type="parTrans" cxnId="{F19C0F15-A2B1-4654-8027-CD5E56FAA6B8}">
      <dgm:prSet/>
      <dgm:spPr/>
      <dgm:t>
        <a:bodyPr/>
        <a:lstStyle/>
        <a:p>
          <a:endParaRPr lang="en-GB" sz="3600" b="0">
            <a:solidFill>
              <a:srgbClr val="002060"/>
            </a:solidFill>
          </a:endParaRPr>
        </a:p>
      </dgm:t>
    </dgm:pt>
    <dgm:pt modelId="{E265799A-2045-49CF-AA78-1CEA82015CC8}" type="sibTrans" cxnId="{F19C0F15-A2B1-4654-8027-CD5E56FAA6B8}">
      <dgm:prSet/>
      <dgm:spPr/>
      <dgm:t>
        <a:bodyPr/>
        <a:lstStyle/>
        <a:p>
          <a:endParaRPr lang="en-GB" sz="3600" b="0">
            <a:solidFill>
              <a:srgbClr val="002060"/>
            </a:solidFill>
          </a:endParaRPr>
        </a:p>
      </dgm:t>
    </dgm:pt>
    <dgm:pt modelId="{CCC8DAD1-3659-453C-854F-6C324B75B0D5}">
      <dgm:prSet phldrT="[Text]" custT="1"/>
      <dgm:spPr/>
      <dgm:t>
        <a:bodyPr/>
        <a:lstStyle/>
        <a:p>
          <a:r>
            <a:rPr lang="en-GB" sz="1600" b="0" dirty="0">
              <a:solidFill>
                <a:srgbClr val="002060"/>
              </a:solidFill>
              <a:latin typeface="+mj-lt"/>
            </a:rPr>
            <a:t>Fires (Urban and Rural) + </a:t>
          </a:r>
        </a:p>
      </dgm:t>
    </dgm:pt>
    <dgm:pt modelId="{AA2A80C0-3F0D-433A-89E1-E536C06BBC14}" type="parTrans" cxnId="{DCA3F857-6A59-4844-81E7-1410BB27BE29}">
      <dgm:prSet/>
      <dgm:spPr/>
      <dgm:t>
        <a:bodyPr/>
        <a:lstStyle/>
        <a:p>
          <a:endParaRPr lang="en-GB" sz="3600" b="0">
            <a:solidFill>
              <a:srgbClr val="002060"/>
            </a:solidFill>
          </a:endParaRPr>
        </a:p>
      </dgm:t>
    </dgm:pt>
    <dgm:pt modelId="{65A03B12-F024-46D6-8290-8A037201288E}" type="sibTrans" cxnId="{DCA3F857-6A59-4844-81E7-1410BB27BE29}">
      <dgm:prSet/>
      <dgm:spPr/>
      <dgm:t>
        <a:bodyPr/>
        <a:lstStyle/>
        <a:p>
          <a:endParaRPr lang="en-GB" sz="3600" b="0">
            <a:solidFill>
              <a:srgbClr val="002060"/>
            </a:solidFill>
          </a:endParaRPr>
        </a:p>
      </dgm:t>
    </dgm:pt>
    <dgm:pt modelId="{F84AE1A9-6F1B-468D-A614-3C3F492EFE38}">
      <dgm:prSet phldrT="[Text]" custT="1"/>
      <dgm:spPr/>
      <dgm:t>
        <a:bodyPr/>
        <a:lstStyle/>
        <a:p>
          <a:r>
            <a:rPr lang="en-GB" sz="1600" b="0" dirty="0">
              <a:solidFill>
                <a:srgbClr val="002060"/>
              </a:solidFill>
              <a:latin typeface="+mj-lt"/>
            </a:rPr>
            <a:t>Earth Quakes and Landslides +  </a:t>
          </a:r>
        </a:p>
      </dgm:t>
    </dgm:pt>
    <dgm:pt modelId="{52EFCCDF-6748-4B6B-B108-1E18D259E81D}" type="parTrans" cxnId="{92CC0535-1F0D-4FD2-99E3-ED727145D43E}">
      <dgm:prSet/>
      <dgm:spPr/>
      <dgm:t>
        <a:bodyPr/>
        <a:lstStyle/>
        <a:p>
          <a:endParaRPr lang="en-GB" sz="3600" b="0">
            <a:solidFill>
              <a:srgbClr val="002060"/>
            </a:solidFill>
          </a:endParaRPr>
        </a:p>
      </dgm:t>
    </dgm:pt>
    <dgm:pt modelId="{67C119F8-4292-4FAF-86C2-EF07CC362C8A}" type="sibTrans" cxnId="{92CC0535-1F0D-4FD2-99E3-ED727145D43E}">
      <dgm:prSet/>
      <dgm:spPr/>
      <dgm:t>
        <a:bodyPr/>
        <a:lstStyle/>
        <a:p>
          <a:endParaRPr lang="en-GB" sz="3600" b="0">
            <a:solidFill>
              <a:srgbClr val="002060"/>
            </a:solidFill>
          </a:endParaRPr>
        </a:p>
      </dgm:t>
    </dgm:pt>
    <dgm:pt modelId="{106F9046-A35D-418D-8D10-74BFFB5E253D}">
      <dgm:prSet phldrT="[Text]" custT="1"/>
      <dgm:spPr/>
      <dgm:t>
        <a:bodyPr/>
        <a:lstStyle/>
        <a:p>
          <a:r>
            <a:rPr lang="en-GB" sz="1600" b="0" dirty="0">
              <a:solidFill>
                <a:srgbClr val="002060"/>
              </a:solidFill>
              <a:latin typeface="+mj-lt"/>
            </a:rPr>
            <a:t>Epidemics and Communicable Diseases +</a:t>
          </a:r>
        </a:p>
      </dgm:t>
    </dgm:pt>
    <dgm:pt modelId="{BBA00FF2-E002-4220-9FD4-F2CA83E763B0}" type="parTrans" cxnId="{992AFE85-37B4-49C2-A8F6-366A90B2AC68}">
      <dgm:prSet/>
      <dgm:spPr/>
      <dgm:t>
        <a:bodyPr/>
        <a:lstStyle/>
        <a:p>
          <a:endParaRPr lang="en-GB" sz="3600" b="0">
            <a:solidFill>
              <a:srgbClr val="002060"/>
            </a:solidFill>
          </a:endParaRPr>
        </a:p>
      </dgm:t>
    </dgm:pt>
    <dgm:pt modelId="{78FE3E00-D997-4B65-AD05-6439492465EE}" type="sibTrans" cxnId="{992AFE85-37B4-49C2-A8F6-366A90B2AC68}">
      <dgm:prSet/>
      <dgm:spPr/>
      <dgm:t>
        <a:bodyPr/>
        <a:lstStyle/>
        <a:p>
          <a:endParaRPr lang="en-GB" sz="3600" b="0">
            <a:solidFill>
              <a:srgbClr val="002060"/>
            </a:solidFill>
          </a:endParaRPr>
        </a:p>
      </dgm:t>
    </dgm:pt>
    <dgm:pt modelId="{CC3E2724-C609-4E3E-A4ED-C4BB2DC11DB3}" type="pres">
      <dgm:prSet presAssocID="{018006B3-90DE-4328-8F80-8D70B2DECF7B}" presName="Name0" presStyleCnt="0">
        <dgm:presLayoutVars>
          <dgm:dir/>
        </dgm:presLayoutVars>
      </dgm:prSet>
      <dgm:spPr/>
    </dgm:pt>
    <dgm:pt modelId="{9C27C960-5E98-4919-AF2A-73391175D110}" type="pres">
      <dgm:prSet presAssocID="{E8EA2059-7F34-4806-BF0A-05D0816B1934}" presName="picture_1" presStyleLbl="bgImgPlace1" presStyleIdx="0" presStyleCnt="1" custScaleX="63433" custScaleY="47752" custLinFactNeighborX="11450" custLinFactNeighborY="-118"/>
      <dgm:spPr/>
    </dgm:pt>
    <dgm:pt modelId="{777EBAAE-7ADC-4B3E-8BE6-37DC730D3B1C}" type="pres">
      <dgm:prSet presAssocID="{1B8E17A9-0DFA-4ABC-9CAB-68A9E2324BDB}" presName="text_1" presStyleLbl="node1" presStyleIdx="0" presStyleCnt="0" custLinFactNeighborX="12811" custLinFactNeighborY="14078">
        <dgm:presLayoutVars>
          <dgm:bulletEnabled val="1"/>
        </dgm:presLayoutVars>
      </dgm:prSet>
      <dgm:spPr/>
    </dgm:pt>
    <dgm:pt modelId="{B86B67DA-4220-402E-A333-5569E3416A73}" type="pres">
      <dgm:prSet presAssocID="{018006B3-90DE-4328-8F80-8D70B2DECF7B}" presName="linV" presStyleCnt="0"/>
      <dgm:spPr/>
    </dgm:pt>
    <dgm:pt modelId="{A8804845-721E-49D9-B184-E05A401D65F0}" type="pres">
      <dgm:prSet presAssocID="{2D1117B5-1DC2-4C16-BC50-72F73A1FFF49}" presName="pair" presStyleCnt="0"/>
      <dgm:spPr/>
    </dgm:pt>
    <dgm:pt modelId="{8DCC102A-4E84-45FE-9EF4-6064263764FD}" type="pres">
      <dgm:prSet presAssocID="{2D1117B5-1DC2-4C16-BC50-72F73A1FFF49}" presName="spaceH" presStyleLbl="node1" presStyleIdx="0" presStyleCnt="0"/>
      <dgm:spPr/>
    </dgm:pt>
    <dgm:pt modelId="{A07D1B6D-663A-4E3D-B4A7-2842AC0E71FF}" type="pres">
      <dgm:prSet presAssocID="{2D1117B5-1DC2-4C16-BC50-72F73A1FFF49}" presName="desPictures" presStyleLbl="alignImgPlace1" presStyleIdx="0" presStyleCnt="5"/>
      <dgm:spPr>
        <a:blipFill>
          <a:blip xmlns:r="http://schemas.openxmlformats.org/officeDocument/2006/relationships" r:embed="rId2"/>
          <a:srcRect/>
          <a:stretch>
            <a:fillRect l="-27000" r="-27000"/>
          </a:stretch>
        </a:blipFill>
      </dgm:spPr>
    </dgm:pt>
    <dgm:pt modelId="{489A0DAB-DBCA-4A34-8B14-60773AD5DB61}" type="pres">
      <dgm:prSet presAssocID="{2D1117B5-1DC2-4C16-BC50-72F73A1FFF49}" presName="desTextWrapper" presStyleCnt="0"/>
      <dgm:spPr/>
    </dgm:pt>
    <dgm:pt modelId="{5603DB1E-E0D0-4E20-8F6A-44FE040D5285}" type="pres">
      <dgm:prSet presAssocID="{2D1117B5-1DC2-4C16-BC50-72F73A1FFF49}" presName="desText" presStyleLbl="revTx" presStyleIdx="0" presStyleCnt="5">
        <dgm:presLayoutVars>
          <dgm:bulletEnabled val="1"/>
        </dgm:presLayoutVars>
      </dgm:prSet>
      <dgm:spPr/>
    </dgm:pt>
    <dgm:pt modelId="{B3E2C32B-86BD-4582-B7D3-61EF8B429348}" type="pres">
      <dgm:prSet presAssocID="{60F32AD0-EF74-4157-A734-1A2CFB652395}" presName="spaceV" presStyleCnt="0"/>
      <dgm:spPr/>
    </dgm:pt>
    <dgm:pt modelId="{6AB156EA-9883-4416-BB42-381201F3C71F}" type="pres">
      <dgm:prSet presAssocID="{EB6E74CE-6C56-4493-82A2-DB20046CA8A6}" presName="pair" presStyleCnt="0"/>
      <dgm:spPr/>
    </dgm:pt>
    <dgm:pt modelId="{A2D1D1DD-7FFD-4DFA-8751-26AE516C3758}" type="pres">
      <dgm:prSet presAssocID="{EB6E74CE-6C56-4493-82A2-DB20046CA8A6}" presName="spaceH" presStyleLbl="node1" presStyleIdx="0" presStyleCnt="0"/>
      <dgm:spPr/>
    </dgm:pt>
    <dgm:pt modelId="{37C1059C-F2E2-47B1-8583-DC776817E17B}" type="pres">
      <dgm:prSet presAssocID="{EB6E74CE-6C56-4493-82A2-DB20046CA8A6}" presName="desPictures" presStyleLbl="alignImgPlace1" presStyleIdx="1" presStyleCnt="5"/>
      <dgm:spPr>
        <a:blipFill>
          <a:blip xmlns:r="http://schemas.openxmlformats.org/officeDocument/2006/relationships" r:embed="rId3"/>
          <a:srcRect/>
          <a:stretch>
            <a:fillRect t="-4000" b="-4000"/>
          </a:stretch>
        </a:blipFill>
      </dgm:spPr>
    </dgm:pt>
    <dgm:pt modelId="{C83AC984-81D5-45C9-B9DA-44834F33ABA1}" type="pres">
      <dgm:prSet presAssocID="{EB6E74CE-6C56-4493-82A2-DB20046CA8A6}" presName="desTextWrapper" presStyleCnt="0"/>
      <dgm:spPr/>
    </dgm:pt>
    <dgm:pt modelId="{BB464F02-A4B6-4C16-A6B6-1C7419C10E2E}" type="pres">
      <dgm:prSet presAssocID="{EB6E74CE-6C56-4493-82A2-DB20046CA8A6}" presName="desText" presStyleLbl="revTx" presStyleIdx="1" presStyleCnt="5">
        <dgm:presLayoutVars>
          <dgm:bulletEnabled val="1"/>
        </dgm:presLayoutVars>
      </dgm:prSet>
      <dgm:spPr/>
    </dgm:pt>
    <dgm:pt modelId="{598369A6-EF9E-4010-B293-1FDE597CE182}" type="pres">
      <dgm:prSet presAssocID="{E265799A-2045-49CF-AA78-1CEA82015CC8}" presName="spaceV" presStyleCnt="0"/>
      <dgm:spPr/>
    </dgm:pt>
    <dgm:pt modelId="{288F7322-0FBB-4C61-8D1A-5A7A681E7DAE}" type="pres">
      <dgm:prSet presAssocID="{CCC8DAD1-3659-453C-854F-6C324B75B0D5}" presName="pair" presStyleCnt="0"/>
      <dgm:spPr/>
    </dgm:pt>
    <dgm:pt modelId="{18DFA1C2-7B31-4439-9C11-39ED83F0E83B}" type="pres">
      <dgm:prSet presAssocID="{CCC8DAD1-3659-453C-854F-6C324B75B0D5}" presName="spaceH" presStyleLbl="node1" presStyleIdx="0" presStyleCnt="0"/>
      <dgm:spPr/>
    </dgm:pt>
    <dgm:pt modelId="{4E96DBA2-2B53-42A8-9BF0-E85D3214062B}" type="pres">
      <dgm:prSet presAssocID="{CCC8DAD1-3659-453C-854F-6C324B75B0D5}" presName="desPictures" presStyleLbl="alignImgPlace1" presStyleIdx="2" presStyleCnt="5"/>
      <dgm:spPr>
        <a:blipFill>
          <a:blip xmlns:r="http://schemas.openxmlformats.org/officeDocument/2006/relationships" r:embed="rId4"/>
          <a:srcRect/>
          <a:stretch>
            <a:fillRect l="-35000" r="-35000"/>
          </a:stretch>
        </a:blipFill>
      </dgm:spPr>
    </dgm:pt>
    <dgm:pt modelId="{CAEACFF0-0733-4D1D-810D-6D24BEAB3D24}" type="pres">
      <dgm:prSet presAssocID="{CCC8DAD1-3659-453C-854F-6C324B75B0D5}" presName="desTextWrapper" presStyleCnt="0"/>
      <dgm:spPr/>
    </dgm:pt>
    <dgm:pt modelId="{7C191416-F6FF-46EA-8A82-44D18CDCB104}" type="pres">
      <dgm:prSet presAssocID="{CCC8DAD1-3659-453C-854F-6C324B75B0D5}" presName="desText" presStyleLbl="revTx" presStyleIdx="2" presStyleCnt="5">
        <dgm:presLayoutVars>
          <dgm:bulletEnabled val="1"/>
        </dgm:presLayoutVars>
      </dgm:prSet>
      <dgm:spPr/>
    </dgm:pt>
    <dgm:pt modelId="{4FA9D480-7E2F-406E-BC54-0152452624E9}" type="pres">
      <dgm:prSet presAssocID="{65A03B12-F024-46D6-8290-8A037201288E}" presName="spaceV" presStyleCnt="0"/>
      <dgm:spPr/>
    </dgm:pt>
    <dgm:pt modelId="{AE8A0B90-E9FE-4E9D-AD18-4756557CA96F}" type="pres">
      <dgm:prSet presAssocID="{F84AE1A9-6F1B-468D-A614-3C3F492EFE38}" presName="pair" presStyleCnt="0"/>
      <dgm:spPr/>
    </dgm:pt>
    <dgm:pt modelId="{2FE7CD4F-B521-4D0F-92F3-92024C4D2466}" type="pres">
      <dgm:prSet presAssocID="{F84AE1A9-6F1B-468D-A614-3C3F492EFE38}" presName="spaceH" presStyleLbl="node1" presStyleIdx="0" presStyleCnt="0"/>
      <dgm:spPr/>
    </dgm:pt>
    <dgm:pt modelId="{5DFBBD4B-9D9C-4B14-83E5-3DA975D91559}" type="pres">
      <dgm:prSet presAssocID="{F84AE1A9-6F1B-468D-A614-3C3F492EFE38}" presName="desPictures" presStyleLbl="alignImgPlace1" presStyleIdx="3" presStyleCnt="5"/>
      <dgm:spPr>
        <a:blipFill>
          <a:blip xmlns:r="http://schemas.openxmlformats.org/officeDocument/2006/relationships" r:embed="rId5"/>
          <a:srcRect/>
          <a:stretch>
            <a:fillRect l="-71000" r="-71000"/>
          </a:stretch>
        </a:blipFill>
      </dgm:spPr>
    </dgm:pt>
    <dgm:pt modelId="{DCF8EDAA-60DC-4F7F-99BC-D8D984C42FFB}" type="pres">
      <dgm:prSet presAssocID="{F84AE1A9-6F1B-468D-A614-3C3F492EFE38}" presName="desTextWrapper" presStyleCnt="0"/>
      <dgm:spPr/>
    </dgm:pt>
    <dgm:pt modelId="{98BA8BE3-B67E-42D2-B3B1-6E1CD46DC9D7}" type="pres">
      <dgm:prSet presAssocID="{F84AE1A9-6F1B-468D-A614-3C3F492EFE38}" presName="desText" presStyleLbl="revTx" presStyleIdx="3" presStyleCnt="5">
        <dgm:presLayoutVars>
          <dgm:bulletEnabled val="1"/>
        </dgm:presLayoutVars>
      </dgm:prSet>
      <dgm:spPr/>
    </dgm:pt>
    <dgm:pt modelId="{BA122786-FC22-4BC8-99F2-56D98E39A46F}" type="pres">
      <dgm:prSet presAssocID="{67C119F8-4292-4FAF-86C2-EF07CC362C8A}" presName="spaceV" presStyleCnt="0"/>
      <dgm:spPr/>
    </dgm:pt>
    <dgm:pt modelId="{0529C1C5-9341-438F-B04A-C2F17FA3059B}" type="pres">
      <dgm:prSet presAssocID="{106F9046-A35D-418D-8D10-74BFFB5E253D}" presName="pair" presStyleCnt="0"/>
      <dgm:spPr/>
    </dgm:pt>
    <dgm:pt modelId="{B59AA76B-8952-42C2-A846-4178250A618E}" type="pres">
      <dgm:prSet presAssocID="{106F9046-A35D-418D-8D10-74BFFB5E253D}" presName="spaceH" presStyleLbl="node1" presStyleIdx="0" presStyleCnt="0"/>
      <dgm:spPr/>
    </dgm:pt>
    <dgm:pt modelId="{80B0A18C-018C-46EF-AE72-403EF96F7DD9}" type="pres">
      <dgm:prSet presAssocID="{106F9046-A35D-418D-8D10-74BFFB5E253D}" presName="desPictures" presStyleLbl="alignImgPlace1" presStyleIdx="4" presStyleCnt="5"/>
      <dgm:spPr>
        <a:blipFill>
          <a:blip xmlns:r="http://schemas.openxmlformats.org/officeDocument/2006/relationships" r:embed="rId6"/>
          <a:srcRect/>
          <a:stretch>
            <a:fillRect l="-4000" r="-4000"/>
          </a:stretch>
        </a:blipFill>
      </dgm:spPr>
    </dgm:pt>
    <dgm:pt modelId="{70C4227B-353F-453E-BCAC-FBA4503D99FE}" type="pres">
      <dgm:prSet presAssocID="{106F9046-A35D-418D-8D10-74BFFB5E253D}" presName="desTextWrapper" presStyleCnt="0"/>
      <dgm:spPr/>
    </dgm:pt>
    <dgm:pt modelId="{505E3AC5-CCC3-4344-AB67-78CF9F9A425D}" type="pres">
      <dgm:prSet presAssocID="{106F9046-A35D-418D-8D10-74BFFB5E253D}" presName="desText" presStyleLbl="revTx" presStyleIdx="4" presStyleCnt="5">
        <dgm:presLayoutVars>
          <dgm:bulletEnabled val="1"/>
        </dgm:presLayoutVars>
      </dgm:prSet>
      <dgm:spPr/>
    </dgm:pt>
    <dgm:pt modelId="{E51080EA-3330-41BF-8B95-1F3F35EBE39B}" type="pres">
      <dgm:prSet presAssocID="{018006B3-90DE-4328-8F80-8D70B2DECF7B}" presName="maxNode" presStyleCnt="0"/>
      <dgm:spPr/>
    </dgm:pt>
    <dgm:pt modelId="{499C0F24-8FB8-4419-8E35-0CF952A39F82}" type="pres">
      <dgm:prSet presAssocID="{018006B3-90DE-4328-8F80-8D70B2DECF7B}" presName="Name33" presStyleCnt="0"/>
      <dgm:spPr/>
    </dgm:pt>
  </dgm:ptLst>
  <dgm:cxnLst>
    <dgm:cxn modelId="{712F3513-306E-4981-A2AF-1789B628C3DC}" type="presOf" srcId="{E8EA2059-7F34-4806-BF0A-05D0816B1934}" destId="{9C27C960-5E98-4919-AF2A-73391175D110}" srcOrd="0" destOrd="0" presId="urn:microsoft.com/office/officeart/2008/layout/AccentedPicture"/>
    <dgm:cxn modelId="{F19C0F15-A2B1-4654-8027-CD5E56FAA6B8}" srcId="{018006B3-90DE-4328-8F80-8D70B2DECF7B}" destId="{EB6E74CE-6C56-4493-82A2-DB20046CA8A6}" srcOrd="2" destOrd="0" parTransId="{11306690-4E78-4DCF-9CCF-5919EE21535B}" sibTransId="{E265799A-2045-49CF-AA78-1CEA82015CC8}"/>
    <dgm:cxn modelId="{680B3525-21B6-4B06-A67C-1558F76DAB0C}" srcId="{018006B3-90DE-4328-8F80-8D70B2DECF7B}" destId="{2D1117B5-1DC2-4C16-BC50-72F73A1FFF49}" srcOrd="1" destOrd="0" parTransId="{E72629EF-A99D-47D4-96B1-140733EDD3B4}" sibTransId="{60F32AD0-EF74-4157-A734-1A2CFB652395}"/>
    <dgm:cxn modelId="{92CC0535-1F0D-4FD2-99E3-ED727145D43E}" srcId="{018006B3-90DE-4328-8F80-8D70B2DECF7B}" destId="{F84AE1A9-6F1B-468D-A614-3C3F492EFE38}" srcOrd="4" destOrd="0" parTransId="{52EFCCDF-6748-4B6B-B108-1E18D259E81D}" sibTransId="{67C119F8-4292-4FAF-86C2-EF07CC362C8A}"/>
    <dgm:cxn modelId="{6B19BB46-789D-4645-AFA1-97F03A56B514}" srcId="{018006B3-90DE-4328-8F80-8D70B2DECF7B}" destId="{1B8E17A9-0DFA-4ABC-9CAB-68A9E2324BDB}" srcOrd="0" destOrd="0" parTransId="{7694FEF1-BB03-4FDA-8B44-5715BCAF1C76}" sibTransId="{E8EA2059-7F34-4806-BF0A-05D0816B1934}"/>
    <dgm:cxn modelId="{447CBC50-02E8-44EE-8543-49F9A092CB8E}" type="presOf" srcId="{EB6E74CE-6C56-4493-82A2-DB20046CA8A6}" destId="{BB464F02-A4B6-4C16-A6B6-1C7419C10E2E}" srcOrd="0" destOrd="0" presId="urn:microsoft.com/office/officeart/2008/layout/AccentedPicture"/>
    <dgm:cxn modelId="{89110155-D20F-4F03-82E2-CA073399628C}" type="presOf" srcId="{106F9046-A35D-418D-8D10-74BFFB5E253D}" destId="{505E3AC5-CCC3-4344-AB67-78CF9F9A425D}" srcOrd="0" destOrd="0" presId="urn:microsoft.com/office/officeart/2008/layout/AccentedPicture"/>
    <dgm:cxn modelId="{DCA3F857-6A59-4844-81E7-1410BB27BE29}" srcId="{018006B3-90DE-4328-8F80-8D70B2DECF7B}" destId="{CCC8DAD1-3659-453C-854F-6C324B75B0D5}" srcOrd="3" destOrd="0" parTransId="{AA2A80C0-3F0D-433A-89E1-E536C06BBC14}" sibTransId="{65A03B12-F024-46D6-8290-8A037201288E}"/>
    <dgm:cxn modelId="{79E6557F-FA15-4299-A1BB-AFBA2ECA012D}" type="presOf" srcId="{CCC8DAD1-3659-453C-854F-6C324B75B0D5}" destId="{7C191416-F6FF-46EA-8A82-44D18CDCB104}" srcOrd="0" destOrd="0" presId="urn:microsoft.com/office/officeart/2008/layout/AccentedPicture"/>
    <dgm:cxn modelId="{7F8C2E83-C1D1-47FA-B599-578CEAA0AF53}" type="presOf" srcId="{2D1117B5-1DC2-4C16-BC50-72F73A1FFF49}" destId="{5603DB1E-E0D0-4E20-8F6A-44FE040D5285}" srcOrd="0" destOrd="0" presId="urn:microsoft.com/office/officeart/2008/layout/AccentedPicture"/>
    <dgm:cxn modelId="{992AFE85-37B4-49C2-A8F6-366A90B2AC68}" srcId="{018006B3-90DE-4328-8F80-8D70B2DECF7B}" destId="{106F9046-A35D-418D-8D10-74BFFB5E253D}" srcOrd="5" destOrd="0" parTransId="{BBA00FF2-E002-4220-9FD4-F2CA83E763B0}" sibTransId="{78FE3E00-D997-4B65-AD05-6439492465EE}"/>
    <dgm:cxn modelId="{72F08893-11A5-442B-9783-8F0921FA9A9E}" type="presOf" srcId="{018006B3-90DE-4328-8F80-8D70B2DECF7B}" destId="{CC3E2724-C609-4E3E-A4ED-C4BB2DC11DB3}" srcOrd="0" destOrd="0" presId="urn:microsoft.com/office/officeart/2008/layout/AccentedPicture"/>
    <dgm:cxn modelId="{9AC33CDA-3249-4D21-B16A-4982BB18FCF5}" type="presOf" srcId="{1B8E17A9-0DFA-4ABC-9CAB-68A9E2324BDB}" destId="{777EBAAE-7ADC-4B3E-8BE6-37DC730D3B1C}" srcOrd="0" destOrd="0" presId="urn:microsoft.com/office/officeart/2008/layout/AccentedPicture"/>
    <dgm:cxn modelId="{ACC15CFD-1888-46A1-A589-9C7811C3D7DE}" type="presOf" srcId="{F84AE1A9-6F1B-468D-A614-3C3F492EFE38}" destId="{98BA8BE3-B67E-42D2-B3B1-6E1CD46DC9D7}" srcOrd="0" destOrd="0" presId="urn:microsoft.com/office/officeart/2008/layout/AccentedPicture"/>
    <dgm:cxn modelId="{3B56CA1F-1703-43B7-9979-5DFE11E07B85}" type="presParOf" srcId="{CC3E2724-C609-4E3E-A4ED-C4BB2DC11DB3}" destId="{9C27C960-5E98-4919-AF2A-73391175D110}" srcOrd="0" destOrd="0" presId="urn:microsoft.com/office/officeart/2008/layout/AccentedPicture"/>
    <dgm:cxn modelId="{7AD47722-8BD3-4DFB-9DCF-768CBC2026A7}" type="presParOf" srcId="{CC3E2724-C609-4E3E-A4ED-C4BB2DC11DB3}" destId="{777EBAAE-7ADC-4B3E-8BE6-37DC730D3B1C}" srcOrd="1" destOrd="0" presId="urn:microsoft.com/office/officeart/2008/layout/AccentedPicture"/>
    <dgm:cxn modelId="{17852220-788F-46D6-AFA9-F2FE84715F40}" type="presParOf" srcId="{CC3E2724-C609-4E3E-A4ED-C4BB2DC11DB3}" destId="{B86B67DA-4220-402E-A333-5569E3416A73}" srcOrd="2" destOrd="0" presId="urn:microsoft.com/office/officeart/2008/layout/AccentedPicture"/>
    <dgm:cxn modelId="{3CE2D3EE-723D-4D58-9985-41760E157F33}" type="presParOf" srcId="{B86B67DA-4220-402E-A333-5569E3416A73}" destId="{A8804845-721E-49D9-B184-E05A401D65F0}" srcOrd="0" destOrd="0" presId="urn:microsoft.com/office/officeart/2008/layout/AccentedPicture"/>
    <dgm:cxn modelId="{56A1B343-C283-4AD9-A705-090799A19B41}" type="presParOf" srcId="{A8804845-721E-49D9-B184-E05A401D65F0}" destId="{8DCC102A-4E84-45FE-9EF4-6064263764FD}" srcOrd="0" destOrd="0" presId="urn:microsoft.com/office/officeart/2008/layout/AccentedPicture"/>
    <dgm:cxn modelId="{C06E66DE-D519-411A-83B3-E918D51597B6}" type="presParOf" srcId="{A8804845-721E-49D9-B184-E05A401D65F0}" destId="{A07D1B6D-663A-4E3D-B4A7-2842AC0E71FF}" srcOrd="1" destOrd="0" presId="urn:microsoft.com/office/officeart/2008/layout/AccentedPicture"/>
    <dgm:cxn modelId="{CA75D4B6-AD8C-4228-80F8-5A91B400AA19}" type="presParOf" srcId="{A8804845-721E-49D9-B184-E05A401D65F0}" destId="{489A0DAB-DBCA-4A34-8B14-60773AD5DB61}" srcOrd="2" destOrd="0" presId="urn:microsoft.com/office/officeart/2008/layout/AccentedPicture"/>
    <dgm:cxn modelId="{F5F37CBB-49A3-4DD4-AA8E-395623A85613}" type="presParOf" srcId="{489A0DAB-DBCA-4A34-8B14-60773AD5DB61}" destId="{5603DB1E-E0D0-4E20-8F6A-44FE040D5285}" srcOrd="0" destOrd="0" presId="urn:microsoft.com/office/officeart/2008/layout/AccentedPicture"/>
    <dgm:cxn modelId="{2C8A15E7-F373-44F2-9C66-1FF2AA489B17}" type="presParOf" srcId="{B86B67DA-4220-402E-A333-5569E3416A73}" destId="{B3E2C32B-86BD-4582-B7D3-61EF8B429348}" srcOrd="1" destOrd="0" presId="urn:microsoft.com/office/officeart/2008/layout/AccentedPicture"/>
    <dgm:cxn modelId="{A7B046EE-C088-4ED0-BF37-5A6CF8E663DA}" type="presParOf" srcId="{B86B67DA-4220-402E-A333-5569E3416A73}" destId="{6AB156EA-9883-4416-BB42-381201F3C71F}" srcOrd="2" destOrd="0" presId="urn:microsoft.com/office/officeart/2008/layout/AccentedPicture"/>
    <dgm:cxn modelId="{53131F94-3508-4202-835C-11B527C434F4}" type="presParOf" srcId="{6AB156EA-9883-4416-BB42-381201F3C71F}" destId="{A2D1D1DD-7FFD-4DFA-8751-26AE516C3758}" srcOrd="0" destOrd="0" presId="urn:microsoft.com/office/officeart/2008/layout/AccentedPicture"/>
    <dgm:cxn modelId="{43B0B7A9-D91E-45B7-A77F-8111D7974BF6}" type="presParOf" srcId="{6AB156EA-9883-4416-BB42-381201F3C71F}" destId="{37C1059C-F2E2-47B1-8583-DC776817E17B}" srcOrd="1" destOrd="0" presId="urn:microsoft.com/office/officeart/2008/layout/AccentedPicture"/>
    <dgm:cxn modelId="{D172CB46-1909-4DCF-9C3E-B31868B65867}" type="presParOf" srcId="{6AB156EA-9883-4416-BB42-381201F3C71F}" destId="{C83AC984-81D5-45C9-B9DA-44834F33ABA1}" srcOrd="2" destOrd="0" presId="urn:microsoft.com/office/officeart/2008/layout/AccentedPicture"/>
    <dgm:cxn modelId="{53E0ECE7-AF76-4F82-AF97-8020A6817D40}" type="presParOf" srcId="{C83AC984-81D5-45C9-B9DA-44834F33ABA1}" destId="{BB464F02-A4B6-4C16-A6B6-1C7419C10E2E}" srcOrd="0" destOrd="0" presId="urn:microsoft.com/office/officeart/2008/layout/AccentedPicture"/>
    <dgm:cxn modelId="{E43577DF-DD5F-409B-AAB1-AF4C52EBF71B}" type="presParOf" srcId="{B86B67DA-4220-402E-A333-5569E3416A73}" destId="{598369A6-EF9E-4010-B293-1FDE597CE182}" srcOrd="3" destOrd="0" presId="urn:microsoft.com/office/officeart/2008/layout/AccentedPicture"/>
    <dgm:cxn modelId="{7AEC40E0-8B95-4910-82EA-EE190A72E12A}" type="presParOf" srcId="{B86B67DA-4220-402E-A333-5569E3416A73}" destId="{288F7322-0FBB-4C61-8D1A-5A7A681E7DAE}" srcOrd="4" destOrd="0" presId="urn:microsoft.com/office/officeart/2008/layout/AccentedPicture"/>
    <dgm:cxn modelId="{668FA120-32DA-4667-B547-B8C1E300879F}" type="presParOf" srcId="{288F7322-0FBB-4C61-8D1A-5A7A681E7DAE}" destId="{18DFA1C2-7B31-4439-9C11-39ED83F0E83B}" srcOrd="0" destOrd="0" presId="urn:microsoft.com/office/officeart/2008/layout/AccentedPicture"/>
    <dgm:cxn modelId="{5EDB400C-5377-49A1-A75D-87D84F734817}" type="presParOf" srcId="{288F7322-0FBB-4C61-8D1A-5A7A681E7DAE}" destId="{4E96DBA2-2B53-42A8-9BF0-E85D3214062B}" srcOrd="1" destOrd="0" presId="urn:microsoft.com/office/officeart/2008/layout/AccentedPicture"/>
    <dgm:cxn modelId="{EB65A049-76B8-49CB-8BEB-9F9868F517CA}" type="presParOf" srcId="{288F7322-0FBB-4C61-8D1A-5A7A681E7DAE}" destId="{CAEACFF0-0733-4D1D-810D-6D24BEAB3D24}" srcOrd="2" destOrd="0" presId="urn:microsoft.com/office/officeart/2008/layout/AccentedPicture"/>
    <dgm:cxn modelId="{5EC6BC6A-DA60-447B-9343-DB711DA36211}" type="presParOf" srcId="{CAEACFF0-0733-4D1D-810D-6D24BEAB3D24}" destId="{7C191416-F6FF-46EA-8A82-44D18CDCB104}" srcOrd="0" destOrd="0" presId="urn:microsoft.com/office/officeart/2008/layout/AccentedPicture"/>
    <dgm:cxn modelId="{6D23A33A-B7BC-4224-B08A-C2BE1F24C6C5}" type="presParOf" srcId="{B86B67DA-4220-402E-A333-5569E3416A73}" destId="{4FA9D480-7E2F-406E-BC54-0152452624E9}" srcOrd="5" destOrd="0" presId="urn:microsoft.com/office/officeart/2008/layout/AccentedPicture"/>
    <dgm:cxn modelId="{57115BA6-2FF4-4636-AB37-450A2E51B057}" type="presParOf" srcId="{B86B67DA-4220-402E-A333-5569E3416A73}" destId="{AE8A0B90-E9FE-4E9D-AD18-4756557CA96F}" srcOrd="6" destOrd="0" presId="urn:microsoft.com/office/officeart/2008/layout/AccentedPicture"/>
    <dgm:cxn modelId="{D22C9538-9E24-4ED0-8031-1FD2BDE79D5B}" type="presParOf" srcId="{AE8A0B90-E9FE-4E9D-AD18-4756557CA96F}" destId="{2FE7CD4F-B521-4D0F-92F3-92024C4D2466}" srcOrd="0" destOrd="0" presId="urn:microsoft.com/office/officeart/2008/layout/AccentedPicture"/>
    <dgm:cxn modelId="{CE664D02-A7A5-4A24-967F-4C59D7766F84}" type="presParOf" srcId="{AE8A0B90-E9FE-4E9D-AD18-4756557CA96F}" destId="{5DFBBD4B-9D9C-4B14-83E5-3DA975D91559}" srcOrd="1" destOrd="0" presId="urn:microsoft.com/office/officeart/2008/layout/AccentedPicture"/>
    <dgm:cxn modelId="{1C7DD696-2477-4B00-8274-926B9EB1571D}" type="presParOf" srcId="{AE8A0B90-E9FE-4E9D-AD18-4756557CA96F}" destId="{DCF8EDAA-60DC-4F7F-99BC-D8D984C42FFB}" srcOrd="2" destOrd="0" presId="urn:microsoft.com/office/officeart/2008/layout/AccentedPicture"/>
    <dgm:cxn modelId="{B9FD3AD4-0487-44B8-8C6F-49C974C436F0}" type="presParOf" srcId="{DCF8EDAA-60DC-4F7F-99BC-D8D984C42FFB}" destId="{98BA8BE3-B67E-42D2-B3B1-6E1CD46DC9D7}" srcOrd="0" destOrd="0" presId="urn:microsoft.com/office/officeart/2008/layout/AccentedPicture"/>
    <dgm:cxn modelId="{8267E586-666B-4CFF-A907-A92A20E9D397}" type="presParOf" srcId="{B86B67DA-4220-402E-A333-5569E3416A73}" destId="{BA122786-FC22-4BC8-99F2-56D98E39A46F}" srcOrd="7" destOrd="0" presId="urn:microsoft.com/office/officeart/2008/layout/AccentedPicture"/>
    <dgm:cxn modelId="{526149F1-DDEE-4884-B3BB-B747EBDCCE48}" type="presParOf" srcId="{B86B67DA-4220-402E-A333-5569E3416A73}" destId="{0529C1C5-9341-438F-B04A-C2F17FA3059B}" srcOrd="8" destOrd="0" presId="urn:microsoft.com/office/officeart/2008/layout/AccentedPicture"/>
    <dgm:cxn modelId="{BBA3F7BB-7CCD-4096-92F4-34698AB0BC9D}" type="presParOf" srcId="{0529C1C5-9341-438F-B04A-C2F17FA3059B}" destId="{B59AA76B-8952-42C2-A846-4178250A618E}" srcOrd="0" destOrd="0" presId="urn:microsoft.com/office/officeart/2008/layout/AccentedPicture"/>
    <dgm:cxn modelId="{750313CF-945F-4246-A35F-522E93448496}" type="presParOf" srcId="{0529C1C5-9341-438F-B04A-C2F17FA3059B}" destId="{80B0A18C-018C-46EF-AE72-403EF96F7DD9}" srcOrd="1" destOrd="0" presId="urn:microsoft.com/office/officeart/2008/layout/AccentedPicture"/>
    <dgm:cxn modelId="{A06CF6DA-2EDD-43DE-9ED7-50BA3108F58A}" type="presParOf" srcId="{0529C1C5-9341-438F-B04A-C2F17FA3059B}" destId="{70C4227B-353F-453E-BCAC-FBA4503D99FE}" srcOrd="2" destOrd="0" presId="urn:microsoft.com/office/officeart/2008/layout/AccentedPicture"/>
    <dgm:cxn modelId="{B66F71F0-0081-402B-9AB7-83FEC106BAE5}" type="presParOf" srcId="{70C4227B-353F-453E-BCAC-FBA4503D99FE}" destId="{505E3AC5-CCC3-4344-AB67-78CF9F9A425D}" srcOrd="0" destOrd="0" presId="urn:microsoft.com/office/officeart/2008/layout/AccentedPicture"/>
    <dgm:cxn modelId="{863AC263-AA36-48F5-ADFB-65A5758F6D33}" type="presParOf" srcId="{CC3E2724-C609-4E3E-A4ED-C4BB2DC11DB3}" destId="{E51080EA-3330-41BF-8B95-1F3F35EBE39B}" srcOrd="3" destOrd="0" presId="urn:microsoft.com/office/officeart/2008/layout/AccentedPicture"/>
    <dgm:cxn modelId="{197B2CE8-47F5-430F-AD82-4A0D2B2093CD}" type="presParOf" srcId="{E51080EA-3330-41BF-8B95-1F3F35EBE39B}" destId="{499C0F24-8FB8-4419-8E35-0CF952A39F82}"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271E83-2497-4D18-BCC2-91F9ECDA20E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0294FC11-3A87-4855-A795-54D09A9AEA46}">
      <dgm:prSet phldrT="[Text]"/>
      <dgm:spPr/>
      <dgm:t>
        <a:bodyPr/>
        <a:lstStyle/>
        <a:p>
          <a:r>
            <a:rPr lang="en-GB" dirty="0"/>
            <a:t>Pillar 1</a:t>
          </a:r>
        </a:p>
      </dgm:t>
    </dgm:pt>
    <dgm:pt modelId="{E7C12BD5-736C-4088-9C83-F859323BB7B6}" type="parTrans" cxnId="{32FAB672-EFF9-4F7C-94D3-D1F4471C94A1}">
      <dgm:prSet/>
      <dgm:spPr/>
      <dgm:t>
        <a:bodyPr/>
        <a:lstStyle/>
        <a:p>
          <a:endParaRPr lang="en-GB"/>
        </a:p>
      </dgm:t>
    </dgm:pt>
    <dgm:pt modelId="{FDB61AA7-F5F1-48DB-A050-80113296A8A9}" type="sibTrans" cxnId="{32FAB672-EFF9-4F7C-94D3-D1F4471C94A1}">
      <dgm:prSet/>
      <dgm:spPr/>
      <dgm:t>
        <a:bodyPr/>
        <a:lstStyle/>
        <a:p>
          <a:endParaRPr lang="en-GB"/>
        </a:p>
      </dgm:t>
    </dgm:pt>
    <dgm:pt modelId="{1C67EE7F-CB93-4A54-9D3B-4039C6A9AB99}">
      <dgm:prSet phldrT="[Text]"/>
      <dgm:spPr/>
      <dgm:t>
        <a:bodyPr/>
        <a:lstStyle/>
        <a:p>
          <a:r>
            <a:rPr lang="en-GB" dirty="0"/>
            <a:t>National Resilience Strategy – Resilient Agricultural Growth </a:t>
          </a:r>
        </a:p>
      </dgm:t>
    </dgm:pt>
    <dgm:pt modelId="{6A561CBC-C1CD-4C9A-9D78-976333A36C8C}" type="parTrans" cxnId="{EE8140A4-7201-4D2E-A291-4DA6795B3A09}">
      <dgm:prSet/>
      <dgm:spPr/>
      <dgm:t>
        <a:bodyPr/>
        <a:lstStyle/>
        <a:p>
          <a:endParaRPr lang="en-GB"/>
        </a:p>
      </dgm:t>
    </dgm:pt>
    <dgm:pt modelId="{6F9209CC-B66B-4F1B-A70A-42F5D54EF9B9}" type="sibTrans" cxnId="{EE8140A4-7201-4D2E-A291-4DA6795B3A09}">
      <dgm:prSet/>
      <dgm:spPr/>
      <dgm:t>
        <a:bodyPr/>
        <a:lstStyle/>
        <a:p>
          <a:endParaRPr lang="en-GB"/>
        </a:p>
      </dgm:t>
    </dgm:pt>
    <dgm:pt modelId="{869A4D5F-261E-486A-86A6-871EC16B0D3A}">
      <dgm:prSet phldrT="[Text]"/>
      <dgm:spPr/>
      <dgm:t>
        <a:bodyPr/>
        <a:lstStyle/>
        <a:p>
          <a:r>
            <a:rPr lang="en-GB" dirty="0"/>
            <a:t>Malawi vision 2063 – Agricultural Productivity and Commercialization</a:t>
          </a:r>
        </a:p>
      </dgm:t>
    </dgm:pt>
    <dgm:pt modelId="{0D72DE8B-0D96-4BFE-B1F7-3E3C8C355176}" type="parTrans" cxnId="{702E756C-093A-402A-A094-6C9ACFCCB877}">
      <dgm:prSet/>
      <dgm:spPr/>
      <dgm:t>
        <a:bodyPr/>
        <a:lstStyle/>
        <a:p>
          <a:endParaRPr lang="en-GB"/>
        </a:p>
      </dgm:t>
    </dgm:pt>
    <dgm:pt modelId="{3ACB973D-2850-48DF-BCDA-A23C3F9220E4}" type="sibTrans" cxnId="{702E756C-093A-402A-A094-6C9ACFCCB877}">
      <dgm:prSet/>
      <dgm:spPr/>
      <dgm:t>
        <a:bodyPr/>
        <a:lstStyle/>
        <a:p>
          <a:endParaRPr lang="en-GB"/>
        </a:p>
      </dgm:t>
    </dgm:pt>
    <dgm:pt modelId="{4BDB91B4-31EA-4A08-B7C3-7EF45EC47D23}">
      <dgm:prSet phldrT="[Text]"/>
      <dgm:spPr/>
      <dgm:t>
        <a:bodyPr/>
        <a:lstStyle/>
        <a:p>
          <a:r>
            <a:rPr lang="en-GB" dirty="0"/>
            <a:t>Pillar 2</a:t>
          </a:r>
        </a:p>
      </dgm:t>
    </dgm:pt>
    <dgm:pt modelId="{71210767-0787-4FDF-AC00-2407AE6C1EA5}" type="parTrans" cxnId="{4985DD65-540E-40DE-B9BD-563E4DE3F2E4}">
      <dgm:prSet/>
      <dgm:spPr/>
      <dgm:t>
        <a:bodyPr/>
        <a:lstStyle/>
        <a:p>
          <a:endParaRPr lang="en-GB"/>
        </a:p>
      </dgm:t>
    </dgm:pt>
    <dgm:pt modelId="{91DDC5CF-3465-45BE-BAC6-4DBB85A029B8}" type="sibTrans" cxnId="{4985DD65-540E-40DE-B9BD-563E4DE3F2E4}">
      <dgm:prSet/>
      <dgm:spPr/>
      <dgm:t>
        <a:bodyPr/>
        <a:lstStyle/>
        <a:p>
          <a:endParaRPr lang="en-GB"/>
        </a:p>
      </dgm:t>
    </dgm:pt>
    <dgm:pt modelId="{9AD776ED-B945-4557-BB5E-44BC75538B89}">
      <dgm:prSet phldrT="[Text]"/>
      <dgm:spPr/>
      <dgm:t>
        <a:bodyPr/>
        <a:lstStyle/>
        <a:p>
          <a:r>
            <a:rPr lang="en-GB" dirty="0"/>
            <a:t>National Resilience Strategy – Risk Reduction, Flood Control and EWS, Response Capacity. </a:t>
          </a:r>
        </a:p>
      </dgm:t>
    </dgm:pt>
    <dgm:pt modelId="{748451F5-1C2D-4A95-A4AF-B82F9B524B74}" type="parTrans" cxnId="{05011065-4B5A-48DD-A210-3C0700BA7E74}">
      <dgm:prSet/>
      <dgm:spPr/>
      <dgm:t>
        <a:bodyPr/>
        <a:lstStyle/>
        <a:p>
          <a:endParaRPr lang="en-GB"/>
        </a:p>
      </dgm:t>
    </dgm:pt>
    <dgm:pt modelId="{E0DB1B95-1D22-451D-B914-44FA66BEFB1F}" type="sibTrans" cxnId="{05011065-4B5A-48DD-A210-3C0700BA7E74}">
      <dgm:prSet/>
      <dgm:spPr/>
      <dgm:t>
        <a:bodyPr/>
        <a:lstStyle/>
        <a:p>
          <a:endParaRPr lang="en-GB"/>
        </a:p>
      </dgm:t>
    </dgm:pt>
    <dgm:pt modelId="{0CDF6E3E-4C19-43CE-A662-BB7DF831FE63}">
      <dgm:prSet phldrT="[Text]"/>
      <dgm:spPr/>
      <dgm:t>
        <a:bodyPr/>
        <a:lstStyle/>
        <a:p>
          <a:r>
            <a:rPr lang="en-GB" dirty="0"/>
            <a:t>Malawi Vision 2063 – Increased Industrialization</a:t>
          </a:r>
        </a:p>
      </dgm:t>
    </dgm:pt>
    <dgm:pt modelId="{00997A35-BC33-4DCA-BAD5-C93C95BCFD9C}" type="parTrans" cxnId="{C999623C-9B7B-4710-803F-3CE9C373B17B}">
      <dgm:prSet/>
      <dgm:spPr/>
      <dgm:t>
        <a:bodyPr/>
        <a:lstStyle/>
        <a:p>
          <a:endParaRPr lang="en-GB"/>
        </a:p>
      </dgm:t>
    </dgm:pt>
    <dgm:pt modelId="{EFD8FA6E-CF7A-46C8-BAEF-30F33A8DEDA8}" type="sibTrans" cxnId="{C999623C-9B7B-4710-803F-3CE9C373B17B}">
      <dgm:prSet/>
      <dgm:spPr/>
      <dgm:t>
        <a:bodyPr/>
        <a:lstStyle/>
        <a:p>
          <a:endParaRPr lang="en-GB"/>
        </a:p>
      </dgm:t>
    </dgm:pt>
    <dgm:pt modelId="{B2EFE08F-10B4-416C-80DE-C2459330A32D}">
      <dgm:prSet phldrT="[Text]"/>
      <dgm:spPr/>
      <dgm:t>
        <a:bodyPr/>
        <a:lstStyle/>
        <a:p>
          <a:r>
            <a:rPr lang="en-GB" dirty="0"/>
            <a:t>Pillar 3</a:t>
          </a:r>
        </a:p>
      </dgm:t>
    </dgm:pt>
    <dgm:pt modelId="{6F1F1BEB-84F4-43A7-88B4-B00ABC73738A}" type="parTrans" cxnId="{F30A4604-5675-4025-B4AB-FF95FA89EB58}">
      <dgm:prSet/>
      <dgm:spPr/>
      <dgm:t>
        <a:bodyPr/>
        <a:lstStyle/>
        <a:p>
          <a:endParaRPr lang="en-GB"/>
        </a:p>
      </dgm:t>
    </dgm:pt>
    <dgm:pt modelId="{B64D26CD-F867-4D68-93D6-EC9C6FEA4C8B}" type="sibTrans" cxnId="{F30A4604-5675-4025-B4AB-FF95FA89EB58}">
      <dgm:prSet/>
      <dgm:spPr/>
      <dgm:t>
        <a:bodyPr/>
        <a:lstStyle/>
        <a:p>
          <a:endParaRPr lang="en-GB"/>
        </a:p>
      </dgm:t>
    </dgm:pt>
    <dgm:pt modelId="{62B94CAD-40AF-4DEC-AD89-C87630AE8C76}">
      <dgm:prSet phldrT="[Text]"/>
      <dgm:spPr/>
      <dgm:t>
        <a:bodyPr/>
        <a:lstStyle/>
        <a:p>
          <a:r>
            <a:rPr lang="en-GB" dirty="0"/>
            <a:t>NRS – Human Capacity, Livelihoods Improvement, Social Protection. </a:t>
          </a:r>
        </a:p>
      </dgm:t>
    </dgm:pt>
    <dgm:pt modelId="{4FAA28A9-DA03-4F3B-980C-7556AF55CF36}" type="parTrans" cxnId="{25EAF515-92EE-4893-9FF1-99D87F93C9DB}">
      <dgm:prSet/>
      <dgm:spPr/>
      <dgm:t>
        <a:bodyPr/>
        <a:lstStyle/>
        <a:p>
          <a:endParaRPr lang="en-GB"/>
        </a:p>
      </dgm:t>
    </dgm:pt>
    <dgm:pt modelId="{11BF729D-1513-4738-A19C-DD32D80909AF}" type="sibTrans" cxnId="{25EAF515-92EE-4893-9FF1-99D87F93C9DB}">
      <dgm:prSet/>
      <dgm:spPr/>
      <dgm:t>
        <a:bodyPr/>
        <a:lstStyle/>
        <a:p>
          <a:endParaRPr lang="en-GB"/>
        </a:p>
      </dgm:t>
    </dgm:pt>
    <dgm:pt modelId="{3C59817D-4E87-4EA6-9C89-D5587A55411C}">
      <dgm:prSet phldrT="[Text]"/>
      <dgm:spPr/>
      <dgm:t>
        <a:bodyPr/>
        <a:lstStyle/>
        <a:p>
          <a:r>
            <a:rPr lang="en-GB" dirty="0"/>
            <a:t>Vision 2063 – Urbanization</a:t>
          </a:r>
        </a:p>
      </dgm:t>
    </dgm:pt>
    <dgm:pt modelId="{150709B5-AE57-4BF4-A97E-45F3C5E7F4E9}" type="parTrans" cxnId="{1D7A24C8-47BB-4553-A1EB-2C7F89B27D16}">
      <dgm:prSet/>
      <dgm:spPr/>
      <dgm:t>
        <a:bodyPr/>
        <a:lstStyle/>
        <a:p>
          <a:endParaRPr lang="en-GB"/>
        </a:p>
      </dgm:t>
    </dgm:pt>
    <dgm:pt modelId="{3F5A2CD8-3F1E-4FBE-9DFC-B4351BDE08E0}" type="sibTrans" cxnId="{1D7A24C8-47BB-4553-A1EB-2C7F89B27D16}">
      <dgm:prSet/>
      <dgm:spPr/>
      <dgm:t>
        <a:bodyPr/>
        <a:lstStyle/>
        <a:p>
          <a:endParaRPr lang="en-GB"/>
        </a:p>
      </dgm:t>
    </dgm:pt>
    <dgm:pt modelId="{2CE80544-99A7-4EF4-B41D-6F075984417F}">
      <dgm:prSet phldrT="[Text]"/>
      <dgm:spPr/>
      <dgm:t>
        <a:bodyPr/>
        <a:lstStyle/>
        <a:p>
          <a:r>
            <a:rPr lang="en-GB" dirty="0"/>
            <a:t>National Climate Change Investment Plan – Adaptation</a:t>
          </a:r>
        </a:p>
      </dgm:t>
    </dgm:pt>
    <dgm:pt modelId="{7502400A-2888-4549-B281-A088659C0D52}" type="parTrans" cxnId="{9FF0267A-766D-4214-A431-1FE6352F9D7D}">
      <dgm:prSet/>
      <dgm:spPr/>
      <dgm:t>
        <a:bodyPr/>
        <a:lstStyle/>
        <a:p>
          <a:endParaRPr lang="en-GB"/>
        </a:p>
      </dgm:t>
    </dgm:pt>
    <dgm:pt modelId="{365F5F3C-0CCC-4400-8649-03865B755062}" type="sibTrans" cxnId="{9FF0267A-766D-4214-A431-1FE6352F9D7D}">
      <dgm:prSet/>
      <dgm:spPr/>
      <dgm:t>
        <a:bodyPr/>
        <a:lstStyle/>
        <a:p>
          <a:endParaRPr lang="en-GB"/>
        </a:p>
      </dgm:t>
    </dgm:pt>
    <dgm:pt modelId="{B8AB084F-722D-42C0-9252-12F897B69D2A}">
      <dgm:prSet phldrT="[Text]"/>
      <dgm:spPr/>
      <dgm:t>
        <a:bodyPr/>
        <a:lstStyle/>
        <a:p>
          <a:r>
            <a:rPr lang="en-GB" dirty="0"/>
            <a:t>National Climate Change Investment Plan – Mitigation</a:t>
          </a:r>
        </a:p>
      </dgm:t>
    </dgm:pt>
    <dgm:pt modelId="{082DC45A-D0F7-46C8-BC2F-67AF63423E98}" type="parTrans" cxnId="{245FF139-4C17-4C3E-948C-CF2DB0539C48}">
      <dgm:prSet/>
      <dgm:spPr/>
      <dgm:t>
        <a:bodyPr/>
        <a:lstStyle/>
        <a:p>
          <a:endParaRPr lang="en-GB"/>
        </a:p>
      </dgm:t>
    </dgm:pt>
    <dgm:pt modelId="{58C55D34-B8FE-4F2B-A0DA-4066573A57D0}" type="sibTrans" cxnId="{245FF139-4C17-4C3E-948C-CF2DB0539C48}">
      <dgm:prSet/>
      <dgm:spPr/>
      <dgm:t>
        <a:bodyPr/>
        <a:lstStyle/>
        <a:p>
          <a:endParaRPr lang="en-GB"/>
        </a:p>
      </dgm:t>
    </dgm:pt>
    <dgm:pt modelId="{031676D6-469B-4285-BA81-0929AADE5BD0}">
      <dgm:prSet phldrT="[Text]"/>
      <dgm:spPr/>
      <dgm:t>
        <a:bodyPr/>
        <a:lstStyle/>
        <a:p>
          <a:r>
            <a:rPr lang="en-GB" dirty="0"/>
            <a:t>Pillar 4 </a:t>
          </a:r>
        </a:p>
      </dgm:t>
    </dgm:pt>
    <dgm:pt modelId="{B2D4FE3D-FC4C-46F1-8797-660303F3C891}" type="parTrans" cxnId="{18069D8B-3335-49D5-A8DA-2B667BAC56FD}">
      <dgm:prSet/>
      <dgm:spPr/>
      <dgm:t>
        <a:bodyPr/>
        <a:lstStyle/>
        <a:p>
          <a:endParaRPr lang="en-GB"/>
        </a:p>
      </dgm:t>
    </dgm:pt>
    <dgm:pt modelId="{5EBFC2AA-0E41-4E9B-92B5-F250901093BC}" type="sibTrans" cxnId="{18069D8B-3335-49D5-A8DA-2B667BAC56FD}">
      <dgm:prSet/>
      <dgm:spPr/>
      <dgm:t>
        <a:bodyPr/>
        <a:lstStyle/>
        <a:p>
          <a:endParaRPr lang="en-GB"/>
        </a:p>
      </dgm:t>
    </dgm:pt>
    <dgm:pt modelId="{E8251BDD-8295-4B3E-A473-F0F1D5AA489C}">
      <dgm:prSet phldrT="[Text]"/>
      <dgm:spPr/>
      <dgm:t>
        <a:bodyPr/>
        <a:lstStyle/>
        <a:p>
          <a:r>
            <a:rPr lang="en-GB" dirty="0"/>
            <a:t>NRS – Enhancing Catchment protection and Management. </a:t>
          </a:r>
        </a:p>
      </dgm:t>
    </dgm:pt>
    <dgm:pt modelId="{236F4FF7-D579-4A1D-A9EF-90919135E5C4}" type="parTrans" cxnId="{3D109107-686D-4CEA-AF98-2E68391F8082}">
      <dgm:prSet/>
      <dgm:spPr/>
      <dgm:t>
        <a:bodyPr/>
        <a:lstStyle/>
        <a:p>
          <a:endParaRPr lang="en-GB"/>
        </a:p>
      </dgm:t>
    </dgm:pt>
    <dgm:pt modelId="{D6312EE0-6FFF-4D6A-AEE7-4D0C5669196D}" type="sibTrans" cxnId="{3D109107-686D-4CEA-AF98-2E68391F8082}">
      <dgm:prSet/>
      <dgm:spPr/>
      <dgm:t>
        <a:bodyPr/>
        <a:lstStyle/>
        <a:p>
          <a:endParaRPr lang="en-GB"/>
        </a:p>
      </dgm:t>
    </dgm:pt>
    <dgm:pt modelId="{CBE34A2F-3133-4EC6-828B-02E2D78355BC}">
      <dgm:prSet phldrT="[Text]"/>
      <dgm:spPr/>
      <dgm:t>
        <a:bodyPr/>
        <a:lstStyle/>
        <a:p>
          <a:r>
            <a:rPr lang="en-GB" dirty="0"/>
            <a:t>NCCIP – Capacity Building for DRM.</a:t>
          </a:r>
        </a:p>
      </dgm:t>
    </dgm:pt>
    <dgm:pt modelId="{659BA276-1FA4-4621-B48D-B909C72C9955}" type="parTrans" cxnId="{1C71CCC1-CFE7-404C-AA94-B0BB807AA68D}">
      <dgm:prSet/>
      <dgm:spPr/>
      <dgm:t>
        <a:bodyPr/>
        <a:lstStyle/>
        <a:p>
          <a:endParaRPr lang="en-GB"/>
        </a:p>
      </dgm:t>
    </dgm:pt>
    <dgm:pt modelId="{2749DBE7-72FA-4693-9BDF-D75AF7CBD25F}" type="sibTrans" cxnId="{1C71CCC1-CFE7-404C-AA94-B0BB807AA68D}">
      <dgm:prSet/>
      <dgm:spPr/>
      <dgm:t>
        <a:bodyPr/>
        <a:lstStyle/>
        <a:p>
          <a:endParaRPr lang="en-GB"/>
        </a:p>
      </dgm:t>
    </dgm:pt>
    <dgm:pt modelId="{59C441E3-C9F4-4129-8AD4-DA7FFC7DD770}">
      <dgm:prSet phldrT="[Text]"/>
      <dgm:spPr/>
      <dgm:t>
        <a:bodyPr/>
        <a:lstStyle/>
        <a:p>
          <a:r>
            <a:rPr lang="en-GB" dirty="0"/>
            <a:t>NCCIP – Climate change Research, Technology Development and Transfer</a:t>
          </a:r>
        </a:p>
      </dgm:t>
    </dgm:pt>
    <dgm:pt modelId="{165B0A6B-2CE8-4D45-97D9-64AF93B97574}" type="parTrans" cxnId="{27878B9B-7F87-4BB2-8745-C5EA8522F1D9}">
      <dgm:prSet/>
      <dgm:spPr/>
      <dgm:t>
        <a:bodyPr/>
        <a:lstStyle/>
        <a:p>
          <a:endParaRPr lang="en-GB"/>
        </a:p>
      </dgm:t>
    </dgm:pt>
    <dgm:pt modelId="{2EB322DF-7237-4101-8C60-5599EB69A6FF}" type="sibTrans" cxnId="{27878B9B-7F87-4BB2-8745-C5EA8522F1D9}">
      <dgm:prSet/>
      <dgm:spPr/>
      <dgm:t>
        <a:bodyPr/>
        <a:lstStyle/>
        <a:p>
          <a:endParaRPr lang="en-GB"/>
        </a:p>
      </dgm:t>
    </dgm:pt>
    <dgm:pt modelId="{9D744638-15D2-451E-8133-4CD65D3B33B7}" type="pres">
      <dgm:prSet presAssocID="{DB271E83-2497-4D18-BCC2-91F9ECDA20E6}" presName="composite" presStyleCnt="0">
        <dgm:presLayoutVars>
          <dgm:chMax val="5"/>
          <dgm:dir/>
          <dgm:animLvl val="ctr"/>
          <dgm:resizeHandles val="exact"/>
        </dgm:presLayoutVars>
      </dgm:prSet>
      <dgm:spPr/>
    </dgm:pt>
    <dgm:pt modelId="{8B1E0D8D-EC9E-4C62-9709-53E079D56FF2}" type="pres">
      <dgm:prSet presAssocID="{DB271E83-2497-4D18-BCC2-91F9ECDA20E6}" presName="cycle" presStyleCnt="0"/>
      <dgm:spPr/>
    </dgm:pt>
    <dgm:pt modelId="{B6C5F102-239F-4D56-A314-D55734AC2909}" type="pres">
      <dgm:prSet presAssocID="{DB271E83-2497-4D18-BCC2-91F9ECDA20E6}" presName="centerShape" presStyleCnt="0"/>
      <dgm:spPr/>
    </dgm:pt>
    <dgm:pt modelId="{9F48872E-1C0C-4A69-A1D3-738EBB23B14A}" type="pres">
      <dgm:prSet presAssocID="{DB271E83-2497-4D18-BCC2-91F9ECDA20E6}" presName="connSite" presStyleLbl="node1" presStyleIdx="0" presStyleCnt="5"/>
      <dgm:spPr/>
    </dgm:pt>
    <dgm:pt modelId="{37CFCD03-13FC-4455-8DDE-4C4DDC6D7778}" type="pres">
      <dgm:prSet presAssocID="{DB271E83-2497-4D18-BCC2-91F9ECDA20E6}" presName="visible" presStyleLbl="node1" presStyleIdx="0" presStyleCnt="5"/>
      <dgm:spPr>
        <a:blipFill>
          <a:blip xmlns:r="http://schemas.openxmlformats.org/officeDocument/2006/relationships" r:embed="rId1"/>
          <a:srcRect/>
          <a:stretch>
            <a:fillRect l="-8000" r="-8000"/>
          </a:stretch>
        </a:blipFill>
      </dgm:spPr>
    </dgm:pt>
    <dgm:pt modelId="{5C2AD57A-A433-42BE-8FEF-3AD6CECB6D62}" type="pres">
      <dgm:prSet presAssocID="{E7C12BD5-736C-4088-9C83-F859323BB7B6}" presName="Name25" presStyleLbl="parChTrans1D1" presStyleIdx="0" presStyleCnt="4"/>
      <dgm:spPr/>
    </dgm:pt>
    <dgm:pt modelId="{7AEF24D4-ED78-4198-9FB8-916B7703B927}" type="pres">
      <dgm:prSet presAssocID="{0294FC11-3A87-4855-A795-54D09A9AEA46}" presName="node" presStyleCnt="0"/>
      <dgm:spPr/>
    </dgm:pt>
    <dgm:pt modelId="{F5386DDC-6DB1-434E-BE7A-642EDA71B962}" type="pres">
      <dgm:prSet presAssocID="{0294FC11-3A87-4855-A795-54D09A9AEA46}" presName="parentNode" presStyleLbl="node1" presStyleIdx="1" presStyleCnt="5">
        <dgm:presLayoutVars>
          <dgm:chMax val="1"/>
          <dgm:bulletEnabled val="1"/>
        </dgm:presLayoutVars>
      </dgm:prSet>
      <dgm:spPr/>
    </dgm:pt>
    <dgm:pt modelId="{30C001AB-28EF-4E3C-87F0-21203437DD14}" type="pres">
      <dgm:prSet presAssocID="{0294FC11-3A87-4855-A795-54D09A9AEA46}" presName="childNode" presStyleLbl="revTx" presStyleIdx="0" presStyleCnt="4">
        <dgm:presLayoutVars>
          <dgm:bulletEnabled val="1"/>
        </dgm:presLayoutVars>
      </dgm:prSet>
      <dgm:spPr/>
    </dgm:pt>
    <dgm:pt modelId="{112EE89D-9636-40DD-9D82-77B27BD312B4}" type="pres">
      <dgm:prSet presAssocID="{71210767-0787-4FDF-AC00-2407AE6C1EA5}" presName="Name25" presStyleLbl="parChTrans1D1" presStyleIdx="1" presStyleCnt="4"/>
      <dgm:spPr/>
    </dgm:pt>
    <dgm:pt modelId="{BF4E9BEB-BEEA-477A-8B76-5B0FCF872899}" type="pres">
      <dgm:prSet presAssocID="{4BDB91B4-31EA-4A08-B7C3-7EF45EC47D23}" presName="node" presStyleCnt="0"/>
      <dgm:spPr/>
    </dgm:pt>
    <dgm:pt modelId="{BA54DDFB-8278-45F6-A4EC-EF26EA6F26FF}" type="pres">
      <dgm:prSet presAssocID="{4BDB91B4-31EA-4A08-B7C3-7EF45EC47D23}" presName="parentNode" presStyleLbl="node1" presStyleIdx="2" presStyleCnt="5">
        <dgm:presLayoutVars>
          <dgm:chMax val="1"/>
          <dgm:bulletEnabled val="1"/>
        </dgm:presLayoutVars>
      </dgm:prSet>
      <dgm:spPr/>
    </dgm:pt>
    <dgm:pt modelId="{053F6F0A-98E9-4736-B08E-9FB2FE84580D}" type="pres">
      <dgm:prSet presAssocID="{4BDB91B4-31EA-4A08-B7C3-7EF45EC47D23}" presName="childNode" presStyleLbl="revTx" presStyleIdx="1" presStyleCnt="4">
        <dgm:presLayoutVars>
          <dgm:bulletEnabled val="1"/>
        </dgm:presLayoutVars>
      </dgm:prSet>
      <dgm:spPr/>
    </dgm:pt>
    <dgm:pt modelId="{8290A6CB-0DC6-4120-9E4A-F40EFABD0365}" type="pres">
      <dgm:prSet presAssocID="{6F1F1BEB-84F4-43A7-88B4-B00ABC73738A}" presName="Name25" presStyleLbl="parChTrans1D1" presStyleIdx="2" presStyleCnt="4"/>
      <dgm:spPr/>
    </dgm:pt>
    <dgm:pt modelId="{87E45A99-4927-4867-8939-F6700EF41675}" type="pres">
      <dgm:prSet presAssocID="{B2EFE08F-10B4-416C-80DE-C2459330A32D}" presName="node" presStyleCnt="0"/>
      <dgm:spPr/>
    </dgm:pt>
    <dgm:pt modelId="{26B77544-CCEE-45A3-A3F1-7674F1E01301}" type="pres">
      <dgm:prSet presAssocID="{B2EFE08F-10B4-416C-80DE-C2459330A32D}" presName="parentNode" presStyleLbl="node1" presStyleIdx="3" presStyleCnt="5">
        <dgm:presLayoutVars>
          <dgm:chMax val="1"/>
          <dgm:bulletEnabled val="1"/>
        </dgm:presLayoutVars>
      </dgm:prSet>
      <dgm:spPr/>
    </dgm:pt>
    <dgm:pt modelId="{F93BCFC3-DD52-4576-9C9F-BD0462DCDA97}" type="pres">
      <dgm:prSet presAssocID="{B2EFE08F-10B4-416C-80DE-C2459330A32D}" presName="childNode" presStyleLbl="revTx" presStyleIdx="2" presStyleCnt="4">
        <dgm:presLayoutVars>
          <dgm:bulletEnabled val="1"/>
        </dgm:presLayoutVars>
      </dgm:prSet>
      <dgm:spPr/>
    </dgm:pt>
    <dgm:pt modelId="{4CD3CCD7-980A-4016-9C3A-DFBA47174F42}" type="pres">
      <dgm:prSet presAssocID="{B2D4FE3D-FC4C-46F1-8797-660303F3C891}" presName="Name25" presStyleLbl="parChTrans1D1" presStyleIdx="3" presStyleCnt="4"/>
      <dgm:spPr/>
    </dgm:pt>
    <dgm:pt modelId="{1C63DB8C-3A82-469A-818E-C4476E1AAC98}" type="pres">
      <dgm:prSet presAssocID="{031676D6-469B-4285-BA81-0929AADE5BD0}" presName="node" presStyleCnt="0"/>
      <dgm:spPr/>
    </dgm:pt>
    <dgm:pt modelId="{992B4F9E-D38D-4C9F-9C40-5F55F221B087}" type="pres">
      <dgm:prSet presAssocID="{031676D6-469B-4285-BA81-0929AADE5BD0}" presName="parentNode" presStyleLbl="node1" presStyleIdx="4" presStyleCnt="5">
        <dgm:presLayoutVars>
          <dgm:chMax val="1"/>
          <dgm:bulletEnabled val="1"/>
        </dgm:presLayoutVars>
      </dgm:prSet>
      <dgm:spPr/>
    </dgm:pt>
    <dgm:pt modelId="{71963143-4AD4-4931-B040-9D996811856C}" type="pres">
      <dgm:prSet presAssocID="{031676D6-469B-4285-BA81-0929AADE5BD0}" presName="childNode" presStyleLbl="revTx" presStyleIdx="3" presStyleCnt="4">
        <dgm:presLayoutVars>
          <dgm:bulletEnabled val="1"/>
        </dgm:presLayoutVars>
      </dgm:prSet>
      <dgm:spPr/>
    </dgm:pt>
  </dgm:ptLst>
  <dgm:cxnLst>
    <dgm:cxn modelId="{F30A4604-5675-4025-B4AB-FF95FA89EB58}" srcId="{DB271E83-2497-4D18-BCC2-91F9ECDA20E6}" destId="{B2EFE08F-10B4-416C-80DE-C2459330A32D}" srcOrd="2" destOrd="0" parTransId="{6F1F1BEB-84F4-43A7-88B4-B00ABC73738A}" sibTransId="{B64D26CD-F867-4D68-93D6-EC9C6FEA4C8B}"/>
    <dgm:cxn modelId="{3D109107-686D-4CEA-AF98-2E68391F8082}" srcId="{031676D6-469B-4285-BA81-0929AADE5BD0}" destId="{E8251BDD-8295-4B3E-A473-F0F1D5AA489C}" srcOrd="0" destOrd="0" parTransId="{236F4FF7-D579-4A1D-A9EF-90919135E5C4}" sibTransId="{D6312EE0-6FFF-4D6A-AEE7-4D0C5669196D}"/>
    <dgm:cxn modelId="{507AB50F-DFCC-4F4C-B821-3F8E575354EE}" type="presOf" srcId="{6F1F1BEB-84F4-43A7-88B4-B00ABC73738A}" destId="{8290A6CB-0DC6-4120-9E4A-F40EFABD0365}" srcOrd="0" destOrd="0" presId="urn:microsoft.com/office/officeart/2005/8/layout/radial2"/>
    <dgm:cxn modelId="{25EAF515-92EE-4893-9FF1-99D87F93C9DB}" srcId="{B2EFE08F-10B4-416C-80DE-C2459330A32D}" destId="{62B94CAD-40AF-4DEC-AD89-C87630AE8C76}" srcOrd="0" destOrd="0" parTransId="{4FAA28A9-DA03-4F3B-980C-7556AF55CF36}" sibTransId="{11BF729D-1513-4738-A19C-DD32D80909AF}"/>
    <dgm:cxn modelId="{8CCFE51D-933F-4923-B91F-A537C24D7CE1}" type="presOf" srcId="{2CE80544-99A7-4EF4-B41D-6F075984417F}" destId="{30C001AB-28EF-4E3C-87F0-21203437DD14}" srcOrd="0" destOrd="2" presId="urn:microsoft.com/office/officeart/2005/8/layout/radial2"/>
    <dgm:cxn modelId="{7E931821-011E-4315-B13F-47A8BFE390BB}" type="presOf" srcId="{E7C12BD5-736C-4088-9C83-F859323BB7B6}" destId="{5C2AD57A-A433-42BE-8FEF-3AD6CECB6D62}" srcOrd="0" destOrd="0" presId="urn:microsoft.com/office/officeart/2005/8/layout/radial2"/>
    <dgm:cxn modelId="{9C788328-3624-4117-96DA-74B501587F1E}" type="presOf" srcId="{B2EFE08F-10B4-416C-80DE-C2459330A32D}" destId="{26B77544-CCEE-45A3-A3F1-7674F1E01301}" srcOrd="0" destOrd="0" presId="urn:microsoft.com/office/officeart/2005/8/layout/radial2"/>
    <dgm:cxn modelId="{18821029-C037-49A0-8929-38B38115AC6B}" type="presOf" srcId="{B8AB084F-722D-42C0-9252-12F897B69D2A}" destId="{053F6F0A-98E9-4736-B08E-9FB2FE84580D}" srcOrd="0" destOrd="2" presId="urn:microsoft.com/office/officeart/2005/8/layout/radial2"/>
    <dgm:cxn modelId="{245FF139-4C17-4C3E-948C-CF2DB0539C48}" srcId="{4BDB91B4-31EA-4A08-B7C3-7EF45EC47D23}" destId="{B8AB084F-722D-42C0-9252-12F897B69D2A}" srcOrd="2" destOrd="0" parTransId="{082DC45A-D0F7-46C8-BC2F-67AF63423E98}" sibTransId="{58C55D34-B8FE-4F2B-A0DA-4066573A57D0}"/>
    <dgm:cxn modelId="{C999623C-9B7B-4710-803F-3CE9C373B17B}" srcId="{4BDB91B4-31EA-4A08-B7C3-7EF45EC47D23}" destId="{0CDF6E3E-4C19-43CE-A662-BB7DF831FE63}" srcOrd="1" destOrd="0" parTransId="{00997A35-BC33-4DCA-BAD5-C93C95BCFD9C}" sibTransId="{EFD8FA6E-CF7A-46C8-BAEF-30F33A8DEDA8}"/>
    <dgm:cxn modelId="{F994833C-D134-42B0-91B2-0B746E06C664}" type="presOf" srcId="{B2D4FE3D-FC4C-46F1-8797-660303F3C891}" destId="{4CD3CCD7-980A-4016-9C3A-DFBA47174F42}" srcOrd="0" destOrd="0" presId="urn:microsoft.com/office/officeart/2005/8/layout/radial2"/>
    <dgm:cxn modelId="{05011065-4B5A-48DD-A210-3C0700BA7E74}" srcId="{4BDB91B4-31EA-4A08-B7C3-7EF45EC47D23}" destId="{9AD776ED-B945-4557-BB5E-44BC75538B89}" srcOrd="0" destOrd="0" parTransId="{748451F5-1C2D-4A95-A4AF-B82F9B524B74}" sibTransId="{E0DB1B95-1D22-451D-B914-44FA66BEFB1F}"/>
    <dgm:cxn modelId="{4985DD65-540E-40DE-B9BD-563E4DE3F2E4}" srcId="{DB271E83-2497-4D18-BCC2-91F9ECDA20E6}" destId="{4BDB91B4-31EA-4A08-B7C3-7EF45EC47D23}" srcOrd="1" destOrd="0" parTransId="{71210767-0787-4FDF-AC00-2407AE6C1EA5}" sibTransId="{91DDC5CF-3465-45BE-BAC6-4DBB85A029B8}"/>
    <dgm:cxn modelId="{702E756C-093A-402A-A094-6C9ACFCCB877}" srcId="{0294FC11-3A87-4855-A795-54D09A9AEA46}" destId="{869A4D5F-261E-486A-86A6-871EC16B0D3A}" srcOrd="1" destOrd="0" parTransId="{0D72DE8B-0D96-4BFE-B1F7-3E3C8C355176}" sibTransId="{3ACB973D-2850-48DF-BCDA-A23C3F9220E4}"/>
    <dgm:cxn modelId="{74F8A46C-ECB2-4C08-91D5-7BA67298EC59}" type="presOf" srcId="{62B94CAD-40AF-4DEC-AD89-C87630AE8C76}" destId="{F93BCFC3-DD52-4576-9C9F-BD0462DCDA97}" srcOrd="0" destOrd="0" presId="urn:microsoft.com/office/officeart/2005/8/layout/radial2"/>
    <dgm:cxn modelId="{86531070-5CC5-4F92-94F5-274825194B54}" type="presOf" srcId="{0294FC11-3A87-4855-A795-54D09A9AEA46}" destId="{F5386DDC-6DB1-434E-BE7A-642EDA71B962}" srcOrd="0" destOrd="0" presId="urn:microsoft.com/office/officeart/2005/8/layout/radial2"/>
    <dgm:cxn modelId="{32FAB672-EFF9-4F7C-94D3-D1F4471C94A1}" srcId="{DB271E83-2497-4D18-BCC2-91F9ECDA20E6}" destId="{0294FC11-3A87-4855-A795-54D09A9AEA46}" srcOrd="0" destOrd="0" parTransId="{E7C12BD5-736C-4088-9C83-F859323BB7B6}" sibTransId="{FDB61AA7-F5F1-48DB-A050-80113296A8A9}"/>
    <dgm:cxn modelId="{BC2F0974-61C0-4DA0-A6A1-29AB92BECE83}" type="presOf" srcId="{DB271E83-2497-4D18-BCC2-91F9ECDA20E6}" destId="{9D744638-15D2-451E-8133-4CD65D3B33B7}" srcOrd="0" destOrd="0" presId="urn:microsoft.com/office/officeart/2005/8/layout/radial2"/>
    <dgm:cxn modelId="{9FF0267A-766D-4214-A431-1FE6352F9D7D}" srcId="{0294FC11-3A87-4855-A795-54D09A9AEA46}" destId="{2CE80544-99A7-4EF4-B41D-6F075984417F}" srcOrd="2" destOrd="0" parTransId="{7502400A-2888-4549-B281-A088659C0D52}" sibTransId="{365F5F3C-0CCC-4400-8649-03865B755062}"/>
    <dgm:cxn modelId="{18069D8B-3335-49D5-A8DA-2B667BAC56FD}" srcId="{DB271E83-2497-4D18-BCC2-91F9ECDA20E6}" destId="{031676D6-469B-4285-BA81-0929AADE5BD0}" srcOrd="3" destOrd="0" parTransId="{B2D4FE3D-FC4C-46F1-8797-660303F3C891}" sibTransId="{5EBFC2AA-0E41-4E9B-92B5-F250901093BC}"/>
    <dgm:cxn modelId="{520FE697-06F4-42A7-A08D-CFBD12233113}" type="presOf" srcId="{59C441E3-C9F4-4129-8AD4-DA7FFC7DD770}" destId="{F93BCFC3-DD52-4576-9C9F-BD0462DCDA97}" srcOrd="0" destOrd="2" presId="urn:microsoft.com/office/officeart/2005/8/layout/radial2"/>
    <dgm:cxn modelId="{7F16B298-047F-4345-8C67-C525C5E7C0DB}" type="presOf" srcId="{0CDF6E3E-4C19-43CE-A662-BB7DF831FE63}" destId="{053F6F0A-98E9-4736-B08E-9FB2FE84580D}" srcOrd="0" destOrd="1" presId="urn:microsoft.com/office/officeart/2005/8/layout/radial2"/>
    <dgm:cxn modelId="{27878B9B-7F87-4BB2-8745-C5EA8522F1D9}" srcId="{B2EFE08F-10B4-416C-80DE-C2459330A32D}" destId="{59C441E3-C9F4-4129-8AD4-DA7FFC7DD770}" srcOrd="2" destOrd="0" parTransId="{165B0A6B-2CE8-4D45-97D9-64AF93B97574}" sibTransId="{2EB322DF-7237-4101-8C60-5599EB69A6FF}"/>
    <dgm:cxn modelId="{50212C9E-F812-4CC9-9002-4553D3FCEE82}" type="presOf" srcId="{E8251BDD-8295-4B3E-A473-F0F1D5AA489C}" destId="{71963143-4AD4-4931-B040-9D996811856C}" srcOrd="0" destOrd="0" presId="urn:microsoft.com/office/officeart/2005/8/layout/radial2"/>
    <dgm:cxn modelId="{EE8140A4-7201-4D2E-A291-4DA6795B3A09}" srcId="{0294FC11-3A87-4855-A795-54D09A9AEA46}" destId="{1C67EE7F-CB93-4A54-9D3B-4039C6A9AB99}" srcOrd="0" destOrd="0" parTransId="{6A561CBC-C1CD-4C9A-9D78-976333A36C8C}" sibTransId="{6F9209CC-B66B-4F1B-A70A-42F5D54EF9B9}"/>
    <dgm:cxn modelId="{2DD617A8-3F30-47EC-8E22-2D14668243F4}" type="presOf" srcId="{4BDB91B4-31EA-4A08-B7C3-7EF45EC47D23}" destId="{BA54DDFB-8278-45F6-A4EC-EF26EA6F26FF}" srcOrd="0" destOrd="0" presId="urn:microsoft.com/office/officeart/2005/8/layout/radial2"/>
    <dgm:cxn modelId="{F81629AC-32DC-481D-9A9C-1CCE3D283C4D}" type="presOf" srcId="{1C67EE7F-CB93-4A54-9D3B-4039C6A9AB99}" destId="{30C001AB-28EF-4E3C-87F0-21203437DD14}" srcOrd="0" destOrd="0" presId="urn:microsoft.com/office/officeart/2005/8/layout/radial2"/>
    <dgm:cxn modelId="{1C71CCC1-CFE7-404C-AA94-B0BB807AA68D}" srcId="{031676D6-469B-4285-BA81-0929AADE5BD0}" destId="{CBE34A2F-3133-4EC6-828B-02E2D78355BC}" srcOrd="1" destOrd="0" parTransId="{659BA276-1FA4-4621-B48D-B909C72C9955}" sibTransId="{2749DBE7-72FA-4693-9BDF-D75AF7CBD25F}"/>
    <dgm:cxn modelId="{1D7A24C8-47BB-4553-A1EB-2C7F89B27D16}" srcId="{B2EFE08F-10B4-416C-80DE-C2459330A32D}" destId="{3C59817D-4E87-4EA6-9C89-D5587A55411C}" srcOrd="1" destOrd="0" parTransId="{150709B5-AE57-4BF4-A97E-45F3C5E7F4E9}" sibTransId="{3F5A2CD8-3F1E-4FBE-9DFC-B4351BDE08E0}"/>
    <dgm:cxn modelId="{8621DDD1-F5DC-486E-922D-A69CD7C5E5B1}" type="presOf" srcId="{CBE34A2F-3133-4EC6-828B-02E2D78355BC}" destId="{71963143-4AD4-4931-B040-9D996811856C}" srcOrd="0" destOrd="1" presId="urn:microsoft.com/office/officeart/2005/8/layout/radial2"/>
    <dgm:cxn modelId="{8978BDE7-60EC-4D7E-A81B-9650FC5D313F}" type="presOf" srcId="{869A4D5F-261E-486A-86A6-871EC16B0D3A}" destId="{30C001AB-28EF-4E3C-87F0-21203437DD14}" srcOrd="0" destOrd="1" presId="urn:microsoft.com/office/officeart/2005/8/layout/radial2"/>
    <dgm:cxn modelId="{5A6E87ED-8FAC-4B25-81B0-776F6B8447EA}" type="presOf" srcId="{031676D6-469B-4285-BA81-0929AADE5BD0}" destId="{992B4F9E-D38D-4C9F-9C40-5F55F221B087}" srcOrd="0" destOrd="0" presId="urn:microsoft.com/office/officeart/2005/8/layout/radial2"/>
    <dgm:cxn modelId="{942C27F3-CBD6-4D03-9CD3-852295F198D6}" type="presOf" srcId="{71210767-0787-4FDF-AC00-2407AE6C1EA5}" destId="{112EE89D-9636-40DD-9D82-77B27BD312B4}" srcOrd="0" destOrd="0" presId="urn:microsoft.com/office/officeart/2005/8/layout/radial2"/>
    <dgm:cxn modelId="{747C07FB-D706-498A-A227-348BF6F80222}" type="presOf" srcId="{9AD776ED-B945-4557-BB5E-44BC75538B89}" destId="{053F6F0A-98E9-4736-B08E-9FB2FE84580D}" srcOrd="0" destOrd="0" presId="urn:microsoft.com/office/officeart/2005/8/layout/radial2"/>
    <dgm:cxn modelId="{84C07EFB-0149-4A99-99F1-954C2C4C03F7}" type="presOf" srcId="{3C59817D-4E87-4EA6-9C89-D5587A55411C}" destId="{F93BCFC3-DD52-4576-9C9F-BD0462DCDA97}" srcOrd="0" destOrd="1" presId="urn:microsoft.com/office/officeart/2005/8/layout/radial2"/>
    <dgm:cxn modelId="{8939B9D5-34AE-44B3-B4FB-B0F4AE872F12}" type="presParOf" srcId="{9D744638-15D2-451E-8133-4CD65D3B33B7}" destId="{8B1E0D8D-EC9E-4C62-9709-53E079D56FF2}" srcOrd="0" destOrd="0" presId="urn:microsoft.com/office/officeart/2005/8/layout/radial2"/>
    <dgm:cxn modelId="{7785FAF5-B3BA-4499-B32F-020EE74A42E8}" type="presParOf" srcId="{8B1E0D8D-EC9E-4C62-9709-53E079D56FF2}" destId="{B6C5F102-239F-4D56-A314-D55734AC2909}" srcOrd="0" destOrd="0" presId="urn:microsoft.com/office/officeart/2005/8/layout/radial2"/>
    <dgm:cxn modelId="{E613CD60-D58E-47C7-BE4A-97F38037B5E3}" type="presParOf" srcId="{B6C5F102-239F-4D56-A314-D55734AC2909}" destId="{9F48872E-1C0C-4A69-A1D3-738EBB23B14A}" srcOrd="0" destOrd="0" presId="urn:microsoft.com/office/officeart/2005/8/layout/radial2"/>
    <dgm:cxn modelId="{56BC6B9F-A3D7-4CBC-B297-004D5E347BA4}" type="presParOf" srcId="{B6C5F102-239F-4D56-A314-D55734AC2909}" destId="{37CFCD03-13FC-4455-8DDE-4C4DDC6D7778}" srcOrd="1" destOrd="0" presId="urn:microsoft.com/office/officeart/2005/8/layout/radial2"/>
    <dgm:cxn modelId="{3F8DA31A-FA23-4BE0-9FEA-5B14ECBB5FB5}" type="presParOf" srcId="{8B1E0D8D-EC9E-4C62-9709-53E079D56FF2}" destId="{5C2AD57A-A433-42BE-8FEF-3AD6CECB6D62}" srcOrd="1" destOrd="0" presId="urn:microsoft.com/office/officeart/2005/8/layout/radial2"/>
    <dgm:cxn modelId="{393F6D5E-A0FD-47FF-9DE2-F66E59F529A8}" type="presParOf" srcId="{8B1E0D8D-EC9E-4C62-9709-53E079D56FF2}" destId="{7AEF24D4-ED78-4198-9FB8-916B7703B927}" srcOrd="2" destOrd="0" presId="urn:microsoft.com/office/officeart/2005/8/layout/radial2"/>
    <dgm:cxn modelId="{FAF64D82-537D-478B-B7D1-7CF7AB140440}" type="presParOf" srcId="{7AEF24D4-ED78-4198-9FB8-916B7703B927}" destId="{F5386DDC-6DB1-434E-BE7A-642EDA71B962}" srcOrd="0" destOrd="0" presId="urn:microsoft.com/office/officeart/2005/8/layout/radial2"/>
    <dgm:cxn modelId="{3185562B-CFB5-49D5-BF8B-54086274C5B8}" type="presParOf" srcId="{7AEF24D4-ED78-4198-9FB8-916B7703B927}" destId="{30C001AB-28EF-4E3C-87F0-21203437DD14}" srcOrd="1" destOrd="0" presId="urn:microsoft.com/office/officeart/2005/8/layout/radial2"/>
    <dgm:cxn modelId="{4EAE2280-C903-494B-8972-750BB5E59B4C}" type="presParOf" srcId="{8B1E0D8D-EC9E-4C62-9709-53E079D56FF2}" destId="{112EE89D-9636-40DD-9D82-77B27BD312B4}" srcOrd="3" destOrd="0" presId="urn:microsoft.com/office/officeart/2005/8/layout/radial2"/>
    <dgm:cxn modelId="{2A1B2306-D944-4FC3-9895-874E10D2BCDC}" type="presParOf" srcId="{8B1E0D8D-EC9E-4C62-9709-53E079D56FF2}" destId="{BF4E9BEB-BEEA-477A-8B76-5B0FCF872899}" srcOrd="4" destOrd="0" presId="urn:microsoft.com/office/officeart/2005/8/layout/radial2"/>
    <dgm:cxn modelId="{4E7E62E0-C23C-453D-9C48-CA820B611B70}" type="presParOf" srcId="{BF4E9BEB-BEEA-477A-8B76-5B0FCF872899}" destId="{BA54DDFB-8278-45F6-A4EC-EF26EA6F26FF}" srcOrd="0" destOrd="0" presId="urn:microsoft.com/office/officeart/2005/8/layout/radial2"/>
    <dgm:cxn modelId="{0102CE54-B72B-49B0-AE37-1B25DD7D82EF}" type="presParOf" srcId="{BF4E9BEB-BEEA-477A-8B76-5B0FCF872899}" destId="{053F6F0A-98E9-4736-B08E-9FB2FE84580D}" srcOrd="1" destOrd="0" presId="urn:microsoft.com/office/officeart/2005/8/layout/radial2"/>
    <dgm:cxn modelId="{B45D66BB-89A5-4471-B9B7-1793EB6325F6}" type="presParOf" srcId="{8B1E0D8D-EC9E-4C62-9709-53E079D56FF2}" destId="{8290A6CB-0DC6-4120-9E4A-F40EFABD0365}" srcOrd="5" destOrd="0" presId="urn:microsoft.com/office/officeart/2005/8/layout/radial2"/>
    <dgm:cxn modelId="{FC445A72-E4EA-4F12-B25C-18F6CA396590}" type="presParOf" srcId="{8B1E0D8D-EC9E-4C62-9709-53E079D56FF2}" destId="{87E45A99-4927-4867-8939-F6700EF41675}" srcOrd="6" destOrd="0" presId="urn:microsoft.com/office/officeart/2005/8/layout/radial2"/>
    <dgm:cxn modelId="{9357ED11-5B97-4A76-AAD5-2D5E50A24872}" type="presParOf" srcId="{87E45A99-4927-4867-8939-F6700EF41675}" destId="{26B77544-CCEE-45A3-A3F1-7674F1E01301}" srcOrd="0" destOrd="0" presId="urn:microsoft.com/office/officeart/2005/8/layout/radial2"/>
    <dgm:cxn modelId="{1914C7D7-5B24-4714-9FD3-214A77DB802D}" type="presParOf" srcId="{87E45A99-4927-4867-8939-F6700EF41675}" destId="{F93BCFC3-DD52-4576-9C9F-BD0462DCDA97}" srcOrd="1" destOrd="0" presId="urn:microsoft.com/office/officeart/2005/8/layout/radial2"/>
    <dgm:cxn modelId="{B0F694C0-A806-44CE-9924-996E2CFBF1DD}" type="presParOf" srcId="{8B1E0D8D-EC9E-4C62-9709-53E079D56FF2}" destId="{4CD3CCD7-980A-4016-9C3A-DFBA47174F42}" srcOrd="7" destOrd="0" presId="urn:microsoft.com/office/officeart/2005/8/layout/radial2"/>
    <dgm:cxn modelId="{90D25FC7-C9DB-4CE7-AEE9-B2EA09A8331C}" type="presParOf" srcId="{8B1E0D8D-EC9E-4C62-9709-53E079D56FF2}" destId="{1C63DB8C-3A82-469A-818E-C4476E1AAC98}" srcOrd="8" destOrd="0" presId="urn:microsoft.com/office/officeart/2005/8/layout/radial2"/>
    <dgm:cxn modelId="{F990B851-7597-459E-BE4F-18923212E9D2}" type="presParOf" srcId="{1C63DB8C-3A82-469A-818E-C4476E1AAC98}" destId="{992B4F9E-D38D-4C9F-9C40-5F55F221B087}" srcOrd="0" destOrd="0" presId="urn:microsoft.com/office/officeart/2005/8/layout/radial2"/>
    <dgm:cxn modelId="{652D73A7-6F70-4B2A-A520-418D3E80B460}" type="presParOf" srcId="{1C63DB8C-3A82-469A-818E-C4476E1AAC98}" destId="{71963143-4AD4-4931-B040-9D996811856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271E83-2497-4D18-BCC2-91F9ECDA20E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0294FC11-3A87-4855-A795-54D09A9AEA46}">
      <dgm:prSet phldrT="[Text]" custT="1"/>
      <dgm:spPr/>
      <dgm:t>
        <a:bodyPr/>
        <a:lstStyle/>
        <a:p>
          <a:r>
            <a:rPr lang="en-GB" sz="1800" b="0" dirty="0">
              <a:latin typeface="+mj-lt"/>
            </a:rPr>
            <a:t>Pillar 1</a:t>
          </a:r>
        </a:p>
      </dgm:t>
    </dgm:pt>
    <dgm:pt modelId="{E7C12BD5-736C-4088-9C83-F859323BB7B6}" type="parTrans" cxnId="{32FAB672-EFF9-4F7C-94D3-D1F4471C94A1}">
      <dgm:prSet/>
      <dgm:spPr/>
      <dgm:t>
        <a:bodyPr/>
        <a:lstStyle/>
        <a:p>
          <a:endParaRPr lang="en-GB" b="0">
            <a:latin typeface="+mj-lt"/>
          </a:endParaRPr>
        </a:p>
      </dgm:t>
    </dgm:pt>
    <dgm:pt modelId="{FDB61AA7-F5F1-48DB-A050-80113296A8A9}" type="sibTrans" cxnId="{32FAB672-EFF9-4F7C-94D3-D1F4471C94A1}">
      <dgm:prSet/>
      <dgm:spPr/>
      <dgm:t>
        <a:bodyPr/>
        <a:lstStyle/>
        <a:p>
          <a:endParaRPr lang="en-GB" b="0">
            <a:latin typeface="+mj-lt"/>
          </a:endParaRPr>
        </a:p>
      </dgm:t>
    </dgm:pt>
    <dgm:pt modelId="{1C67EE7F-CB93-4A54-9D3B-4039C6A9AB99}">
      <dgm:prSet phldrT="[Text]"/>
      <dgm:spPr/>
      <dgm:t>
        <a:bodyPr/>
        <a:lstStyle/>
        <a:p>
          <a:pPr>
            <a:buFont typeface="Wingdings" panose="05000000000000000000" pitchFamily="2" charset="2"/>
            <a:buChar char="§"/>
          </a:pPr>
          <a:r>
            <a:rPr lang="en-GB" b="0" dirty="0">
              <a:latin typeface="+mj-lt"/>
            </a:rPr>
            <a:t>National Resilience Strategy – Resilient Agricultural Growth </a:t>
          </a:r>
        </a:p>
      </dgm:t>
    </dgm:pt>
    <dgm:pt modelId="{6A561CBC-C1CD-4C9A-9D78-976333A36C8C}" type="parTrans" cxnId="{EE8140A4-7201-4D2E-A291-4DA6795B3A09}">
      <dgm:prSet/>
      <dgm:spPr/>
      <dgm:t>
        <a:bodyPr/>
        <a:lstStyle/>
        <a:p>
          <a:endParaRPr lang="en-GB" b="0">
            <a:latin typeface="+mj-lt"/>
          </a:endParaRPr>
        </a:p>
      </dgm:t>
    </dgm:pt>
    <dgm:pt modelId="{6F9209CC-B66B-4F1B-A70A-42F5D54EF9B9}" type="sibTrans" cxnId="{EE8140A4-7201-4D2E-A291-4DA6795B3A09}">
      <dgm:prSet/>
      <dgm:spPr/>
      <dgm:t>
        <a:bodyPr/>
        <a:lstStyle/>
        <a:p>
          <a:endParaRPr lang="en-GB" b="0">
            <a:latin typeface="+mj-lt"/>
          </a:endParaRPr>
        </a:p>
      </dgm:t>
    </dgm:pt>
    <dgm:pt modelId="{869A4D5F-261E-486A-86A6-871EC16B0D3A}">
      <dgm:prSet phldrT="[Text]"/>
      <dgm:spPr/>
      <dgm:t>
        <a:bodyPr/>
        <a:lstStyle/>
        <a:p>
          <a:pPr>
            <a:buFont typeface="Wingdings" panose="05000000000000000000" pitchFamily="2" charset="2"/>
            <a:buChar char="§"/>
          </a:pPr>
          <a:r>
            <a:rPr lang="en-GB" b="0" dirty="0">
              <a:latin typeface="+mj-lt"/>
            </a:rPr>
            <a:t>Malawi vision 2063 – Agricultural Productivity and Commercialization</a:t>
          </a:r>
        </a:p>
      </dgm:t>
    </dgm:pt>
    <dgm:pt modelId="{0D72DE8B-0D96-4BFE-B1F7-3E3C8C355176}" type="parTrans" cxnId="{702E756C-093A-402A-A094-6C9ACFCCB877}">
      <dgm:prSet/>
      <dgm:spPr/>
      <dgm:t>
        <a:bodyPr/>
        <a:lstStyle/>
        <a:p>
          <a:endParaRPr lang="en-GB" b="0">
            <a:latin typeface="+mj-lt"/>
          </a:endParaRPr>
        </a:p>
      </dgm:t>
    </dgm:pt>
    <dgm:pt modelId="{3ACB973D-2850-48DF-BCDA-A23C3F9220E4}" type="sibTrans" cxnId="{702E756C-093A-402A-A094-6C9ACFCCB877}">
      <dgm:prSet/>
      <dgm:spPr/>
      <dgm:t>
        <a:bodyPr/>
        <a:lstStyle/>
        <a:p>
          <a:endParaRPr lang="en-GB" b="0">
            <a:latin typeface="+mj-lt"/>
          </a:endParaRPr>
        </a:p>
      </dgm:t>
    </dgm:pt>
    <dgm:pt modelId="{4BDB91B4-31EA-4A08-B7C3-7EF45EC47D23}">
      <dgm:prSet phldrT="[Text]" custT="1"/>
      <dgm:spPr/>
      <dgm:t>
        <a:bodyPr/>
        <a:lstStyle/>
        <a:p>
          <a:pPr marL="0" lvl="0" indent="0" algn="ctr" defTabSz="800100">
            <a:lnSpc>
              <a:spcPct val="90000"/>
            </a:lnSpc>
            <a:spcBef>
              <a:spcPct val="0"/>
            </a:spcBef>
            <a:spcAft>
              <a:spcPct val="35000"/>
            </a:spcAft>
            <a:buNone/>
          </a:pPr>
          <a:r>
            <a:rPr lang="en-GB" sz="1800" b="0" kern="1200" dirty="0">
              <a:solidFill>
                <a:prstClr val="white"/>
              </a:solidFill>
              <a:latin typeface="Century Gothic"/>
              <a:ea typeface="+mn-ea"/>
              <a:cs typeface="+mn-cs"/>
            </a:rPr>
            <a:t>Pillar 2</a:t>
          </a:r>
        </a:p>
      </dgm:t>
    </dgm:pt>
    <dgm:pt modelId="{71210767-0787-4FDF-AC00-2407AE6C1EA5}" type="parTrans" cxnId="{4985DD65-540E-40DE-B9BD-563E4DE3F2E4}">
      <dgm:prSet/>
      <dgm:spPr/>
      <dgm:t>
        <a:bodyPr/>
        <a:lstStyle/>
        <a:p>
          <a:endParaRPr lang="en-GB" b="0">
            <a:latin typeface="+mj-lt"/>
          </a:endParaRPr>
        </a:p>
      </dgm:t>
    </dgm:pt>
    <dgm:pt modelId="{91DDC5CF-3465-45BE-BAC6-4DBB85A029B8}" type="sibTrans" cxnId="{4985DD65-540E-40DE-B9BD-563E4DE3F2E4}">
      <dgm:prSet/>
      <dgm:spPr/>
      <dgm:t>
        <a:bodyPr/>
        <a:lstStyle/>
        <a:p>
          <a:endParaRPr lang="en-GB" b="0">
            <a:latin typeface="+mj-lt"/>
          </a:endParaRPr>
        </a:p>
      </dgm:t>
    </dgm:pt>
    <dgm:pt modelId="{9AD776ED-B945-4557-BB5E-44BC75538B89}">
      <dgm:prSet phldrT="[Text]"/>
      <dgm:spPr/>
      <dgm:t>
        <a:bodyPr/>
        <a:lstStyle/>
        <a:p>
          <a:r>
            <a:rPr lang="en-GB" b="0" dirty="0">
              <a:latin typeface="+mj-lt"/>
            </a:rPr>
            <a:t>National Resilience Strategy – Risk Reduction, Flood Control and EWS, Response Capacity. </a:t>
          </a:r>
        </a:p>
      </dgm:t>
    </dgm:pt>
    <dgm:pt modelId="{748451F5-1C2D-4A95-A4AF-B82F9B524B74}" type="parTrans" cxnId="{05011065-4B5A-48DD-A210-3C0700BA7E74}">
      <dgm:prSet/>
      <dgm:spPr/>
      <dgm:t>
        <a:bodyPr/>
        <a:lstStyle/>
        <a:p>
          <a:endParaRPr lang="en-GB" b="0">
            <a:latin typeface="+mj-lt"/>
          </a:endParaRPr>
        </a:p>
      </dgm:t>
    </dgm:pt>
    <dgm:pt modelId="{E0DB1B95-1D22-451D-B914-44FA66BEFB1F}" type="sibTrans" cxnId="{05011065-4B5A-48DD-A210-3C0700BA7E74}">
      <dgm:prSet/>
      <dgm:spPr/>
      <dgm:t>
        <a:bodyPr/>
        <a:lstStyle/>
        <a:p>
          <a:endParaRPr lang="en-GB" b="0">
            <a:latin typeface="+mj-lt"/>
          </a:endParaRPr>
        </a:p>
      </dgm:t>
    </dgm:pt>
    <dgm:pt modelId="{0CDF6E3E-4C19-43CE-A662-BB7DF831FE63}">
      <dgm:prSet phldrT="[Text]"/>
      <dgm:spPr/>
      <dgm:t>
        <a:bodyPr/>
        <a:lstStyle/>
        <a:p>
          <a:r>
            <a:rPr lang="en-GB" b="0" dirty="0">
              <a:latin typeface="+mj-lt"/>
            </a:rPr>
            <a:t>Malawi Vision 2063 – Increased Industrialization</a:t>
          </a:r>
        </a:p>
      </dgm:t>
    </dgm:pt>
    <dgm:pt modelId="{00997A35-BC33-4DCA-BAD5-C93C95BCFD9C}" type="parTrans" cxnId="{C999623C-9B7B-4710-803F-3CE9C373B17B}">
      <dgm:prSet/>
      <dgm:spPr/>
      <dgm:t>
        <a:bodyPr/>
        <a:lstStyle/>
        <a:p>
          <a:endParaRPr lang="en-GB" b="0">
            <a:latin typeface="+mj-lt"/>
          </a:endParaRPr>
        </a:p>
      </dgm:t>
    </dgm:pt>
    <dgm:pt modelId="{EFD8FA6E-CF7A-46C8-BAEF-30F33A8DEDA8}" type="sibTrans" cxnId="{C999623C-9B7B-4710-803F-3CE9C373B17B}">
      <dgm:prSet/>
      <dgm:spPr/>
      <dgm:t>
        <a:bodyPr/>
        <a:lstStyle/>
        <a:p>
          <a:endParaRPr lang="en-GB" b="0">
            <a:latin typeface="+mj-lt"/>
          </a:endParaRPr>
        </a:p>
      </dgm:t>
    </dgm:pt>
    <dgm:pt modelId="{B2EFE08F-10B4-416C-80DE-C2459330A32D}">
      <dgm:prSet phldrT="[Text]" custT="1"/>
      <dgm:spPr/>
      <dgm:t>
        <a:bodyPr/>
        <a:lstStyle/>
        <a:p>
          <a:pPr marL="0" lvl="0" indent="0" algn="ctr" defTabSz="800100">
            <a:lnSpc>
              <a:spcPct val="90000"/>
            </a:lnSpc>
            <a:spcBef>
              <a:spcPct val="0"/>
            </a:spcBef>
            <a:spcAft>
              <a:spcPct val="35000"/>
            </a:spcAft>
            <a:buNone/>
          </a:pPr>
          <a:r>
            <a:rPr lang="en-GB" sz="1800" b="0" kern="1200" dirty="0">
              <a:solidFill>
                <a:prstClr val="white"/>
              </a:solidFill>
              <a:latin typeface="Century Gothic"/>
              <a:ea typeface="+mn-ea"/>
              <a:cs typeface="+mn-cs"/>
            </a:rPr>
            <a:t>Pillar 3</a:t>
          </a:r>
        </a:p>
      </dgm:t>
    </dgm:pt>
    <dgm:pt modelId="{6F1F1BEB-84F4-43A7-88B4-B00ABC73738A}" type="parTrans" cxnId="{F30A4604-5675-4025-B4AB-FF95FA89EB58}">
      <dgm:prSet/>
      <dgm:spPr/>
      <dgm:t>
        <a:bodyPr/>
        <a:lstStyle/>
        <a:p>
          <a:endParaRPr lang="en-GB" b="0">
            <a:latin typeface="+mj-lt"/>
          </a:endParaRPr>
        </a:p>
      </dgm:t>
    </dgm:pt>
    <dgm:pt modelId="{B64D26CD-F867-4D68-93D6-EC9C6FEA4C8B}" type="sibTrans" cxnId="{F30A4604-5675-4025-B4AB-FF95FA89EB58}">
      <dgm:prSet/>
      <dgm:spPr/>
      <dgm:t>
        <a:bodyPr/>
        <a:lstStyle/>
        <a:p>
          <a:endParaRPr lang="en-GB" b="0">
            <a:latin typeface="+mj-lt"/>
          </a:endParaRPr>
        </a:p>
      </dgm:t>
    </dgm:pt>
    <dgm:pt modelId="{62B94CAD-40AF-4DEC-AD89-C87630AE8C76}">
      <dgm:prSet phldrT="[Text]"/>
      <dgm:spPr/>
      <dgm:t>
        <a:bodyPr/>
        <a:lstStyle/>
        <a:p>
          <a:r>
            <a:rPr lang="en-GB" b="0" dirty="0">
              <a:latin typeface="+mj-lt"/>
            </a:rPr>
            <a:t>NRS – Human Capacity, Livelihoods Improvement, Social Protection. </a:t>
          </a:r>
        </a:p>
      </dgm:t>
    </dgm:pt>
    <dgm:pt modelId="{4FAA28A9-DA03-4F3B-980C-7556AF55CF36}" type="parTrans" cxnId="{25EAF515-92EE-4893-9FF1-99D87F93C9DB}">
      <dgm:prSet/>
      <dgm:spPr/>
      <dgm:t>
        <a:bodyPr/>
        <a:lstStyle/>
        <a:p>
          <a:endParaRPr lang="en-GB" b="0">
            <a:latin typeface="+mj-lt"/>
          </a:endParaRPr>
        </a:p>
      </dgm:t>
    </dgm:pt>
    <dgm:pt modelId="{11BF729D-1513-4738-A19C-DD32D80909AF}" type="sibTrans" cxnId="{25EAF515-92EE-4893-9FF1-99D87F93C9DB}">
      <dgm:prSet/>
      <dgm:spPr/>
      <dgm:t>
        <a:bodyPr/>
        <a:lstStyle/>
        <a:p>
          <a:endParaRPr lang="en-GB" b="0">
            <a:latin typeface="+mj-lt"/>
          </a:endParaRPr>
        </a:p>
      </dgm:t>
    </dgm:pt>
    <dgm:pt modelId="{3C59817D-4E87-4EA6-9C89-D5587A55411C}">
      <dgm:prSet phldrT="[Text]"/>
      <dgm:spPr/>
      <dgm:t>
        <a:bodyPr/>
        <a:lstStyle/>
        <a:p>
          <a:r>
            <a:rPr lang="en-GB" b="0" dirty="0">
              <a:latin typeface="+mj-lt"/>
            </a:rPr>
            <a:t>Vision 2063 – Urbanization</a:t>
          </a:r>
        </a:p>
      </dgm:t>
    </dgm:pt>
    <dgm:pt modelId="{150709B5-AE57-4BF4-A97E-45F3C5E7F4E9}" type="parTrans" cxnId="{1D7A24C8-47BB-4553-A1EB-2C7F89B27D16}">
      <dgm:prSet/>
      <dgm:spPr/>
      <dgm:t>
        <a:bodyPr/>
        <a:lstStyle/>
        <a:p>
          <a:endParaRPr lang="en-GB" b="0">
            <a:latin typeface="+mj-lt"/>
          </a:endParaRPr>
        </a:p>
      </dgm:t>
    </dgm:pt>
    <dgm:pt modelId="{3F5A2CD8-3F1E-4FBE-9DFC-B4351BDE08E0}" type="sibTrans" cxnId="{1D7A24C8-47BB-4553-A1EB-2C7F89B27D16}">
      <dgm:prSet/>
      <dgm:spPr/>
      <dgm:t>
        <a:bodyPr/>
        <a:lstStyle/>
        <a:p>
          <a:endParaRPr lang="en-GB" b="0">
            <a:latin typeface="+mj-lt"/>
          </a:endParaRPr>
        </a:p>
      </dgm:t>
    </dgm:pt>
    <dgm:pt modelId="{2CE80544-99A7-4EF4-B41D-6F075984417F}">
      <dgm:prSet phldrT="[Text]"/>
      <dgm:spPr/>
      <dgm:t>
        <a:bodyPr/>
        <a:lstStyle/>
        <a:p>
          <a:pPr>
            <a:buFont typeface="Wingdings" panose="05000000000000000000" pitchFamily="2" charset="2"/>
            <a:buChar char="§"/>
          </a:pPr>
          <a:r>
            <a:rPr lang="en-GB" b="0" dirty="0">
              <a:latin typeface="+mj-lt"/>
            </a:rPr>
            <a:t>National Climate Change Investment Plan – Adaptation</a:t>
          </a:r>
        </a:p>
      </dgm:t>
    </dgm:pt>
    <dgm:pt modelId="{7502400A-2888-4549-B281-A088659C0D52}" type="parTrans" cxnId="{9FF0267A-766D-4214-A431-1FE6352F9D7D}">
      <dgm:prSet/>
      <dgm:spPr/>
      <dgm:t>
        <a:bodyPr/>
        <a:lstStyle/>
        <a:p>
          <a:endParaRPr lang="en-GB" b="0">
            <a:latin typeface="+mj-lt"/>
          </a:endParaRPr>
        </a:p>
      </dgm:t>
    </dgm:pt>
    <dgm:pt modelId="{365F5F3C-0CCC-4400-8649-03865B755062}" type="sibTrans" cxnId="{9FF0267A-766D-4214-A431-1FE6352F9D7D}">
      <dgm:prSet/>
      <dgm:spPr/>
      <dgm:t>
        <a:bodyPr/>
        <a:lstStyle/>
        <a:p>
          <a:endParaRPr lang="en-GB" b="0">
            <a:latin typeface="+mj-lt"/>
          </a:endParaRPr>
        </a:p>
      </dgm:t>
    </dgm:pt>
    <dgm:pt modelId="{B8AB084F-722D-42C0-9252-12F897B69D2A}">
      <dgm:prSet phldrT="[Text]"/>
      <dgm:spPr/>
      <dgm:t>
        <a:bodyPr/>
        <a:lstStyle/>
        <a:p>
          <a:r>
            <a:rPr lang="en-GB" b="0" dirty="0">
              <a:latin typeface="+mj-lt"/>
            </a:rPr>
            <a:t>National Climate Change Investment Plan – Mitigation</a:t>
          </a:r>
        </a:p>
      </dgm:t>
    </dgm:pt>
    <dgm:pt modelId="{082DC45A-D0F7-46C8-BC2F-67AF63423E98}" type="parTrans" cxnId="{245FF139-4C17-4C3E-948C-CF2DB0539C48}">
      <dgm:prSet/>
      <dgm:spPr/>
      <dgm:t>
        <a:bodyPr/>
        <a:lstStyle/>
        <a:p>
          <a:endParaRPr lang="en-GB" b="0">
            <a:latin typeface="+mj-lt"/>
          </a:endParaRPr>
        </a:p>
      </dgm:t>
    </dgm:pt>
    <dgm:pt modelId="{58C55D34-B8FE-4F2B-A0DA-4066573A57D0}" type="sibTrans" cxnId="{245FF139-4C17-4C3E-948C-CF2DB0539C48}">
      <dgm:prSet/>
      <dgm:spPr/>
      <dgm:t>
        <a:bodyPr/>
        <a:lstStyle/>
        <a:p>
          <a:endParaRPr lang="en-GB" b="0">
            <a:latin typeface="+mj-lt"/>
          </a:endParaRPr>
        </a:p>
      </dgm:t>
    </dgm:pt>
    <dgm:pt modelId="{031676D6-469B-4285-BA81-0929AADE5BD0}">
      <dgm:prSet phldrT="[Text]" custT="1"/>
      <dgm:spPr/>
      <dgm:t>
        <a:bodyPr/>
        <a:lstStyle/>
        <a:p>
          <a:pPr marL="0" lvl="0" indent="0" algn="ctr" defTabSz="800100">
            <a:lnSpc>
              <a:spcPct val="90000"/>
            </a:lnSpc>
            <a:spcBef>
              <a:spcPct val="0"/>
            </a:spcBef>
            <a:spcAft>
              <a:spcPct val="35000"/>
            </a:spcAft>
            <a:buNone/>
          </a:pPr>
          <a:r>
            <a:rPr lang="en-GB" sz="1800" b="0" kern="1200" dirty="0">
              <a:solidFill>
                <a:prstClr val="white"/>
              </a:solidFill>
              <a:latin typeface="Century Gothic"/>
              <a:ea typeface="+mn-ea"/>
              <a:cs typeface="+mn-cs"/>
            </a:rPr>
            <a:t>Pillar 4 </a:t>
          </a:r>
        </a:p>
      </dgm:t>
    </dgm:pt>
    <dgm:pt modelId="{B2D4FE3D-FC4C-46F1-8797-660303F3C891}" type="parTrans" cxnId="{18069D8B-3335-49D5-A8DA-2B667BAC56FD}">
      <dgm:prSet/>
      <dgm:spPr/>
      <dgm:t>
        <a:bodyPr/>
        <a:lstStyle/>
        <a:p>
          <a:endParaRPr lang="en-GB" b="0">
            <a:latin typeface="+mj-lt"/>
          </a:endParaRPr>
        </a:p>
      </dgm:t>
    </dgm:pt>
    <dgm:pt modelId="{5EBFC2AA-0E41-4E9B-92B5-F250901093BC}" type="sibTrans" cxnId="{18069D8B-3335-49D5-A8DA-2B667BAC56FD}">
      <dgm:prSet/>
      <dgm:spPr/>
      <dgm:t>
        <a:bodyPr/>
        <a:lstStyle/>
        <a:p>
          <a:endParaRPr lang="en-GB" b="0">
            <a:latin typeface="+mj-lt"/>
          </a:endParaRPr>
        </a:p>
      </dgm:t>
    </dgm:pt>
    <dgm:pt modelId="{E8251BDD-8295-4B3E-A473-F0F1D5AA489C}">
      <dgm:prSet phldrT="[Text]"/>
      <dgm:spPr/>
      <dgm:t>
        <a:bodyPr/>
        <a:lstStyle/>
        <a:p>
          <a:r>
            <a:rPr lang="en-GB" b="0" dirty="0">
              <a:latin typeface="+mj-lt"/>
            </a:rPr>
            <a:t>NRS – Enhancing Catchment protection and Management. </a:t>
          </a:r>
        </a:p>
      </dgm:t>
    </dgm:pt>
    <dgm:pt modelId="{236F4FF7-D579-4A1D-A9EF-90919135E5C4}" type="parTrans" cxnId="{3D109107-686D-4CEA-AF98-2E68391F8082}">
      <dgm:prSet/>
      <dgm:spPr/>
      <dgm:t>
        <a:bodyPr/>
        <a:lstStyle/>
        <a:p>
          <a:endParaRPr lang="en-GB" b="0">
            <a:latin typeface="+mj-lt"/>
          </a:endParaRPr>
        </a:p>
      </dgm:t>
    </dgm:pt>
    <dgm:pt modelId="{D6312EE0-6FFF-4D6A-AEE7-4D0C5669196D}" type="sibTrans" cxnId="{3D109107-686D-4CEA-AF98-2E68391F8082}">
      <dgm:prSet/>
      <dgm:spPr/>
      <dgm:t>
        <a:bodyPr/>
        <a:lstStyle/>
        <a:p>
          <a:endParaRPr lang="en-GB" b="0">
            <a:latin typeface="+mj-lt"/>
          </a:endParaRPr>
        </a:p>
      </dgm:t>
    </dgm:pt>
    <dgm:pt modelId="{CBE34A2F-3133-4EC6-828B-02E2D78355BC}">
      <dgm:prSet phldrT="[Text]"/>
      <dgm:spPr/>
      <dgm:t>
        <a:bodyPr/>
        <a:lstStyle/>
        <a:p>
          <a:r>
            <a:rPr lang="en-GB" b="0" dirty="0">
              <a:latin typeface="+mj-lt"/>
            </a:rPr>
            <a:t>NCCIP – Capacity Building for DRM.</a:t>
          </a:r>
        </a:p>
      </dgm:t>
    </dgm:pt>
    <dgm:pt modelId="{659BA276-1FA4-4621-B48D-B909C72C9955}" type="parTrans" cxnId="{1C71CCC1-CFE7-404C-AA94-B0BB807AA68D}">
      <dgm:prSet/>
      <dgm:spPr/>
      <dgm:t>
        <a:bodyPr/>
        <a:lstStyle/>
        <a:p>
          <a:endParaRPr lang="en-GB" b="0">
            <a:latin typeface="+mj-lt"/>
          </a:endParaRPr>
        </a:p>
      </dgm:t>
    </dgm:pt>
    <dgm:pt modelId="{2749DBE7-72FA-4693-9BDF-D75AF7CBD25F}" type="sibTrans" cxnId="{1C71CCC1-CFE7-404C-AA94-B0BB807AA68D}">
      <dgm:prSet/>
      <dgm:spPr/>
      <dgm:t>
        <a:bodyPr/>
        <a:lstStyle/>
        <a:p>
          <a:endParaRPr lang="en-GB" b="0">
            <a:latin typeface="+mj-lt"/>
          </a:endParaRPr>
        </a:p>
      </dgm:t>
    </dgm:pt>
    <dgm:pt modelId="{59C441E3-C9F4-4129-8AD4-DA7FFC7DD770}">
      <dgm:prSet phldrT="[Text]"/>
      <dgm:spPr/>
      <dgm:t>
        <a:bodyPr/>
        <a:lstStyle/>
        <a:p>
          <a:r>
            <a:rPr lang="en-GB" b="0" dirty="0">
              <a:latin typeface="+mj-lt"/>
            </a:rPr>
            <a:t>NCCIP – Climate change Research, Technology Development and Transfer</a:t>
          </a:r>
        </a:p>
      </dgm:t>
    </dgm:pt>
    <dgm:pt modelId="{165B0A6B-2CE8-4D45-97D9-64AF93B97574}" type="parTrans" cxnId="{27878B9B-7F87-4BB2-8745-C5EA8522F1D9}">
      <dgm:prSet/>
      <dgm:spPr/>
      <dgm:t>
        <a:bodyPr/>
        <a:lstStyle/>
        <a:p>
          <a:endParaRPr lang="en-GB" b="0">
            <a:latin typeface="+mj-lt"/>
          </a:endParaRPr>
        </a:p>
      </dgm:t>
    </dgm:pt>
    <dgm:pt modelId="{2EB322DF-7237-4101-8C60-5599EB69A6FF}" type="sibTrans" cxnId="{27878B9B-7F87-4BB2-8745-C5EA8522F1D9}">
      <dgm:prSet/>
      <dgm:spPr/>
      <dgm:t>
        <a:bodyPr/>
        <a:lstStyle/>
        <a:p>
          <a:endParaRPr lang="en-GB" b="0">
            <a:latin typeface="+mj-lt"/>
          </a:endParaRPr>
        </a:p>
      </dgm:t>
    </dgm:pt>
    <dgm:pt modelId="{8B089586-D376-41E8-B175-BD72593CF43A}">
      <dgm:prSet phldrT="[Text]"/>
      <dgm:spPr/>
      <dgm:t>
        <a:bodyPr/>
        <a:lstStyle/>
        <a:p>
          <a:r>
            <a:rPr lang="en-GB" b="0" dirty="0">
              <a:latin typeface="+mj-lt"/>
            </a:rPr>
            <a:t>Pillar 5 </a:t>
          </a:r>
        </a:p>
      </dgm:t>
    </dgm:pt>
    <dgm:pt modelId="{7E2480B6-AA81-4D11-8DF1-D3DA3AFB4D6D}" type="parTrans" cxnId="{0DD9AA84-94BF-46EE-B7AC-CF6731F7C8BF}">
      <dgm:prSet/>
      <dgm:spPr/>
      <dgm:t>
        <a:bodyPr/>
        <a:lstStyle/>
        <a:p>
          <a:endParaRPr lang="en-GB"/>
        </a:p>
      </dgm:t>
    </dgm:pt>
    <dgm:pt modelId="{A2269105-4B96-40E8-B041-D2F5A915D6E4}" type="sibTrans" cxnId="{0DD9AA84-94BF-46EE-B7AC-CF6731F7C8BF}">
      <dgm:prSet/>
      <dgm:spPr/>
      <dgm:t>
        <a:bodyPr/>
        <a:lstStyle/>
        <a:p>
          <a:endParaRPr lang="en-GB"/>
        </a:p>
      </dgm:t>
    </dgm:pt>
    <dgm:pt modelId="{74EF3F0C-B8D2-43B2-9E94-96608950003C}">
      <dgm:prSet phldrT="[Text]"/>
      <dgm:spPr/>
      <dgm:t>
        <a:bodyPr/>
        <a:lstStyle/>
        <a:p>
          <a:r>
            <a:rPr lang="en-GB" b="0" dirty="0">
              <a:latin typeface="+mj-lt"/>
            </a:rPr>
            <a:t>Vision 2063 – Knowledge and skills development. </a:t>
          </a:r>
        </a:p>
      </dgm:t>
    </dgm:pt>
    <dgm:pt modelId="{A290A5DC-B080-4FEB-9B79-66E04F970D9D}" type="parTrans" cxnId="{7FD83AD4-F2ED-4265-9CA6-8232D7A64EF0}">
      <dgm:prSet/>
      <dgm:spPr/>
      <dgm:t>
        <a:bodyPr/>
        <a:lstStyle/>
        <a:p>
          <a:endParaRPr lang="en-GB"/>
        </a:p>
      </dgm:t>
    </dgm:pt>
    <dgm:pt modelId="{84AB165E-A366-4042-9DD1-6500F436C01A}" type="sibTrans" cxnId="{7FD83AD4-F2ED-4265-9CA6-8232D7A64EF0}">
      <dgm:prSet/>
      <dgm:spPr/>
      <dgm:t>
        <a:bodyPr/>
        <a:lstStyle/>
        <a:p>
          <a:endParaRPr lang="en-GB"/>
        </a:p>
      </dgm:t>
    </dgm:pt>
    <dgm:pt modelId="{9D744638-15D2-451E-8133-4CD65D3B33B7}" type="pres">
      <dgm:prSet presAssocID="{DB271E83-2497-4D18-BCC2-91F9ECDA20E6}" presName="composite" presStyleCnt="0">
        <dgm:presLayoutVars>
          <dgm:chMax val="5"/>
          <dgm:dir/>
          <dgm:animLvl val="ctr"/>
          <dgm:resizeHandles val="exact"/>
        </dgm:presLayoutVars>
      </dgm:prSet>
      <dgm:spPr/>
    </dgm:pt>
    <dgm:pt modelId="{8B1E0D8D-EC9E-4C62-9709-53E079D56FF2}" type="pres">
      <dgm:prSet presAssocID="{DB271E83-2497-4D18-BCC2-91F9ECDA20E6}" presName="cycle" presStyleCnt="0"/>
      <dgm:spPr/>
    </dgm:pt>
    <dgm:pt modelId="{B6C5F102-239F-4D56-A314-D55734AC2909}" type="pres">
      <dgm:prSet presAssocID="{DB271E83-2497-4D18-BCC2-91F9ECDA20E6}" presName="centerShape" presStyleCnt="0"/>
      <dgm:spPr/>
    </dgm:pt>
    <dgm:pt modelId="{9F48872E-1C0C-4A69-A1D3-738EBB23B14A}" type="pres">
      <dgm:prSet presAssocID="{DB271E83-2497-4D18-BCC2-91F9ECDA20E6}" presName="connSite" presStyleLbl="node1" presStyleIdx="0" presStyleCnt="6"/>
      <dgm:spPr/>
    </dgm:pt>
    <dgm:pt modelId="{37CFCD03-13FC-4455-8DDE-4C4DDC6D7778}" type="pres">
      <dgm:prSet presAssocID="{DB271E83-2497-4D18-BCC2-91F9ECDA20E6}" presName="visible" presStyleLbl="node1" presStyleIdx="0" presStyleCnt="6"/>
      <dgm:spPr>
        <a:blipFill>
          <a:blip xmlns:r="http://schemas.openxmlformats.org/officeDocument/2006/relationships" r:embed="rId1"/>
          <a:srcRect/>
          <a:stretch>
            <a:fillRect l="-8000" r="-8000"/>
          </a:stretch>
        </a:blipFill>
      </dgm:spPr>
    </dgm:pt>
    <dgm:pt modelId="{5C2AD57A-A433-42BE-8FEF-3AD6CECB6D62}" type="pres">
      <dgm:prSet presAssocID="{E7C12BD5-736C-4088-9C83-F859323BB7B6}" presName="Name25" presStyleLbl="parChTrans1D1" presStyleIdx="0" presStyleCnt="5"/>
      <dgm:spPr/>
    </dgm:pt>
    <dgm:pt modelId="{7AEF24D4-ED78-4198-9FB8-916B7703B927}" type="pres">
      <dgm:prSet presAssocID="{0294FC11-3A87-4855-A795-54D09A9AEA46}" presName="node" presStyleCnt="0"/>
      <dgm:spPr/>
    </dgm:pt>
    <dgm:pt modelId="{F5386DDC-6DB1-434E-BE7A-642EDA71B962}" type="pres">
      <dgm:prSet presAssocID="{0294FC11-3A87-4855-A795-54D09A9AEA46}" presName="parentNode" presStyleLbl="node1" presStyleIdx="1" presStyleCnt="6">
        <dgm:presLayoutVars>
          <dgm:chMax val="1"/>
          <dgm:bulletEnabled val="1"/>
        </dgm:presLayoutVars>
      </dgm:prSet>
      <dgm:spPr/>
    </dgm:pt>
    <dgm:pt modelId="{30C001AB-28EF-4E3C-87F0-21203437DD14}" type="pres">
      <dgm:prSet presAssocID="{0294FC11-3A87-4855-A795-54D09A9AEA46}" presName="childNode" presStyleLbl="revTx" presStyleIdx="0" presStyleCnt="5">
        <dgm:presLayoutVars>
          <dgm:bulletEnabled val="1"/>
        </dgm:presLayoutVars>
      </dgm:prSet>
      <dgm:spPr/>
    </dgm:pt>
    <dgm:pt modelId="{112EE89D-9636-40DD-9D82-77B27BD312B4}" type="pres">
      <dgm:prSet presAssocID="{71210767-0787-4FDF-AC00-2407AE6C1EA5}" presName="Name25" presStyleLbl="parChTrans1D1" presStyleIdx="1" presStyleCnt="5"/>
      <dgm:spPr/>
    </dgm:pt>
    <dgm:pt modelId="{BF4E9BEB-BEEA-477A-8B76-5B0FCF872899}" type="pres">
      <dgm:prSet presAssocID="{4BDB91B4-31EA-4A08-B7C3-7EF45EC47D23}" presName="node" presStyleCnt="0"/>
      <dgm:spPr/>
    </dgm:pt>
    <dgm:pt modelId="{BA54DDFB-8278-45F6-A4EC-EF26EA6F26FF}" type="pres">
      <dgm:prSet presAssocID="{4BDB91B4-31EA-4A08-B7C3-7EF45EC47D23}" presName="parentNode" presStyleLbl="node1" presStyleIdx="2" presStyleCnt="6">
        <dgm:presLayoutVars>
          <dgm:chMax val="1"/>
          <dgm:bulletEnabled val="1"/>
        </dgm:presLayoutVars>
      </dgm:prSet>
      <dgm:spPr/>
    </dgm:pt>
    <dgm:pt modelId="{053F6F0A-98E9-4736-B08E-9FB2FE84580D}" type="pres">
      <dgm:prSet presAssocID="{4BDB91B4-31EA-4A08-B7C3-7EF45EC47D23}" presName="childNode" presStyleLbl="revTx" presStyleIdx="1" presStyleCnt="5">
        <dgm:presLayoutVars>
          <dgm:bulletEnabled val="1"/>
        </dgm:presLayoutVars>
      </dgm:prSet>
      <dgm:spPr/>
    </dgm:pt>
    <dgm:pt modelId="{8290A6CB-0DC6-4120-9E4A-F40EFABD0365}" type="pres">
      <dgm:prSet presAssocID="{6F1F1BEB-84F4-43A7-88B4-B00ABC73738A}" presName="Name25" presStyleLbl="parChTrans1D1" presStyleIdx="2" presStyleCnt="5"/>
      <dgm:spPr/>
    </dgm:pt>
    <dgm:pt modelId="{87E45A99-4927-4867-8939-F6700EF41675}" type="pres">
      <dgm:prSet presAssocID="{B2EFE08F-10B4-416C-80DE-C2459330A32D}" presName="node" presStyleCnt="0"/>
      <dgm:spPr/>
    </dgm:pt>
    <dgm:pt modelId="{26B77544-CCEE-45A3-A3F1-7674F1E01301}" type="pres">
      <dgm:prSet presAssocID="{B2EFE08F-10B4-416C-80DE-C2459330A32D}" presName="parentNode" presStyleLbl="node1" presStyleIdx="3" presStyleCnt="6">
        <dgm:presLayoutVars>
          <dgm:chMax val="1"/>
          <dgm:bulletEnabled val="1"/>
        </dgm:presLayoutVars>
      </dgm:prSet>
      <dgm:spPr/>
    </dgm:pt>
    <dgm:pt modelId="{F93BCFC3-DD52-4576-9C9F-BD0462DCDA97}" type="pres">
      <dgm:prSet presAssocID="{B2EFE08F-10B4-416C-80DE-C2459330A32D}" presName="childNode" presStyleLbl="revTx" presStyleIdx="2" presStyleCnt="5">
        <dgm:presLayoutVars>
          <dgm:bulletEnabled val="1"/>
        </dgm:presLayoutVars>
      </dgm:prSet>
      <dgm:spPr/>
    </dgm:pt>
    <dgm:pt modelId="{4CD3CCD7-980A-4016-9C3A-DFBA47174F42}" type="pres">
      <dgm:prSet presAssocID="{B2D4FE3D-FC4C-46F1-8797-660303F3C891}" presName="Name25" presStyleLbl="parChTrans1D1" presStyleIdx="3" presStyleCnt="5"/>
      <dgm:spPr/>
    </dgm:pt>
    <dgm:pt modelId="{1C63DB8C-3A82-469A-818E-C4476E1AAC98}" type="pres">
      <dgm:prSet presAssocID="{031676D6-469B-4285-BA81-0929AADE5BD0}" presName="node" presStyleCnt="0"/>
      <dgm:spPr/>
    </dgm:pt>
    <dgm:pt modelId="{992B4F9E-D38D-4C9F-9C40-5F55F221B087}" type="pres">
      <dgm:prSet presAssocID="{031676D6-469B-4285-BA81-0929AADE5BD0}" presName="parentNode" presStyleLbl="node1" presStyleIdx="4" presStyleCnt="6">
        <dgm:presLayoutVars>
          <dgm:chMax val="1"/>
          <dgm:bulletEnabled val="1"/>
        </dgm:presLayoutVars>
      </dgm:prSet>
      <dgm:spPr/>
    </dgm:pt>
    <dgm:pt modelId="{71963143-4AD4-4931-B040-9D996811856C}" type="pres">
      <dgm:prSet presAssocID="{031676D6-469B-4285-BA81-0929AADE5BD0}" presName="childNode" presStyleLbl="revTx" presStyleIdx="3" presStyleCnt="5">
        <dgm:presLayoutVars>
          <dgm:bulletEnabled val="1"/>
        </dgm:presLayoutVars>
      </dgm:prSet>
      <dgm:spPr/>
    </dgm:pt>
    <dgm:pt modelId="{E65FEF4C-FD92-424A-9B18-FFE6A87F3ABB}" type="pres">
      <dgm:prSet presAssocID="{7E2480B6-AA81-4D11-8DF1-D3DA3AFB4D6D}" presName="Name25" presStyleLbl="parChTrans1D1" presStyleIdx="4" presStyleCnt="5"/>
      <dgm:spPr/>
    </dgm:pt>
    <dgm:pt modelId="{6703BEF6-B69E-4AF0-8D5E-44DB38FA8F08}" type="pres">
      <dgm:prSet presAssocID="{8B089586-D376-41E8-B175-BD72593CF43A}" presName="node" presStyleCnt="0"/>
      <dgm:spPr/>
    </dgm:pt>
    <dgm:pt modelId="{4F319D68-A4A6-44D6-A9AC-98D05F686FDD}" type="pres">
      <dgm:prSet presAssocID="{8B089586-D376-41E8-B175-BD72593CF43A}" presName="parentNode" presStyleLbl="node1" presStyleIdx="5" presStyleCnt="6">
        <dgm:presLayoutVars>
          <dgm:chMax val="1"/>
          <dgm:bulletEnabled val="1"/>
        </dgm:presLayoutVars>
      </dgm:prSet>
      <dgm:spPr/>
    </dgm:pt>
    <dgm:pt modelId="{E13857EA-77F9-4CD2-A005-B72D296CBCE7}" type="pres">
      <dgm:prSet presAssocID="{8B089586-D376-41E8-B175-BD72593CF43A}" presName="childNode" presStyleLbl="revTx" presStyleIdx="4" presStyleCnt="5">
        <dgm:presLayoutVars>
          <dgm:bulletEnabled val="1"/>
        </dgm:presLayoutVars>
      </dgm:prSet>
      <dgm:spPr/>
    </dgm:pt>
  </dgm:ptLst>
  <dgm:cxnLst>
    <dgm:cxn modelId="{25CE2900-7A49-4AF8-BB6E-1B8863FC5B4C}" type="presOf" srcId="{7E2480B6-AA81-4D11-8DF1-D3DA3AFB4D6D}" destId="{E65FEF4C-FD92-424A-9B18-FFE6A87F3ABB}" srcOrd="0" destOrd="0" presId="urn:microsoft.com/office/officeart/2005/8/layout/radial2"/>
    <dgm:cxn modelId="{F30A4604-5675-4025-B4AB-FF95FA89EB58}" srcId="{DB271E83-2497-4D18-BCC2-91F9ECDA20E6}" destId="{B2EFE08F-10B4-416C-80DE-C2459330A32D}" srcOrd="2" destOrd="0" parTransId="{6F1F1BEB-84F4-43A7-88B4-B00ABC73738A}" sibTransId="{B64D26CD-F867-4D68-93D6-EC9C6FEA4C8B}"/>
    <dgm:cxn modelId="{3D109107-686D-4CEA-AF98-2E68391F8082}" srcId="{031676D6-469B-4285-BA81-0929AADE5BD0}" destId="{E8251BDD-8295-4B3E-A473-F0F1D5AA489C}" srcOrd="0" destOrd="0" parTransId="{236F4FF7-D579-4A1D-A9EF-90919135E5C4}" sibTransId="{D6312EE0-6FFF-4D6A-AEE7-4D0C5669196D}"/>
    <dgm:cxn modelId="{507AB50F-DFCC-4F4C-B821-3F8E575354EE}" type="presOf" srcId="{6F1F1BEB-84F4-43A7-88B4-B00ABC73738A}" destId="{8290A6CB-0DC6-4120-9E4A-F40EFABD0365}" srcOrd="0" destOrd="0" presId="urn:microsoft.com/office/officeart/2005/8/layout/radial2"/>
    <dgm:cxn modelId="{25EAF515-92EE-4893-9FF1-99D87F93C9DB}" srcId="{B2EFE08F-10B4-416C-80DE-C2459330A32D}" destId="{62B94CAD-40AF-4DEC-AD89-C87630AE8C76}" srcOrd="0" destOrd="0" parTransId="{4FAA28A9-DA03-4F3B-980C-7556AF55CF36}" sibTransId="{11BF729D-1513-4738-A19C-DD32D80909AF}"/>
    <dgm:cxn modelId="{8CCFE51D-933F-4923-B91F-A537C24D7CE1}" type="presOf" srcId="{2CE80544-99A7-4EF4-B41D-6F075984417F}" destId="{30C001AB-28EF-4E3C-87F0-21203437DD14}" srcOrd="0" destOrd="2" presId="urn:microsoft.com/office/officeart/2005/8/layout/radial2"/>
    <dgm:cxn modelId="{7E931821-011E-4315-B13F-47A8BFE390BB}" type="presOf" srcId="{E7C12BD5-736C-4088-9C83-F859323BB7B6}" destId="{5C2AD57A-A433-42BE-8FEF-3AD6CECB6D62}" srcOrd="0" destOrd="0" presId="urn:microsoft.com/office/officeart/2005/8/layout/radial2"/>
    <dgm:cxn modelId="{F8425E28-E976-4D87-BC9E-758B850BB1CC}" type="presOf" srcId="{8B089586-D376-41E8-B175-BD72593CF43A}" destId="{4F319D68-A4A6-44D6-A9AC-98D05F686FDD}" srcOrd="0" destOrd="0" presId="urn:microsoft.com/office/officeart/2005/8/layout/radial2"/>
    <dgm:cxn modelId="{9C788328-3624-4117-96DA-74B501587F1E}" type="presOf" srcId="{B2EFE08F-10B4-416C-80DE-C2459330A32D}" destId="{26B77544-CCEE-45A3-A3F1-7674F1E01301}" srcOrd="0" destOrd="0" presId="urn:microsoft.com/office/officeart/2005/8/layout/radial2"/>
    <dgm:cxn modelId="{18821029-C037-49A0-8929-38B38115AC6B}" type="presOf" srcId="{B8AB084F-722D-42C0-9252-12F897B69D2A}" destId="{053F6F0A-98E9-4736-B08E-9FB2FE84580D}" srcOrd="0" destOrd="2" presId="urn:microsoft.com/office/officeart/2005/8/layout/radial2"/>
    <dgm:cxn modelId="{245FF139-4C17-4C3E-948C-CF2DB0539C48}" srcId="{4BDB91B4-31EA-4A08-B7C3-7EF45EC47D23}" destId="{B8AB084F-722D-42C0-9252-12F897B69D2A}" srcOrd="2" destOrd="0" parTransId="{082DC45A-D0F7-46C8-BC2F-67AF63423E98}" sibTransId="{58C55D34-B8FE-4F2B-A0DA-4066573A57D0}"/>
    <dgm:cxn modelId="{C999623C-9B7B-4710-803F-3CE9C373B17B}" srcId="{4BDB91B4-31EA-4A08-B7C3-7EF45EC47D23}" destId="{0CDF6E3E-4C19-43CE-A662-BB7DF831FE63}" srcOrd="1" destOrd="0" parTransId="{00997A35-BC33-4DCA-BAD5-C93C95BCFD9C}" sibTransId="{EFD8FA6E-CF7A-46C8-BAEF-30F33A8DEDA8}"/>
    <dgm:cxn modelId="{F994833C-D134-42B0-91B2-0B746E06C664}" type="presOf" srcId="{B2D4FE3D-FC4C-46F1-8797-660303F3C891}" destId="{4CD3CCD7-980A-4016-9C3A-DFBA47174F42}" srcOrd="0" destOrd="0" presId="urn:microsoft.com/office/officeart/2005/8/layout/radial2"/>
    <dgm:cxn modelId="{05011065-4B5A-48DD-A210-3C0700BA7E74}" srcId="{4BDB91B4-31EA-4A08-B7C3-7EF45EC47D23}" destId="{9AD776ED-B945-4557-BB5E-44BC75538B89}" srcOrd="0" destOrd="0" parTransId="{748451F5-1C2D-4A95-A4AF-B82F9B524B74}" sibTransId="{E0DB1B95-1D22-451D-B914-44FA66BEFB1F}"/>
    <dgm:cxn modelId="{4985DD65-540E-40DE-B9BD-563E4DE3F2E4}" srcId="{DB271E83-2497-4D18-BCC2-91F9ECDA20E6}" destId="{4BDB91B4-31EA-4A08-B7C3-7EF45EC47D23}" srcOrd="1" destOrd="0" parTransId="{71210767-0787-4FDF-AC00-2407AE6C1EA5}" sibTransId="{91DDC5CF-3465-45BE-BAC6-4DBB85A029B8}"/>
    <dgm:cxn modelId="{702E756C-093A-402A-A094-6C9ACFCCB877}" srcId="{0294FC11-3A87-4855-A795-54D09A9AEA46}" destId="{869A4D5F-261E-486A-86A6-871EC16B0D3A}" srcOrd="1" destOrd="0" parTransId="{0D72DE8B-0D96-4BFE-B1F7-3E3C8C355176}" sibTransId="{3ACB973D-2850-48DF-BCDA-A23C3F9220E4}"/>
    <dgm:cxn modelId="{74F8A46C-ECB2-4C08-91D5-7BA67298EC59}" type="presOf" srcId="{62B94CAD-40AF-4DEC-AD89-C87630AE8C76}" destId="{F93BCFC3-DD52-4576-9C9F-BD0462DCDA97}" srcOrd="0" destOrd="0" presId="urn:microsoft.com/office/officeart/2005/8/layout/radial2"/>
    <dgm:cxn modelId="{86531070-5CC5-4F92-94F5-274825194B54}" type="presOf" srcId="{0294FC11-3A87-4855-A795-54D09A9AEA46}" destId="{F5386DDC-6DB1-434E-BE7A-642EDA71B962}" srcOrd="0" destOrd="0" presId="urn:microsoft.com/office/officeart/2005/8/layout/radial2"/>
    <dgm:cxn modelId="{32FAB672-EFF9-4F7C-94D3-D1F4471C94A1}" srcId="{DB271E83-2497-4D18-BCC2-91F9ECDA20E6}" destId="{0294FC11-3A87-4855-A795-54D09A9AEA46}" srcOrd="0" destOrd="0" parTransId="{E7C12BD5-736C-4088-9C83-F859323BB7B6}" sibTransId="{FDB61AA7-F5F1-48DB-A050-80113296A8A9}"/>
    <dgm:cxn modelId="{BC2F0974-61C0-4DA0-A6A1-29AB92BECE83}" type="presOf" srcId="{DB271E83-2497-4D18-BCC2-91F9ECDA20E6}" destId="{9D744638-15D2-451E-8133-4CD65D3B33B7}" srcOrd="0" destOrd="0" presId="urn:microsoft.com/office/officeart/2005/8/layout/radial2"/>
    <dgm:cxn modelId="{9FF0267A-766D-4214-A431-1FE6352F9D7D}" srcId="{0294FC11-3A87-4855-A795-54D09A9AEA46}" destId="{2CE80544-99A7-4EF4-B41D-6F075984417F}" srcOrd="2" destOrd="0" parTransId="{7502400A-2888-4549-B281-A088659C0D52}" sibTransId="{365F5F3C-0CCC-4400-8649-03865B755062}"/>
    <dgm:cxn modelId="{0DD9AA84-94BF-46EE-B7AC-CF6731F7C8BF}" srcId="{DB271E83-2497-4D18-BCC2-91F9ECDA20E6}" destId="{8B089586-D376-41E8-B175-BD72593CF43A}" srcOrd="4" destOrd="0" parTransId="{7E2480B6-AA81-4D11-8DF1-D3DA3AFB4D6D}" sibTransId="{A2269105-4B96-40E8-B041-D2F5A915D6E4}"/>
    <dgm:cxn modelId="{18069D8B-3335-49D5-A8DA-2B667BAC56FD}" srcId="{DB271E83-2497-4D18-BCC2-91F9ECDA20E6}" destId="{031676D6-469B-4285-BA81-0929AADE5BD0}" srcOrd="3" destOrd="0" parTransId="{B2D4FE3D-FC4C-46F1-8797-660303F3C891}" sibTransId="{5EBFC2AA-0E41-4E9B-92B5-F250901093BC}"/>
    <dgm:cxn modelId="{0B9ED696-EDDD-4CC0-A23D-E6DFC9A6F8B4}" type="presOf" srcId="{74EF3F0C-B8D2-43B2-9E94-96608950003C}" destId="{E13857EA-77F9-4CD2-A005-B72D296CBCE7}" srcOrd="0" destOrd="0" presId="urn:microsoft.com/office/officeart/2005/8/layout/radial2"/>
    <dgm:cxn modelId="{520FE697-06F4-42A7-A08D-CFBD12233113}" type="presOf" srcId="{59C441E3-C9F4-4129-8AD4-DA7FFC7DD770}" destId="{F93BCFC3-DD52-4576-9C9F-BD0462DCDA97}" srcOrd="0" destOrd="2" presId="urn:microsoft.com/office/officeart/2005/8/layout/radial2"/>
    <dgm:cxn modelId="{7F16B298-047F-4345-8C67-C525C5E7C0DB}" type="presOf" srcId="{0CDF6E3E-4C19-43CE-A662-BB7DF831FE63}" destId="{053F6F0A-98E9-4736-B08E-9FB2FE84580D}" srcOrd="0" destOrd="1" presId="urn:microsoft.com/office/officeart/2005/8/layout/radial2"/>
    <dgm:cxn modelId="{27878B9B-7F87-4BB2-8745-C5EA8522F1D9}" srcId="{B2EFE08F-10B4-416C-80DE-C2459330A32D}" destId="{59C441E3-C9F4-4129-8AD4-DA7FFC7DD770}" srcOrd="2" destOrd="0" parTransId="{165B0A6B-2CE8-4D45-97D9-64AF93B97574}" sibTransId="{2EB322DF-7237-4101-8C60-5599EB69A6FF}"/>
    <dgm:cxn modelId="{50212C9E-F812-4CC9-9002-4553D3FCEE82}" type="presOf" srcId="{E8251BDD-8295-4B3E-A473-F0F1D5AA489C}" destId="{71963143-4AD4-4931-B040-9D996811856C}" srcOrd="0" destOrd="0" presId="urn:microsoft.com/office/officeart/2005/8/layout/radial2"/>
    <dgm:cxn modelId="{EE8140A4-7201-4D2E-A291-4DA6795B3A09}" srcId="{0294FC11-3A87-4855-A795-54D09A9AEA46}" destId="{1C67EE7F-CB93-4A54-9D3B-4039C6A9AB99}" srcOrd="0" destOrd="0" parTransId="{6A561CBC-C1CD-4C9A-9D78-976333A36C8C}" sibTransId="{6F9209CC-B66B-4F1B-A70A-42F5D54EF9B9}"/>
    <dgm:cxn modelId="{2DD617A8-3F30-47EC-8E22-2D14668243F4}" type="presOf" srcId="{4BDB91B4-31EA-4A08-B7C3-7EF45EC47D23}" destId="{BA54DDFB-8278-45F6-A4EC-EF26EA6F26FF}" srcOrd="0" destOrd="0" presId="urn:microsoft.com/office/officeart/2005/8/layout/radial2"/>
    <dgm:cxn modelId="{F81629AC-32DC-481D-9A9C-1CCE3D283C4D}" type="presOf" srcId="{1C67EE7F-CB93-4A54-9D3B-4039C6A9AB99}" destId="{30C001AB-28EF-4E3C-87F0-21203437DD14}" srcOrd="0" destOrd="0" presId="urn:microsoft.com/office/officeart/2005/8/layout/radial2"/>
    <dgm:cxn modelId="{1C71CCC1-CFE7-404C-AA94-B0BB807AA68D}" srcId="{031676D6-469B-4285-BA81-0929AADE5BD0}" destId="{CBE34A2F-3133-4EC6-828B-02E2D78355BC}" srcOrd="1" destOrd="0" parTransId="{659BA276-1FA4-4621-B48D-B909C72C9955}" sibTransId="{2749DBE7-72FA-4693-9BDF-D75AF7CBD25F}"/>
    <dgm:cxn modelId="{1D7A24C8-47BB-4553-A1EB-2C7F89B27D16}" srcId="{B2EFE08F-10B4-416C-80DE-C2459330A32D}" destId="{3C59817D-4E87-4EA6-9C89-D5587A55411C}" srcOrd="1" destOrd="0" parTransId="{150709B5-AE57-4BF4-A97E-45F3C5E7F4E9}" sibTransId="{3F5A2CD8-3F1E-4FBE-9DFC-B4351BDE08E0}"/>
    <dgm:cxn modelId="{8621DDD1-F5DC-486E-922D-A69CD7C5E5B1}" type="presOf" srcId="{CBE34A2F-3133-4EC6-828B-02E2D78355BC}" destId="{71963143-4AD4-4931-B040-9D996811856C}" srcOrd="0" destOrd="1" presId="urn:microsoft.com/office/officeart/2005/8/layout/radial2"/>
    <dgm:cxn modelId="{7FD83AD4-F2ED-4265-9CA6-8232D7A64EF0}" srcId="{8B089586-D376-41E8-B175-BD72593CF43A}" destId="{74EF3F0C-B8D2-43B2-9E94-96608950003C}" srcOrd="0" destOrd="0" parTransId="{A290A5DC-B080-4FEB-9B79-66E04F970D9D}" sibTransId="{84AB165E-A366-4042-9DD1-6500F436C01A}"/>
    <dgm:cxn modelId="{8978BDE7-60EC-4D7E-A81B-9650FC5D313F}" type="presOf" srcId="{869A4D5F-261E-486A-86A6-871EC16B0D3A}" destId="{30C001AB-28EF-4E3C-87F0-21203437DD14}" srcOrd="0" destOrd="1" presId="urn:microsoft.com/office/officeart/2005/8/layout/radial2"/>
    <dgm:cxn modelId="{5A6E87ED-8FAC-4B25-81B0-776F6B8447EA}" type="presOf" srcId="{031676D6-469B-4285-BA81-0929AADE5BD0}" destId="{992B4F9E-D38D-4C9F-9C40-5F55F221B087}" srcOrd="0" destOrd="0" presId="urn:microsoft.com/office/officeart/2005/8/layout/radial2"/>
    <dgm:cxn modelId="{942C27F3-CBD6-4D03-9CD3-852295F198D6}" type="presOf" srcId="{71210767-0787-4FDF-AC00-2407AE6C1EA5}" destId="{112EE89D-9636-40DD-9D82-77B27BD312B4}" srcOrd="0" destOrd="0" presId="urn:microsoft.com/office/officeart/2005/8/layout/radial2"/>
    <dgm:cxn modelId="{747C07FB-D706-498A-A227-348BF6F80222}" type="presOf" srcId="{9AD776ED-B945-4557-BB5E-44BC75538B89}" destId="{053F6F0A-98E9-4736-B08E-9FB2FE84580D}" srcOrd="0" destOrd="0" presId="urn:microsoft.com/office/officeart/2005/8/layout/radial2"/>
    <dgm:cxn modelId="{84C07EFB-0149-4A99-99F1-954C2C4C03F7}" type="presOf" srcId="{3C59817D-4E87-4EA6-9C89-D5587A55411C}" destId="{F93BCFC3-DD52-4576-9C9F-BD0462DCDA97}" srcOrd="0" destOrd="1" presId="urn:microsoft.com/office/officeart/2005/8/layout/radial2"/>
    <dgm:cxn modelId="{8939B9D5-34AE-44B3-B4FB-B0F4AE872F12}" type="presParOf" srcId="{9D744638-15D2-451E-8133-4CD65D3B33B7}" destId="{8B1E0D8D-EC9E-4C62-9709-53E079D56FF2}" srcOrd="0" destOrd="0" presId="urn:microsoft.com/office/officeart/2005/8/layout/radial2"/>
    <dgm:cxn modelId="{7785FAF5-B3BA-4499-B32F-020EE74A42E8}" type="presParOf" srcId="{8B1E0D8D-EC9E-4C62-9709-53E079D56FF2}" destId="{B6C5F102-239F-4D56-A314-D55734AC2909}" srcOrd="0" destOrd="0" presId="urn:microsoft.com/office/officeart/2005/8/layout/radial2"/>
    <dgm:cxn modelId="{E613CD60-D58E-47C7-BE4A-97F38037B5E3}" type="presParOf" srcId="{B6C5F102-239F-4D56-A314-D55734AC2909}" destId="{9F48872E-1C0C-4A69-A1D3-738EBB23B14A}" srcOrd="0" destOrd="0" presId="urn:microsoft.com/office/officeart/2005/8/layout/radial2"/>
    <dgm:cxn modelId="{56BC6B9F-A3D7-4CBC-B297-004D5E347BA4}" type="presParOf" srcId="{B6C5F102-239F-4D56-A314-D55734AC2909}" destId="{37CFCD03-13FC-4455-8DDE-4C4DDC6D7778}" srcOrd="1" destOrd="0" presId="urn:microsoft.com/office/officeart/2005/8/layout/radial2"/>
    <dgm:cxn modelId="{3F8DA31A-FA23-4BE0-9FEA-5B14ECBB5FB5}" type="presParOf" srcId="{8B1E0D8D-EC9E-4C62-9709-53E079D56FF2}" destId="{5C2AD57A-A433-42BE-8FEF-3AD6CECB6D62}" srcOrd="1" destOrd="0" presId="urn:microsoft.com/office/officeart/2005/8/layout/radial2"/>
    <dgm:cxn modelId="{393F6D5E-A0FD-47FF-9DE2-F66E59F529A8}" type="presParOf" srcId="{8B1E0D8D-EC9E-4C62-9709-53E079D56FF2}" destId="{7AEF24D4-ED78-4198-9FB8-916B7703B927}" srcOrd="2" destOrd="0" presId="urn:microsoft.com/office/officeart/2005/8/layout/radial2"/>
    <dgm:cxn modelId="{FAF64D82-537D-478B-B7D1-7CF7AB140440}" type="presParOf" srcId="{7AEF24D4-ED78-4198-9FB8-916B7703B927}" destId="{F5386DDC-6DB1-434E-BE7A-642EDA71B962}" srcOrd="0" destOrd="0" presId="urn:microsoft.com/office/officeart/2005/8/layout/radial2"/>
    <dgm:cxn modelId="{3185562B-CFB5-49D5-BF8B-54086274C5B8}" type="presParOf" srcId="{7AEF24D4-ED78-4198-9FB8-916B7703B927}" destId="{30C001AB-28EF-4E3C-87F0-21203437DD14}" srcOrd="1" destOrd="0" presId="urn:microsoft.com/office/officeart/2005/8/layout/radial2"/>
    <dgm:cxn modelId="{4EAE2280-C903-494B-8972-750BB5E59B4C}" type="presParOf" srcId="{8B1E0D8D-EC9E-4C62-9709-53E079D56FF2}" destId="{112EE89D-9636-40DD-9D82-77B27BD312B4}" srcOrd="3" destOrd="0" presId="urn:microsoft.com/office/officeart/2005/8/layout/radial2"/>
    <dgm:cxn modelId="{2A1B2306-D944-4FC3-9895-874E10D2BCDC}" type="presParOf" srcId="{8B1E0D8D-EC9E-4C62-9709-53E079D56FF2}" destId="{BF4E9BEB-BEEA-477A-8B76-5B0FCF872899}" srcOrd="4" destOrd="0" presId="urn:microsoft.com/office/officeart/2005/8/layout/radial2"/>
    <dgm:cxn modelId="{4E7E62E0-C23C-453D-9C48-CA820B611B70}" type="presParOf" srcId="{BF4E9BEB-BEEA-477A-8B76-5B0FCF872899}" destId="{BA54DDFB-8278-45F6-A4EC-EF26EA6F26FF}" srcOrd="0" destOrd="0" presId="urn:microsoft.com/office/officeart/2005/8/layout/radial2"/>
    <dgm:cxn modelId="{0102CE54-B72B-49B0-AE37-1B25DD7D82EF}" type="presParOf" srcId="{BF4E9BEB-BEEA-477A-8B76-5B0FCF872899}" destId="{053F6F0A-98E9-4736-B08E-9FB2FE84580D}" srcOrd="1" destOrd="0" presId="urn:microsoft.com/office/officeart/2005/8/layout/radial2"/>
    <dgm:cxn modelId="{B45D66BB-89A5-4471-B9B7-1793EB6325F6}" type="presParOf" srcId="{8B1E0D8D-EC9E-4C62-9709-53E079D56FF2}" destId="{8290A6CB-0DC6-4120-9E4A-F40EFABD0365}" srcOrd="5" destOrd="0" presId="urn:microsoft.com/office/officeart/2005/8/layout/radial2"/>
    <dgm:cxn modelId="{FC445A72-E4EA-4F12-B25C-18F6CA396590}" type="presParOf" srcId="{8B1E0D8D-EC9E-4C62-9709-53E079D56FF2}" destId="{87E45A99-4927-4867-8939-F6700EF41675}" srcOrd="6" destOrd="0" presId="urn:microsoft.com/office/officeart/2005/8/layout/radial2"/>
    <dgm:cxn modelId="{9357ED11-5B97-4A76-AAD5-2D5E50A24872}" type="presParOf" srcId="{87E45A99-4927-4867-8939-F6700EF41675}" destId="{26B77544-CCEE-45A3-A3F1-7674F1E01301}" srcOrd="0" destOrd="0" presId="urn:microsoft.com/office/officeart/2005/8/layout/radial2"/>
    <dgm:cxn modelId="{1914C7D7-5B24-4714-9FD3-214A77DB802D}" type="presParOf" srcId="{87E45A99-4927-4867-8939-F6700EF41675}" destId="{F93BCFC3-DD52-4576-9C9F-BD0462DCDA97}" srcOrd="1" destOrd="0" presId="urn:microsoft.com/office/officeart/2005/8/layout/radial2"/>
    <dgm:cxn modelId="{B0F694C0-A806-44CE-9924-996E2CFBF1DD}" type="presParOf" srcId="{8B1E0D8D-EC9E-4C62-9709-53E079D56FF2}" destId="{4CD3CCD7-980A-4016-9C3A-DFBA47174F42}" srcOrd="7" destOrd="0" presId="urn:microsoft.com/office/officeart/2005/8/layout/radial2"/>
    <dgm:cxn modelId="{90D25FC7-C9DB-4CE7-AEE9-B2EA09A8331C}" type="presParOf" srcId="{8B1E0D8D-EC9E-4C62-9709-53E079D56FF2}" destId="{1C63DB8C-3A82-469A-818E-C4476E1AAC98}" srcOrd="8" destOrd="0" presId="urn:microsoft.com/office/officeart/2005/8/layout/radial2"/>
    <dgm:cxn modelId="{F990B851-7597-459E-BE4F-18923212E9D2}" type="presParOf" srcId="{1C63DB8C-3A82-469A-818E-C4476E1AAC98}" destId="{992B4F9E-D38D-4C9F-9C40-5F55F221B087}" srcOrd="0" destOrd="0" presId="urn:microsoft.com/office/officeart/2005/8/layout/radial2"/>
    <dgm:cxn modelId="{652D73A7-6F70-4B2A-A520-418D3E80B460}" type="presParOf" srcId="{1C63DB8C-3A82-469A-818E-C4476E1AAC98}" destId="{71963143-4AD4-4931-B040-9D996811856C}" srcOrd="1" destOrd="0" presId="urn:microsoft.com/office/officeart/2005/8/layout/radial2"/>
    <dgm:cxn modelId="{CA8A41BE-A5CB-466A-9897-B06DE6B1C548}" type="presParOf" srcId="{8B1E0D8D-EC9E-4C62-9709-53E079D56FF2}" destId="{E65FEF4C-FD92-424A-9B18-FFE6A87F3ABB}" srcOrd="9" destOrd="0" presId="urn:microsoft.com/office/officeart/2005/8/layout/radial2"/>
    <dgm:cxn modelId="{57FB0D5F-5CDD-4385-B716-63637399AD57}" type="presParOf" srcId="{8B1E0D8D-EC9E-4C62-9709-53E079D56FF2}" destId="{6703BEF6-B69E-4AF0-8D5E-44DB38FA8F08}" srcOrd="10" destOrd="0" presId="urn:microsoft.com/office/officeart/2005/8/layout/radial2"/>
    <dgm:cxn modelId="{2A878C86-44E3-493F-85CE-50505980D460}" type="presParOf" srcId="{6703BEF6-B69E-4AF0-8D5E-44DB38FA8F08}" destId="{4F319D68-A4A6-44D6-A9AC-98D05F686FDD}" srcOrd="0" destOrd="0" presId="urn:microsoft.com/office/officeart/2005/8/layout/radial2"/>
    <dgm:cxn modelId="{C80FB3EA-6F12-41F7-9D73-2FD3B4FABBD5}" type="presParOf" srcId="{6703BEF6-B69E-4AF0-8D5E-44DB38FA8F08}" destId="{E13857EA-77F9-4CD2-A005-B72D296CBCE7}"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A9A30-42E2-4C2F-8A48-BE8882B4CD26}">
      <dsp:nvSpPr>
        <dsp:cNvPr id="0" name=""/>
        <dsp:cNvSpPr/>
      </dsp:nvSpPr>
      <dsp:spPr>
        <a:xfrm>
          <a:off x="2592055" y="1433779"/>
          <a:ext cx="2578616" cy="2578743"/>
        </a:xfrm>
        <a:prstGeom prst="ellipse">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t>Overview</a:t>
          </a:r>
        </a:p>
      </dsp:txBody>
      <dsp:txXfrm>
        <a:off x="2969685" y="1811427"/>
        <a:ext cx="1823356" cy="1823447"/>
      </dsp:txXfrm>
    </dsp:sp>
    <dsp:sp modelId="{F9BB03F9-794D-4878-9739-5EB3AD2A24BB}">
      <dsp:nvSpPr>
        <dsp:cNvPr id="0" name=""/>
        <dsp:cNvSpPr/>
      </dsp:nvSpPr>
      <dsp:spPr>
        <a:xfrm>
          <a:off x="1324677" y="-10132"/>
          <a:ext cx="5198064" cy="5418667"/>
        </a:xfrm>
        <a:prstGeom prst="blockArc">
          <a:avLst>
            <a:gd name="adj1" fmla="val 17527788"/>
            <a:gd name="adj2" fmla="val 4119114"/>
            <a:gd name="adj3" fmla="val 575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8EB4C8D-31E0-4452-92B2-C1D76690A007}">
      <dsp:nvSpPr>
        <dsp:cNvPr id="0" name=""/>
        <dsp:cNvSpPr/>
      </dsp:nvSpPr>
      <dsp:spPr>
        <a:xfrm>
          <a:off x="5089777" y="456793"/>
          <a:ext cx="1381373" cy="1381760"/>
        </a:xfrm>
        <a:prstGeom prst="ellipse">
          <a:avLst/>
        </a:prstGeom>
        <a:blipFill>
          <a:blip xmlns:r="http://schemas.openxmlformats.org/officeDocument/2006/relationships" r:embed="rId1"/>
          <a:srcRect/>
          <a:stretch>
            <a:fillRect l="-34000" r="-3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651D410-DC14-4633-8499-15087963D80A}">
      <dsp:nvSpPr>
        <dsp:cNvPr id="0" name=""/>
        <dsp:cNvSpPr/>
      </dsp:nvSpPr>
      <dsp:spPr>
        <a:xfrm>
          <a:off x="6692981" y="386333"/>
          <a:ext cx="3642408" cy="97624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GB" sz="2000" b="0" kern="1200" dirty="0">
              <a:latin typeface="+mj-lt"/>
            </a:rPr>
            <a:t>Introduction and Background</a:t>
          </a:r>
        </a:p>
        <a:p>
          <a:pPr marL="0" lvl="0" indent="0" algn="l" defTabSz="889000">
            <a:lnSpc>
              <a:spcPct val="90000"/>
            </a:lnSpc>
            <a:spcBef>
              <a:spcPct val="0"/>
            </a:spcBef>
            <a:spcAft>
              <a:spcPct val="10000"/>
            </a:spcAft>
            <a:buNone/>
          </a:pPr>
          <a:r>
            <a:rPr lang="en-GB" sz="2000" b="0" kern="1200" dirty="0">
              <a:latin typeface="+mj-lt"/>
            </a:rPr>
            <a:t>Objectives and Scope</a:t>
          </a:r>
        </a:p>
      </dsp:txBody>
      <dsp:txXfrm>
        <a:off x="6692981" y="386333"/>
        <a:ext cx="3642408" cy="976248"/>
      </dsp:txXfrm>
    </dsp:sp>
    <dsp:sp modelId="{11784CA1-BF57-4FE8-90C9-DD53E636A6BC}">
      <dsp:nvSpPr>
        <dsp:cNvPr id="0" name=""/>
        <dsp:cNvSpPr/>
      </dsp:nvSpPr>
      <dsp:spPr>
        <a:xfrm>
          <a:off x="5623682" y="2028748"/>
          <a:ext cx="1381373" cy="1381760"/>
        </a:xfrm>
        <a:prstGeom prst="ellipse">
          <a:avLst/>
        </a:prstGeom>
        <a:blipFill>
          <a:blip xmlns:r="http://schemas.openxmlformats.org/officeDocument/2006/relationships" r:embed="rId2"/>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CB1376C-DE1E-4054-919B-E8AC60C2B6B0}">
      <dsp:nvSpPr>
        <dsp:cNvPr id="0" name=""/>
        <dsp:cNvSpPr/>
      </dsp:nvSpPr>
      <dsp:spPr>
        <a:xfrm>
          <a:off x="7050215" y="2196846"/>
          <a:ext cx="3934387" cy="133732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Font typeface="Wingdings" panose="05000000000000000000" pitchFamily="2" charset="2"/>
            <a:buNone/>
          </a:pPr>
          <a:r>
            <a:rPr lang="en-GB" sz="2000" b="0" kern="1200" dirty="0">
              <a:latin typeface="+mj-lt"/>
            </a:rPr>
            <a:t>Frame of Disasters in Malawi</a:t>
          </a:r>
        </a:p>
        <a:p>
          <a:pPr marL="0" lvl="0" indent="0" algn="l" defTabSz="889000">
            <a:lnSpc>
              <a:spcPct val="90000"/>
            </a:lnSpc>
            <a:spcBef>
              <a:spcPct val="0"/>
            </a:spcBef>
            <a:spcAft>
              <a:spcPct val="10000"/>
            </a:spcAft>
            <a:buFont typeface="Wingdings" panose="05000000000000000000" pitchFamily="2" charset="2"/>
            <a:buNone/>
          </a:pPr>
          <a:endParaRPr lang="en-GB" sz="2000" b="0" kern="1200" dirty="0">
            <a:latin typeface="+mj-lt"/>
          </a:endParaRPr>
        </a:p>
        <a:p>
          <a:pPr marL="0" lvl="0" indent="0" algn="l" defTabSz="889000">
            <a:lnSpc>
              <a:spcPct val="90000"/>
            </a:lnSpc>
            <a:spcBef>
              <a:spcPct val="0"/>
            </a:spcBef>
            <a:spcAft>
              <a:spcPct val="10000"/>
            </a:spcAft>
            <a:buFont typeface="Wingdings" panose="05000000000000000000" pitchFamily="2" charset="2"/>
            <a:buNone/>
          </a:pPr>
          <a:r>
            <a:rPr lang="en-GB" sz="2000" b="0" kern="1200" dirty="0">
              <a:latin typeface="+mj-lt"/>
            </a:rPr>
            <a:t>Methodology and Approach</a:t>
          </a:r>
        </a:p>
        <a:p>
          <a:pPr marL="0" lvl="0" indent="0" algn="l" defTabSz="889000">
            <a:lnSpc>
              <a:spcPct val="90000"/>
            </a:lnSpc>
            <a:spcBef>
              <a:spcPct val="0"/>
            </a:spcBef>
            <a:spcAft>
              <a:spcPct val="10000"/>
            </a:spcAft>
            <a:buFont typeface="Wingdings" panose="05000000000000000000" pitchFamily="2" charset="2"/>
            <a:buNone/>
          </a:pPr>
          <a:r>
            <a:rPr lang="en-GB" sz="2000" b="0" kern="1200" dirty="0">
              <a:latin typeface="+mj-lt"/>
            </a:rPr>
            <a:t>Emerging Issues</a:t>
          </a:r>
        </a:p>
        <a:p>
          <a:pPr marL="0" lvl="0" indent="0" algn="l" defTabSz="889000">
            <a:lnSpc>
              <a:spcPct val="90000"/>
            </a:lnSpc>
            <a:spcBef>
              <a:spcPct val="0"/>
            </a:spcBef>
            <a:spcAft>
              <a:spcPct val="10000"/>
            </a:spcAft>
            <a:buFont typeface="Wingdings" panose="05000000000000000000" pitchFamily="2" charset="2"/>
            <a:buNone/>
          </a:pPr>
          <a:r>
            <a:rPr lang="en-GB" sz="2000" b="0" kern="1200" dirty="0">
              <a:latin typeface="+mj-lt"/>
            </a:rPr>
            <a:t>Summary of Findings</a:t>
          </a:r>
        </a:p>
        <a:p>
          <a:pPr marL="0" lvl="0" indent="0" algn="l" defTabSz="889000">
            <a:lnSpc>
              <a:spcPct val="90000"/>
            </a:lnSpc>
            <a:spcBef>
              <a:spcPct val="0"/>
            </a:spcBef>
            <a:spcAft>
              <a:spcPct val="10000"/>
            </a:spcAft>
            <a:buFont typeface="Wingdings" panose="05000000000000000000" pitchFamily="2" charset="2"/>
            <a:buNone/>
          </a:pPr>
          <a:endParaRPr lang="en-GB" sz="2000" b="1" kern="1200" dirty="0">
            <a:latin typeface="+mj-lt"/>
          </a:endParaRPr>
        </a:p>
      </dsp:txBody>
      <dsp:txXfrm>
        <a:off x="7050215" y="2196846"/>
        <a:ext cx="3934387" cy="1337327"/>
      </dsp:txXfrm>
    </dsp:sp>
    <dsp:sp modelId="{ECE34966-D7BD-48DD-859A-06379247A7AB}">
      <dsp:nvSpPr>
        <dsp:cNvPr id="0" name=""/>
        <dsp:cNvSpPr/>
      </dsp:nvSpPr>
      <dsp:spPr>
        <a:xfrm>
          <a:off x="5089777" y="3622920"/>
          <a:ext cx="1381373" cy="1381760"/>
        </a:xfrm>
        <a:prstGeom prst="ellipse">
          <a:avLst/>
        </a:prstGeom>
        <a:blipFill>
          <a:blip xmlns:r="http://schemas.openxmlformats.org/officeDocument/2006/relationships" r:embed="rId3"/>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9C088F1-E2B3-40B5-AD14-3649B8FF6F4C}">
      <dsp:nvSpPr>
        <dsp:cNvPr id="0" name=""/>
        <dsp:cNvSpPr/>
      </dsp:nvSpPr>
      <dsp:spPr>
        <a:xfrm>
          <a:off x="6666312" y="3785927"/>
          <a:ext cx="4605231" cy="133732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GB" sz="2000" b="0" kern="1200" dirty="0">
              <a:latin typeface="+mj-lt"/>
            </a:rPr>
            <a:t>Recommendations </a:t>
          </a:r>
        </a:p>
        <a:p>
          <a:pPr marL="0" lvl="0" indent="0" algn="l" defTabSz="889000">
            <a:lnSpc>
              <a:spcPct val="90000"/>
            </a:lnSpc>
            <a:spcBef>
              <a:spcPct val="0"/>
            </a:spcBef>
            <a:spcAft>
              <a:spcPct val="10000"/>
            </a:spcAft>
            <a:buNone/>
          </a:pPr>
          <a:r>
            <a:rPr lang="en-GB" sz="2000" b="0" kern="1200" dirty="0">
              <a:latin typeface="+mj-lt"/>
            </a:rPr>
            <a:t>Discussions and Comments.</a:t>
          </a:r>
        </a:p>
      </dsp:txBody>
      <dsp:txXfrm>
        <a:off x="6666312" y="3785927"/>
        <a:ext cx="4605231" cy="1337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7C960-5E98-4919-AF2A-73391175D110}">
      <dsp:nvSpPr>
        <dsp:cNvPr id="0" name=""/>
        <dsp:cNvSpPr/>
      </dsp:nvSpPr>
      <dsp:spPr>
        <a:xfrm>
          <a:off x="1252819" y="1249771"/>
          <a:ext cx="2002513" cy="1922806"/>
        </a:xfrm>
        <a:prstGeom prst="roundRect">
          <a:avLst/>
        </a:prstGeom>
        <a:blipFill>
          <a:blip xmlns:r="http://schemas.openxmlformats.org/officeDocument/2006/relationships" r:embed="rId1"/>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7EBAAE-7ADC-4B3E-8BE6-37DC730D3B1C}">
      <dsp:nvSpPr>
        <dsp:cNvPr id="0" name=""/>
        <dsp:cNvSpPr/>
      </dsp:nvSpPr>
      <dsp:spPr>
        <a:xfrm>
          <a:off x="751851" y="1992318"/>
          <a:ext cx="2430809" cy="24159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b" anchorCtr="0">
          <a:noAutofit/>
        </a:bodyPr>
        <a:lstStyle/>
        <a:p>
          <a:pPr marL="0" lvl="0" indent="0" algn="l" defTabSz="711200">
            <a:lnSpc>
              <a:spcPct val="90000"/>
            </a:lnSpc>
            <a:spcBef>
              <a:spcPct val="0"/>
            </a:spcBef>
            <a:spcAft>
              <a:spcPct val="35000"/>
            </a:spcAft>
            <a:buNone/>
          </a:pPr>
          <a:r>
            <a:rPr lang="en-GB" sz="1600" b="0" kern="1200" dirty="0">
              <a:solidFill>
                <a:srgbClr val="002060"/>
              </a:solidFill>
              <a:latin typeface="+mj-lt"/>
            </a:rPr>
            <a:t>Floods due </a:t>
          </a:r>
        </a:p>
        <a:p>
          <a:pPr marL="0" lvl="0" indent="0" algn="l" defTabSz="711200">
            <a:lnSpc>
              <a:spcPct val="90000"/>
            </a:lnSpc>
            <a:spcBef>
              <a:spcPct val="0"/>
            </a:spcBef>
            <a:spcAft>
              <a:spcPct val="35000"/>
            </a:spcAft>
            <a:buNone/>
          </a:pPr>
          <a:r>
            <a:rPr lang="en-GB" sz="1600" b="0" kern="1200" dirty="0">
              <a:solidFill>
                <a:srgbClr val="002060"/>
              </a:solidFill>
              <a:latin typeface="+mj-lt"/>
            </a:rPr>
            <a:t>to Tropical Storms and Cyclones ++++</a:t>
          </a:r>
        </a:p>
      </dsp:txBody>
      <dsp:txXfrm>
        <a:off x="751851" y="1992318"/>
        <a:ext cx="2430809" cy="2415991"/>
      </dsp:txXfrm>
    </dsp:sp>
    <dsp:sp modelId="{A07D1B6D-663A-4E3D-B4A7-2842AC0E71FF}">
      <dsp:nvSpPr>
        <dsp:cNvPr id="0" name=""/>
        <dsp:cNvSpPr/>
      </dsp:nvSpPr>
      <dsp:spPr>
        <a:xfrm>
          <a:off x="3084064" y="1268"/>
          <a:ext cx="773990" cy="773990"/>
        </a:xfrm>
        <a:prstGeom prst="ellipse">
          <a:avLst/>
        </a:prstGeom>
        <a:blipFill>
          <a:blip xmlns:r="http://schemas.openxmlformats.org/officeDocument/2006/relationships" r:embed="rId2"/>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03DB1E-E0D0-4E20-8F6A-44FE040D5285}">
      <dsp:nvSpPr>
        <dsp:cNvPr id="0" name=""/>
        <dsp:cNvSpPr/>
      </dsp:nvSpPr>
      <dsp:spPr>
        <a:xfrm>
          <a:off x="3858054" y="1268"/>
          <a:ext cx="1639300" cy="77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20320" rIns="40640" bIns="2032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rgbClr val="002060"/>
              </a:solidFill>
              <a:latin typeface="+mj-lt"/>
            </a:rPr>
            <a:t>Drought +</a:t>
          </a:r>
        </a:p>
      </dsp:txBody>
      <dsp:txXfrm>
        <a:off x="3858054" y="1268"/>
        <a:ext cx="1639300" cy="773990"/>
      </dsp:txXfrm>
    </dsp:sp>
    <dsp:sp modelId="{37C1059C-F2E2-47B1-8583-DC776817E17B}">
      <dsp:nvSpPr>
        <dsp:cNvPr id="0" name=""/>
        <dsp:cNvSpPr/>
      </dsp:nvSpPr>
      <dsp:spPr>
        <a:xfrm>
          <a:off x="3084064" y="914576"/>
          <a:ext cx="773990" cy="773990"/>
        </a:xfrm>
        <a:prstGeom prst="ellipse">
          <a:avLst/>
        </a:prstGeom>
        <a:blipFill>
          <a:blip xmlns:r="http://schemas.openxmlformats.org/officeDocument/2006/relationships" r:embed="rId3"/>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464F02-A4B6-4C16-A6B6-1C7419C10E2E}">
      <dsp:nvSpPr>
        <dsp:cNvPr id="0" name=""/>
        <dsp:cNvSpPr/>
      </dsp:nvSpPr>
      <dsp:spPr>
        <a:xfrm>
          <a:off x="3858054" y="914576"/>
          <a:ext cx="1639300" cy="77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20320" rIns="40640" bIns="2032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rgbClr val="002060"/>
              </a:solidFill>
              <a:latin typeface="+mj-lt"/>
            </a:rPr>
            <a:t>Landslides +</a:t>
          </a:r>
        </a:p>
      </dsp:txBody>
      <dsp:txXfrm>
        <a:off x="3858054" y="914576"/>
        <a:ext cx="1639300" cy="773990"/>
      </dsp:txXfrm>
    </dsp:sp>
    <dsp:sp modelId="{4E96DBA2-2B53-42A8-9BF0-E85D3214062B}">
      <dsp:nvSpPr>
        <dsp:cNvPr id="0" name=""/>
        <dsp:cNvSpPr/>
      </dsp:nvSpPr>
      <dsp:spPr>
        <a:xfrm>
          <a:off x="3084064" y="1827884"/>
          <a:ext cx="773990" cy="773990"/>
        </a:xfrm>
        <a:prstGeom prst="ellipse">
          <a:avLst/>
        </a:prstGeom>
        <a:blipFill>
          <a:blip xmlns:r="http://schemas.openxmlformats.org/officeDocument/2006/relationships" r:embed="rId4"/>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191416-F6FF-46EA-8A82-44D18CDCB104}">
      <dsp:nvSpPr>
        <dsp:cNvPr id="0" name=""/>
        <dsp:cNvSpPr/>
      </dsp:nvSpPr>
      <dsp:spPr>
        <a:xfrm>
          <a:off x="3858054" y="1827884"/>
          <a:ext cx="1639300" cy="77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20320" rIns="40640" bIns="2032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rgbClr val="002060"/>
              </a:solidFill>
              <a:latin typeface="+mj-lt"/>
            </a:rPr>
            <a:t>Fires (Urban and Rural) + </a:t>
          </a:r>
        </a:p>
      </dsp:txBody>
      <dsp:txXfrm>
        <a:off x="3858054" y="1827884"/>
        <a:ext cx="1639300" cy="773990"/>
      </dsp:txXfrm>
    </dsp:sp>
    <dsp:sp modelId="{5DFBBD4B-9D9C-4B14-83E5-3DA975D91559}">
      <dsp:nvSpPr>
        <dsp:cNvPr id="0" name=""/>
        <dsp:cNvSpPr/>
      </dsp:nvSpPr>
      <dsp:spPr>
        <a:xfrm>
          <a:off x="3084064" y="2741193"/>
          <a:ext cx="773990" cy="773990"/>
        </a:xfrm>
        <a:prstGeom prst="ellipse">
          <a:avLst/>
        </a:prstGeom>
        <a:blipFill>
          <a:blip xmlns:r="http://schemas.openxmlformats.org/officeDocument/2006/relationships" r:embed="rId5"/>
          <a:srcRect/>
          <a:stretch>
            <a:fillRect l="-71000" r="-7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A8BE3-B67E-42D2-B3B1-6E1CD46DC9D7}">
      <dsp:nvSpPr>
        <dsp:cNvPr id="0" name=""/>
        <dsp:cNvSpPr/>
      </dsp:nvSpPr>
      <dsp:spPr>
        <a:xfrm>
          <a:off x="3858054" y="2741193"/>
          <a:ext cx="1639300" cy="77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20320" rIns="40640" bIns="2032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rgbClr val="002060"/>
              </a:solidFill>
              <a:latin typeface="+mj-lt"/>
            </a:rPr>
            <a:t>Earth Quakes and Landslides +  </a:t>
          </a:r>
        </a:p>
      </dsp:txBody>
      <dsp:txXfrm>
        <a:off x="3858054" y="2741193"/>
        <a:ext cx="1639300" cy="773990"/>
      </dsp:txXfrm>
    </dsp:sp>
    <dsp:sp modelId="{80B0A18C-018C-46EF-AE72-403EF96F7DD9}">
      <dsp:nvSpPr>
        <dsp:cNvPr id="0" name=""/>
        <dsp:cNvSpPr/>
      </dsp:nvSpPr>
      <dsp:spPr>
        <a:xfrm>
          <a:off x="3084064" y="3654501"/>
          <a:ext cx="773990" cy="773990"/>
        </a:xfrm>
        <a:prstGeom prst="ellipse">
          <a:avLst/>
        </a:prstGeom>
        <a:blipFill>
          <a:blip xmlns:r="http://schemas.openxmlformats.org/officeDocument/2006/relationships" r:embed="rId6"/>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5E3AC5-CCC3-4344-AB67-78CF9F9A425D}">
      <dsp:nvSpPr>
        <dsp:cNvPr id="0" name=""/>
        <dsp:cNvSpPr/>
      </dsp:nvSpPr>
      <dsp:spPr>
        <a:xfrm>
          <a:off x="3858054" y="3654501"/>
          <a:ext cx="1639300" cy="773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20320" rIns="40640" bIns="20320" numCol="1" spcCol="1270" anchor="ctr" anchorCtr="0">
          <a:noAutofit/>
        </a:bodyPr>
        <a:lstStyle/>
        <a:p>
          <a:pPr marL="0" lvl="0" indent="0" algn="l" defTabSz="711200">
            <a:lnSpc>
              <a:spcPct val="90000"/>
            </a:lnSpc>
            <a:spcBef>
              <a:spcPct val="0"/>
            </a:spcBef>
            <a:spcAft>
              <a:spcPct val="35000"/>
            </a:spcAft>
            <a:buNone/>
          </a:pPr>
          <a:r>
            <a:rPr lang="en-GB" sz="1600" b="0" kern="1200" dirty="0">
              <a:solidFill>
                <a:srgbClr val="002060"/>
              </a:solidFill>
              <a:latin typeface="+mj-lt"/>
            </a:rPr>
            <a:t>Epidemics and Communicable Diseases +</a:t>
          </a:r>
        </a:p>
      </dsp:txBody>
      <dsp:txXfrm>
        <a:off x="3858054" y="3654501"/>
        <a:ext cx="1639300" cy="7739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3CCD7-980A-4016-9C3A-DFBA47174F42}">
      <dsp:nvSpPr>
        <dsp:cNvPr id="0" name=""/>
        <dsp:cNvSpPr/>
      </dsp:nvSpPr>
      <dsp:spPr>
        <a:xfrm rot="3683489">
          <a:off x="2463678" y="3827628"/>
          <a:ext cx="1006253" cy="44208"/>
        </a:xfrm>
        <a:custGeom>
          <a:avLst/>
          <a:gdLst/>
          <a:ahLst/>
          <a:cxnLst/>
          <a:rect l="0" t="0" r="0" b="0"/>
          <a:pathLst>
            <a:path>
              <a:moveTo>
                <a:pt x="0" y="22104"/>
              </a:moveTo>
              <a:lnTo>
                <a:pt x="1006253" y="221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90A6CB-0DC6-4120-9E4A-F40EFABD0365}">
      <dsp:nvSpPr>
        <dsp:cNvPr id="0" name=""/>
        <dsp:cNvSpPr/>
      </dsp:nvSpPr>
      <dsp:spPr>
        <a:xfrm rot="1312800">
          <a:off x="3017640" y="3101700"/>
          <a:ext cx="718499" cy="44208"/>
        </a:xfrm>
        <a:custGeom>
          <a:avLst/>
          <a:gdLst/>
          <a:ahLst/>
          <a:cxnLst/>
          <a:rect l="0" t="0" r="0" b="0"/>
          <a:pathLst>
            <a:path>
              <a:moveTo>
                <a:pt x="0" y="22104"/>
              </a:moveTo>
              <a:lnTo>
                <a:pt x="718499" y="221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2EE89D-9636-40DD-9D82-77B27BD312B4}">
      <dsp:nvSpPr>
        <dsp:cNvPr id="0" name=""/>
        <dsp:cNvSpPr/>
      </dsp:nvSpPr>
      <dsp:spPr>
        <a:xfrm rot="20287200">
          <a:off x="3017640" y="2272757"/>
          <a:ext cx="718499" cy="44208"/>
        </a:xfrm>
        <a:custGeom>
          <a:avLst/>
          <a:gdLst/>
          <a:ahLst/>
          <a:cxnLst/>
          <a:rect l="0" t="0" r="0" b="0"/>
          <a:pathLst>
            <a:path>
              <a:moveTo>
                <a:pt x="0" y="22104"/>
              </a:moveTo>
              <a:lnTo>
                <a:pt x="718499" y="221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2AD57A-A433-42BE-8FEF-3AD6CECB6D62}">
      <dsp:nvSpPr>
        <dsp:cNvPr id="0" name=""/>
        <dsp:cNvSpPr/>
      </dsp:nvSpPr>
      <dsp:spPr>
        <a:xfrm rot="17916511">
          <a:off x="2463678" y="1546829"/>
          <a:ext cx="1006253" cy="44208"/>
        </a:xfrm>
        <a:custGeom>
          <a:avLst/>
          <a:gdLst/>
          <a:ahLst/>
          <a:cxnLst/>
          <a:rect l="0" t="0" r="0" b="0"/>
          <a:pathLst>
            <a:path>
              <a:moveTo>
                <a:pt x="0" y="22104"/>
              </a:moveTo>
              <a:lnTo>
                <a:pt x="1006253" y="221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CFCD03-13FC-4455-8DDE-4C4DDC6D7778}">
      <dsp:nvSpPr>
        <dsp:cNvPr id="0" name=""/>
        <dsp:cNvSpPr/>
      </dsp:nvSpPr>
      <dsp:spPr>
        <a:xfrm>
          <a:off x="1346679" y="1711192"/>
          <a:ext cx="1996281" cy="1996281"/>
        </a:xfrm>
        <a:prstGeom prst="ellipse">
          <a:avLst/>
        </a:prstGeom>
        <a:blipFill>
          <a:blip xmlns:r="http://schemas.openxmlformats.org/officeDocument/2006/relationships" r:embed="rId1"/>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86DDC-6DB1-434E-BE7A-642EDA71B962}">
      <dsp:nvSpPr>
        <dsp:cNvPr id="0" name=""/>
        <dsp:cNvSpPr/>
      </dsp:nvSpPr>
      <dsp:spPr>
        <a:xfrm>
          <a:off x="2895588" y="2580"/>
          <a:ext cx="1197768" cy="11977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kern="1200" dirty="0"/>
            <a:t>Pillar 1</a:t>
          </a:r>
        </a:p>
      </dsp:txBody>
      <dsp:txXfrm>
        <a:off x="3070997" y="177989"/>
        <a:ext cx="846950" cy="846950"/>
      </dsp:txXfrm>
    </dsp:sp>
    <dsp:sp modelId="{30C001AB-28EF-4E3C-87F0-21203437DD14}">
      <dsp:nvSpPr>
        <dsp:cNvPr id="0" name=""/>
        <dsp:cNvSpPr/>
      </dsp:nvSpPr>
      <dsp:spPr>
        <a:xfrm>
          <a:off x="4213134" y="2580"/>
          <a:ext cx="1796653" cy="119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88950">
            <a:lnSpc>
              <a:spcPct val="90000"/>
            </a:lnSpc>
            <a:spcBef>
              <a:spcPct val="0"/>
            </a:spcBef>
            <a:spcAft>
              <a:spcPct val="15000"/>
            </a:spcAft>
            <a:buChar char="•"/>
          </a:pPr>
          <a:r>
            <a:rPr lang="en-GB" sz="1100" kern="1200" dirty="0"/>
            <a:t>National Resilience Strategy – Resilient Agricultural Growth </a:t>
          </a:r>
        </a:p>
        <a:p>
          <a:pPr marL="57150" lvl="1" indent="-57150" algn="l" defTabSz="488950">
            <a:lnSpc>
              <a:spcPct val="90000"/>
            </a:lnSpc>
            <a:spcBef>
              <a:spcPct val="0"/>
            </a:spcBef>
            <a:spcAft>
              <a:spcPct val="15000"/>
            </a:spcAft>
            <a:buChar char="•"/>
          </a:pPr>
          <a:r>
            <a:rPr lang="en-GB" sz="1100" kern="1200" dirty="0"/>
            <a:t>Malawi vision 2063 – Agricultural Productivity and Commercialization</a:t>
          </a:r>
        </a:p>
        <a:p>
          <a:pPr marL="57150" lvl="1" indent="-57150" algn="l" defTabSz="488950">
            <a:lnSpc>
              <a:spcPct val="90000"/>
            </a:lnSpc>
            <a:spcBef>
              <a:spcPct val="0"/>
            </a:spcBef>
            <a:spcAft>
              <a:spcPct val="15000"/>
            </a:spcAft>
            <a:buChar char="•"/>
          </a:pPr>
          <a:r>
            <a:rPr lang="en-GB" sz="1100" kern="1200" dirty="0"/>
            <a:t>National Climate Change Investment Plan – Adaptation</a:t>
          </a:r>
        </a:p>
      </dsp:txBody>
      <dsp:txXfrm>
        <a:off x="4213134" y="2580"/>
        <a:ext cx="1796653" cy="1197768"/>
      </dsp:txXfrm>
    </dsp:sp>
    <dsp:sp modelId="{BA54DDFB-8278-45F6-A4EC-EF26EA6F26FF}">
      <dsp:nvSpPr>
        <dsp:cNvPr id="0" name=""/>
        <dsp:cNvSpPr/>
      </dsp:nvSpPr>
      <dsp:spPr>
        <a:xfrm>
          <a:off x="3667122" y="1338915"/>
          <a:ext cx="1197768" cy="11977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kern="1200" dirty="0"/>
            <a:t>Pillar 2</a:t>
          </a:r>
        </a:p>
      </dsp:txBody>
      <dsp:txXfrm>
        <a:off x="3842531" y="1514324"/>
        <a:ext cx="846950" cy="846950"/>
      </dsp:txXfrm>
    </dsp:sp>
    <dsp:sp modelId="{053F6F0A-98E9-4736-B08E-9FB2FE84580D}">
      <dsp:nvSpPr>
        <dsp:cNvPr id="0" name=""/>
        <dsp:cNvSpPr/>
      </dsp:nvSpPr>
      <dsp:spPr>
        <a:xfrm>
          <a:off x="4984667" y="1338915"/>
          <a:ext cx="1796653" cy="119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88950">
            <a:lnSpc>
              <a:spcPct val="90000"/>
            </a:lnSpc>
            <a:spcBef>
              <a:spcPct val="0"/>
            </a:spcBef>
            <a:spcAft>
              <a:spcPct val="15000"/>
            </a:spcAft>
            <a:buChar char="•"/>
          </a:pPr>
          <a:r>
            <a:rPr lang="en-GB" sz="1100" kern="1200" dirty="0"/>
            <a:t>National Resilience Strategy – Risk Reduction, Flood Control and EWS, Response Capacity. </a:t>
          </a:r>
        </a:p>
        <a:p>
          <a:pPr marL="57150" lvl="1" indent="-57150" algn="l" defTabSz="488950">
            <a:lnSpc>
              <a:spcPct val="90000"/>
            </a:lnSpc>
            <a:spcBef>
              <a:spcPct val="0"/>
            </a:spcBef>
            <a:spcAft>
              <a:spcPct val="15000"/>
            </a:spcAft>
            <a:buChar char="•"/>
          </a:pPr>
          <a:r>
            <a:rPr lang="en-GB" sz="1100" kern="1200" dirty="0"/>
            <a:t>Malawi Vision 2063 – Increased Industrialization</a:t>
          </a:r>
        </a:p>
        <a:p>
          <a:pPr marL="57150" lvl="1" indent="-57150" algn="l" defTabSz="488950">
            <a:lnSpc>
              <a:spcPct val="90000"/>
            </a:lnSpc>
            <a:spcBef>
              <a:spcPct val="0"/>
            </a:spcBef>
            <a:spcAft>
              <a:spcPct val="15000"/>
            </a:spcAft>
            <a:buChar char="•"/>
          </a:pPr>
          <a:r>
            <a:rPr lang="en-GB" sz="1100" kern="1200" dirty="0"/>
            <a:t>National Climate Change Investment Plan – Mitigation</a:t>
          </a:r>
        </a:p>
      </dsp:txBody>
      <dsp:txXfrm>
        <a:off x="4984667" y="1338915"/>
        <a:ext cx="1796653" cy="1197768"/>
      </dsp:txXfrm>
    </dsp:sp>
    <dsp:sp modelId="{26B77544-CCEE-45A3-A3F1-7674F1E01301}">
      <dsp:nvSpPr>
        <dsp:cNvPr id="0" name=""/>
        <dsp:cNvSpPr/>
      </dsp:nvSpPr>
      <dsp:spPr>
        <a:xfrm>
          <a:off x="3667122" y="2881982"/>
          <a:ext cx="1197768" cy="11977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kern="1200" dirty="0"/>
            <a:t>Pillar 3</a:t>
          </a:r>
        </a:p>
      </dsp:txBody>
      <dsp:txXfrm>
        <a:off x="3842531" y="3057391"/>
        <a:ext cx="846950" cy="846950"/>
      </dsp:txXfrm>
    </dsp:sp>
    <dsp:sp modelId="{F93BCFC3-DD52-4576-9C9F-BD0462DCDA97}">
      <dsp:nvSpPr>
        <dsp:cNvPr id="0" name=""/>
        <dsp:cNvSpPr/>
      </dsp:nvSpPr>
      <dsp:spPr>
        <a:xfrm>
          <a:off x="4984667" y="2881982"/>
          <a:ext cx="1796653" cy="119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88950">
            <a:lnSpc>
              <a:spcPct val="90000"/>
            </a:lnSpc>
            <a:spcBef>
              <a:spcPct val="0"/>
            </a:spcBef>
            <a:spcAft>
              <a:spcPct val="15000"/>
            </a:spcAft>
            <a:buChar char="•"/>
          </a:pPr>
          <a:r>
            <a:rPr lang="en-GB" sz="1100" kern="1200" dirty="0"/>
            <a:t>NRS – Human Capacity, Livelihoods Improvement, Social Protection. </a:t>
          </a:r>
        </a:p>
        <a:p>
          <a:pPr marL="57150" lvl="1" indent="-57150" algn="l" defTabSz="488950">
            <a:lnSpc>
              <a:spcPct val="90000"/>
            </a:lnSpc>
            <a:spcBef>
              <a:spcPct val="0"/>
            </a:spcBef>
            <a:spcAft>
              <a:spcPct val="15000"/>
            </a:spcAft>
            <a:buChar char="•"/>
          </a:pPr>
          <a:r>
            <a:rPr lang="en-GB" sz="1100" kern="1200" dirty="0"/>
            <a:t>Vision 2063 – Urbanization</a:t>
          </a:r>
        </a:p>
        <a:p>
          <a:pPr marL="57150" lvl="1" indent="-57150" algn="l" defTabSz="488950">
            <a:lnSpc>
              <a:spcPct val="90000"/>
            </a:lnSpc>
            <a:spcBef>
              <a:spcPct val="0"/>
            </a:spcBef>
            <a:spcAft>
              <a:spcPct val="15000"/>
            </a:spcAft>
            <a:buChar char="•"/>
          </a:pPr>
          <a:r>
            <a:rPr lang="en-GB" sz="1100" kern="1200" dirty="0"/>
            <a:t>NCCIP – Climate change Research, Technology Development and Transfer</a:t>
          </a:r>
        </a:p>
      </dsp:txBody>
      <dsp:txXfrm>
        <a:off x="4984667" y="2881982"/>
        <a:ext cx="1796653" cy="1197768"/>
      </dsp:txXfrm>
    </dsp:sp>
    <dsp:sp modelId="{992B4F9E-D38D-4C9F-9C40-5F55F221B087}">
      <dsp:nvSpPr>
        <dsp:cNvPr id="0" name=""/>
        <dsp:cNvSpPr/>
      </dsp:nvSpPr>
      <dsp:spPr>
        <a:xfrm>
          <a:off x="2895588" y="4218317"/>
          <a:ext cx="1197768" cy="11977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kern="1200" dirty="0"/>
            <a:t>Pillar 4 </a:t>
          </a:r>
        </a:p>
      </dsp:txBody>
      <dsp:txXfrm>
        <a:off x="3070997" y="4393726"/>
        <a:ext cx="846950" cy="846950"/>
      </dsp:txXfrm>
    </dsp:sp>
    <dsp:sp modelId="{71963143-4AD4-4931-B040-9D996811856C}">
      <dsp:nvSpPr>
        <dsp:cNvPr id="0" name=""/>
        <dsp:cNvSpPr/>
      </dsp:nvSpPr>
      <dsp:spPr>
        <a:xfrm>
          <a:off x="4213134" y="4218317"/>
          <a:ext cx="1796653" cy="119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88950">
            <a:lnSpc>
              <a:spcPct val="90000"/>
            </a:lnSpc>
            <a:spcBef>
              <a:spcPct val="0"/>
            </a:spcBef>
            <a:spcAft>
              <a:spcPct val="15000"/>
            </a:spcAft>
            <a:buChar char="•"/>
          </a:pPr>
          <a:r>
            <a:rPr lang="en-GB" sz="1100" kern="1200" dirty="0"/>
            <a:t>NRS – Enhancing Catchment protection and Management. </a:t>
          </a:r>
        </a:p>
        <a:p>
          <a:pPr marL="57150" lvl="1" indent="-57150" algn="l" defTabSz="488950">
            <a:lnSpc>
              <a:spcPct val="90000"/>
            </a:lnSpc>
            <a:spcBef>
              <a:spcPct val="0"/>
            </a:spcBef>
            <a:spcAft>
              <a:spcPct val="15000"/>
            </a:spcAft>
            <a:buChar char="•"/>
          </a:pPr>
          <a:r>
            <a:rPr lang="en-GB" sz="1100" kern="1200" dirty="0"/>
            <a:t>NCCIP – Capacity Building for DRM.</a:t>
          </a:r>
        </a:p>
      </dsp:txBody>
      <dsp:txXfrm>
        <a:off x="4213134" y="4218317"/>
        <a:ext cx="1796653" cy="11977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FEF4C-FD92-424A-9B18-FFE6A87F3ABB}">
      <dsp:nvSpPr>
        <dsp:cNvPr id="0" name=""/>
        <dsp:cNvSpPr/>
      </dsp:nvSpPr>
      <dsp:spPr>
        <a:xfrm rot="3370323">
          <a:off x="1574283" y="3888845"/>
          <a:ext cx="1589517" cy="41220"/>
        </a:xfrm>
        <a:custGeom>
          <a:avLst/>
          <a:gdLst/>
          <a:ahLst/>
          <a:cxnLst/>
          <a:rect l="0" t="0" r="0" b="0"/>
          <a:pathLst>
            <a:path>
              <a:moveTo>
                <a:pt x="0" y="20610"/>
              </a:moveTo>
              <a:lnTo>
                <a:pt x="1589517" y="206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D3CCD7-980A-4016-9C3A-DFBA47174F42}">
      <dsp:nvSpPr>
        <dsp:cNvPr id="0" name=""/>
        <dsp:cNvSpPr/>
      </dsp:nvSpPr>
      <dsp:spPr>
        <a:xfrm rot="1739451">
          <a:off x="2015313" y="3333588"/>
          <a:ext cx="1426551" cy="41220"/>
        </a:xfrm>
        <a:custGeom>
          <a:avLst/>
          <a:gdLst/>
          <a:ahLst/>
          <a:cxnLst/>
          <a:rect l="0" t="0" r="0" b="0"/>
          <a:pathLst>
            <a:path>
              <a:moveTo>
                <a:pt x="0" y="20610"/>
              </a:moveTo>
              <a:lnTo>
                <a:pt x="1426551" y="206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90A6CB-0DC6-4120-9E4A-F40EFABD0365}">
      <dsp:nvSpPr>
        <dsp:cNvPr id="0" name=""/>
        <dsp:cNvSpPr/>
      </dsp:nvSpPr>
      <dsp:spPr>
        <a:xfrm>
          <a:off x="2104688" y="2688723"/>
          <a:ext cx="1431464" cy="41220"/>
        </a:xfrm>
        <a:custGeom>
          <a:avLst/>
          <a:gdLst/>
          <a:ahLst/>
          <a:cxnLst/>
          <a:rect l="0" t="0" r="0" b="0"/>
          <a:pathLst>
            <a:path>
              <a:moveTo>
                <a:pt x="0" y="20610"/>
              </a:moveTo>
              <a:lnTo>
                <a:pt x="1431464" y="206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2EE89D-9636-40DD-9D82-77B27BD312B4}">
      <dsp:nvSpPr>
        <dsp:cNvPr id="0" name=""/>
        <dsp:cNvSpPr/>
      </dsp:nvSpPr>
      <dsp:spPr>
        <a:xfrm rot="19860549">
          <a:off x="2015313" y="2043857"/>
          <a:ext cx="1426551" cy="41220"/>
        </a:xfrm>
        <a:custGeom>
          <a:avLst/>
          <a:gdLst/>
          <a:ahLst/>
          <a:cxnLst/>
          <a:rect l="0" t="0" r="0" b="0"/>
          <a:pathLst>
            <a:path>
              <a:moveTo>
                <a:pt x="0" y="20610"/>
              </a:moveTo>
              <a:lnTo>
                <a:pt x="1426551" y="206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2AD57A-A433-42BE-8FEF-3AD6CECB6D62}">
      <dsp:nvSpPr>
        <dsp:cNvPr id="0" name=""/>
        <dsp:cNvSpPr/>
      </dsp:nvSpPr>
      <dsp:spPr>
        <a:xfrm rot="18229677">
          <a:off x="1574283" y="1488600"/>
          <a:ext cx="1589517" cy="41220"/>
        </a:xfrm>
        <a:custGeom>
          <a:avLst/>
          <a:gdLst/>
          <a:ahLst/>
          <a:cxnLst/>
          <a:rect l="0" t="0" r="0" b="0"/>
          <a:pathLst>
            <a:path>
              <a:moveTo>
                <a:pt x="0" y="20610"/>
              </a:moveTo>
              <a:lnTo>
                <a:pt x="1589517" y="206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CFCD03-13FC-4455-8DDE-4C4DDC6D7778}">
      <dsp:nvSpPr>
        <dsp:cNvPr id="0" name=""/>
        <dsp:cNvSpPr/>
      </dsp:nvSpPr>
      <dsp:spPr>
        <a:xfrm>
          <a:off x="793488" y="1938039"/>
          <a:ext cx="1542588" cy="1542588"/>
        </a:xfrm>
        <a:prstGeom prst="ellipse">
          <a:avLst/>
        </a:prstGeom>
        <a:blipFill>
          <a:blip xmlns:r="http://schemas.openxmlformats.org/officeDocument/2006/relationships" r:embed="rId1"/>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86DDC-6DB1-434E-BE7A-642EDA71B962}">
      <dsp:nvSpPr>
        <dsp:cNvPr id="0" name=""/>
        <dsp:cNvSpPr/>
      </dsp:nvSpPr>
      <dsp:spPr>
        <a:xfrm>
          <a:off x="2606337" y="1783"/>
          <a:ext cx="925553" cy="9255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latin typeface="+mj-lt"/>
            </a:rPr>
            <a:t>Pillar 1</a:t>
          </a:r>
        </a:p>
      </dsp:txBody>
      <dsp:txXfrm>
        <a:off x="2741881" y="137327"/>
        <a:ext cx="654465" cy="654465"/>
      </dsp:txXfrm>
    </dsp:sp>
    <dsp:sp modelId="{30C001AB-28EF-4E3C-87F0-21203437DD14}">
      <dsp:nvSpPr>
        <dsp:cNvPr id="0" name=""/>
        <dsp:cNvSpPr/>
      </dsp:nvSpPr>
      <dsp:spPr>
        <a:xfrm>
          <a:off x="3624445" y="1783"/>
          <a:ext cx="1388329" cy="92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Font typeface="Wingdings" panose="05000000000000000000" pitchFamily="2" charset="2"/>
            <a:buChar char="§"/>
          </a:pPr>
          <a:r>
            <a:rPr lang="en-GB" sz="700" b="0" kern="1200" dirty="0">
              <a:latin typeface="+mj-lt"/>
            </a:rPr>
            <a:t>National Resilience Strategy – Resilient Agricultural Growth </a:t>
          </a:r>
        </a:p>
        <a:p>
          <a:pPr marL="57150" lvl="1" indent="-57150" algn="l" defTabSz="311150">
            <a:lnSpc>
              <a:spcPct val="90000"/>
            </a:lnSpc>
            <a:spcBef>
              <a:spcPct val="0"/>
            </a:spcBef>
            <a:spcAft>
              <a:spcPct val="15000"/>
            </a:spcAft>
            <a:buFont typeface="Wingdings" panose="05000000000000000000" pitchFamily="2" charset="2"/>
            <a:buChar char="§"/>
          </a:pPr>
          <a:r>
            <a:rPr lang="en-GB" sz="700" b="0" kern="1200" dirty="0">
              <a:latin typeface="+mj-lt"/>
            </a:rPr>
            <a:t>Malawi vision 2063 – Agricultural Productivity and Commercialization</a:t>
          </a:r>
        </a:p>
        <a:p>
          <a:pPr marL="57150" lvl="1" indent="-57150" algn="l" defTabSz="311150">
            <a:lnSpc>
              <a:spcPct val="90000"/>
            </a:lnSpc>
            <a:spcBef>
              <a:spcPct val="0"/>
            </a:spcBef>
            <a:spcAft>
              <a:spcPct val="15000"/>
            </a:spcAft>
            <a:buFont typeface="Wingdings" panose="05000000000000000000" pitchFamily="2" charset="2"/>
            <a:buChar char="§"/>
          </a:pPr>
          <a:r>
            <a:rPr lang="en-GB" sz="700" b="0" kern="1200" dirty="0">
              <a:latin typeface="+mj-lt"/>
            </a:rPr>
            <a:t>National Climate Change Investment Plan – Adaptation</a:t>
          </a:r>
        </a:p>
      </dsp:txBody>
      <dsp:txXfrm>
        <a:off x="3624445" y="1783"/>
        <a:ext cx="1388329" cy="925553"/>
      </dsp:txXfrm>
    </dsp:sp>
    <dsp:sp modelId="{BA54DDFB-8278-45F6-A4EC-EF26EA6F26FF}">
      <dsp:nvSpPr>
        <dsp:cNvPr id="0" name=""/>
        <dsp:cNvSpPr/>
      </dsp:nvSpPr>
      <dsp:spPr>
        <a:xfrm>
          <a:off x="3294501" y="1031694"/>
          <a:ext cx="925553" cy="9255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prstClr val="white"/>
              </a:solidFill>
              <a:latin typeface="Century Gothic"/>
              <a:ea typeface="+mn-ea"/>
              <a:cs typeface="+mn-cs"/>
            </a:rPr>
            <a:t>Pillar 2</a:t>
          </a:r>
        </a:p>
      </dsp:txBody>
      <dsp:txXfrm>
        <a:off x="3430045" y="1167238"/>
        <a:ext cx="654465" cy="654465"/>
      </dsp:txXfrm>
    </dsp:sp>
    <dsp:sp modelId="{053F6F0A-98E9-4736-B08E-9FB2FE84580D}">
      <dsp:nvSpPr>
        <dsp:cNvPr id="0" name=""/>
        <dsp:cNvSpPr/>
      </dsp:nvSpPr>
      <dsp:spPr>
        <a:xfrm>
          <a:off x="4312610" y="1031694"/>
          <a:ext cx="1388329" cy="92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GB" sz="700" b="0" kern="1200" dirty="0">
              <a:latin typeface="+mj-lt"/>
            </a:rPr>
            <a:t>National Resilience Strategy – Risk Reduction, Flood Control and EWS, Response Capacity. </a:t>
          </a:r>
        </a:p>
        <a:p>
          <a:pPr marL="57150" lvl="1" indent="-57150" algn="l" defTabSz="311150">
            <a:lnSpc>
              <a:spcPct val="90000"/>
            </a:lnSpc>
            <a:spcBef>
              <a:spcPct val="0"/>
            </a:spcBef>
            <a:spcAft>
              <a:spcPct val="15000"/>
            </a:spcAft>
            <a:buChar char="•"/>
          </a:pPr>
          <a:r>
            <a:rPr lang="en-GB" sz="700" b="0" kern="1200" dirty="0">
              <a:latin typeface="+mj-lt"/>
            </a:rPr>
            <a:t>Malawi Vision 2063 – Increased Industrialization</a:t>
          </a:r>
        </a:p>
        <a:p>
          <a:pPr marL="57150" lvl="1" indent="-57150" algn="l" defTabSz="311150">
            <a:lnSpc>
              <a:spcPct val="90000"/>
            </a:lnSpc>
            <a:spcBef>
              <a:spcPct val="0"/>
            </a:spcBef>
            <a:spcAft>
              <a:spcPct val="15000"/>
            </a:spcAft>
            <a:buChar char="•"/>
          </a:pPr>
          <a:r>
            <a:rPr lang="en-GB" sz="700" b="0" kern="1200" dirty="0">
              <a:latin typeface="+mj-lt"/>
            </a:rPr>
            <a:t>National Climate Change Investment Plan – Mitigation</a:t>
          </a:r>
        </a:p>
      </dsp:txBody>
      <dsp:txXfrm>
        <a:off x="4312610" y="1031694"/>
        <a:ext cx="1388329" cy="925553"/>
      </dsp:txXfrm>
    </dsp:sp>
    <dsp:sp modelId="{26B77544-CCEE-45A3-A3F1-7674F1E01301}">
      <dsp:nvSpPr>
        <dsp:cNvPr id="0" name=""/>
        <dsp:cNvSpPr/>
      </dsp:nvSpPr>
      <dsp:spPr>
        <a:xfrm>
          <a:off x="3536153" y="2246556"/>
          <a:ext cx="925553" cy="9255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prstClr val="white"/>
              </a:solidFill>
              <a:latin typeface="Century Gothic"/>
              <a:ea typeface="+mn-ea"/>
              <a:cs typeface="+mn-cs"/>
            </a:rPr>
            <a:t>Pillar 3</a:t>
          </a:r>
        </a:p>
      </dsp:txBody>
      <dsp:txXfrm>
        <a:off x="3671697" y="2382100"/>
        <a:ext cx="654465" cy="654465"/>
      </dsp:txXfrm>
    </dsp:sp>
    <dsp:sp modelId="{F93BCFC3-DD52-4576-9C9F-BD0462DCDA97}">
      <dsp:nvSpPr>
        <dsp:cNvPr id="0" name=""/>
        <dsp:cNvSpPr/>
      </dsp:nvSpPr>
      <dsp:spPr>
        <a:xfrm>
          <a:off x="4554261" y="2246556"/>
          <a:ext cx="1388329" cy="92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GB" sz="700" b="0" kern="1200" dirty="0">
              <a:latin typeface="+mj-lt"/>
            </a:rPr>
            <a:t>NRS – Human Capacity, Livelihoods Improvement, Social Protection. </a:t>
          </a:r>
        </a:p>
        <a:p>
          <a:pPr marL="57150" lvl="1" indent="-57150" algn="l" defTabSz="311150">
            <a:lnSpc>
              <a:spcPct val="90000"/>
            </a:lnSpc>
            <a:spcBef>
              <a:spcPct val="0"/>
            </a:spcBef>
            <a:spcAft>
              <a:spcPct val="15000"/>
            </a:spcAft>
            <a:buChar char="•"/>
          </a:pPr>
          <a:r>
            <a:rPr lang="en-GB" sz="700" b="0" kern="1200" dirty="0">
              <a:latin typeface="+mj-lt"/>
            </a:rPr>
            <a:t>Vision 2063 – Urbanization</a:t>
          </a:r>
        </a:p>
        <a:p>
          <a:pPr marL="57150" lvl="1" indent="-57150" algn="l" defTabSz="311150">
            <a:lnSpc>
              <a:spcPct val="90000"/>
            </a:lnSpc>
            <a:spcBef>
              <a:spcPct val="0"/>
            </a:spcBef>
            <a:spcAft>
              <a:spcPct val="15000"/>
            </a:spcAft>
            <a:buChar char="•"/>
          </a:pPr>
          <a:r>
            <a:rPr lang="en-GB" sz="700" b="0" kern="1200" dirty="0">
              <a:latin typeface="+mj-lt"/>
            </a:rPr>
            <a:t>NCCIP – Climate change Research, Technology Development and Transfer</a:t>
          </a:r>
        </a:p>
      </dsp:txBody>
      <dsp:txXfrm>
        <a:off x="4554261" y="2246556"/>
        <a:ext cx="1388329" cy="925553"/>
      </dsp:txXfrm>
    </dsp:sp>
    <dsp:sp modelId="{992B4F9E-D38D-4C9F-9C40-5F55F221B087}">
      <dsp:nvSpPr>
        <dsp:cNvPr id="0" name=""/>
        <dsp:cNvSpPr/>
      </dsp:nvSpPr>
      <dsp:spPr>
        <a:xfrm>
          <a:off x="3294501" y="3461419"/>
          <a:ext cx="925553" cy="9255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prstClr val="white"/>
              </a:solidFill>
              <a:latin typeface="Century Gothic"/>
              <a:ea typeface="+mn-ea"/>
              <a:cs typeface="+mn-cs"/>
            </a:rPr>
            <a:t>Pillar 4 </a:t>
          </a:r>
        </a:p>
      </dsp:txBody>
      <dsp:txXfrm>
        <a:off x="3430045" y="3596963"/>
        <a:ext cx="654465" cy="654465"/>
      </dsp:txXfrm>
    </dsp:sp>
    <dsp:sp modelId="{71963143-4AD4-4931-B040-9D996811856C}">
      <dsp:nvSpPr>
        <dsp:cNvPr id="0" name=""/>
        <dsp:cNvSpPr/>
      </dsp:nvSpPr>
      <dsp:spPr>
        <a:xfrm>
          <a:off x="4312610" y="3461419"/>
          <a:ext cx="1388329" cy="92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GB" sz="700" b="0" kern="1200" dirty="0">
              <a:latin typeface="+mj-lt"/>
            </a:rPr>
            <a:t>NRS – Enhancing Catchment protection and Management. </a:t>
          </a:r>
        </a:p>
        <a:p>
          <a:pPr marL="57150" lvl="1" indent="-57150" algn="l" defTabSz="311150">
            <a:lnSpc>
              <a:spcPct val="90000"/>
            </a:lnSpc>
            <a:spcBef>
              <a:spcPct val="0"/>
            </a:spcBef>
            <a:spcAft>
              <a:spcPct val="15000"/>
            </a:spcAft>
            <a:buChar char="•"/>
          </a:pPr>
          <a:r>
            <a:rPr lang="en-GB" sz="700" b="0" kern="1200" dirty="0">
              <a:latin typeface="+mj-lt"/>
            </a:rPr>
            <a:t>NCCIP – Capacity Building for DRM.</a:t>
          </a:r>
        </a:p>
      </dsp:txBody>
      <dsp:txXfrm>
        <a:off x="4312610" y="3461419"/>
        <a:ext cx="1388329" cy="925553"/>
      </dsp:txXfrm>
    </dsp:sp>
    <dsp:sp modelId="{4F319D68-A4A6-44D6-A9AC-98D05F686FDD}">
      <dsp:nvSpPr>
        <dsp:cNvPr id="0" name=""/>
        <dsp:cNvSpPr/>
      </dsp:nvSpPr>
      <dsp:spPr>
        <a:xfrm>
          <a:off x="2606337" y="4491330"/>
          <a:ext cx="925553" cy="9255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b="0" kern="1200" dirty="0">
              <a:latin typeface="+mj-lt"/>
            </a:rPr>
            <a:t>Pillar 5 </a:t>
          </a:r>
        </a:p>
      </dsp:txBody>
      <dsp:txXfrm>
        <a:off x="2741881" y="4626874"/>
        <a:ext cx="654465" cy="654465"/>
      </dsp:txXfrm>
    </dsp:sp>
    <dsp:sp modelId="{E13857EA-77F9-4CD2-A005-B72D296CBCE7}">
      <dsp:nvSpPr>
        <dsp:cNvPr id="0" name=""/>
        <dsp:cNvSpPr/>
      </dsp:nvSpPr>
      <dsp:spPr>
        <a:xfrm>
          <a:off x="3624445" y="4491330"/>
          <a:ext cx="1388329" cy="92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11150">
            <a:lnSpc>
              <a:spcPct val="90000"/>
            </a:lnSpc>
            <a:spcBef>
              <a:spcPct val="0"/>
            </a:spcBef>
            <a:spcAft>
              <a:spcPct val="15000"/>
            </a:spcAft>
            <a:buChar char="•"/>
          </a:pPr>
          <a:r>
            <a:rPr lang="en-GB" sz="700" b="0" kern="1200" dirty="0">
              <a:latin typeface="+mj-lt"/>
            </a:rPr>
            <a:t>Vision 2063 – Knowledge and skills development. </a:t>
          </a:r>
        </a:p>
      </dsp:txBody>
      <dsp:txXfrm>
        <a:off x="3624445" y="4491330"/>
        <a:ext cx="1388329" cy="925553"/>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F11738-7B43-4B42-A93F-63432E515165}" type="datetimeFigureOut">
              <a:rPr lang="en-US" smtClean="0"/>
              <a:t>5/22/2023</a:t>
            </a:fld>
            <a:endParaRPr lang="en-US" dirty="0"/>
          </a:p>
        </p:txBody>
      </p:sp>
      <p:sp>
        <p:nvSpPr>
          <p:cNvPr id="4" name="Footer Placeholder 3">
            <a:extLst>
              <a:ext uri="{FF2B5EF4-FFF2-40B4-BE49-F238E27FC236}">
                <a16:creationId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474F99-60BC-462F-82FF-AD0F7D3371E4}" type="slidenum">
              <a:rPr lang="en-US" smtClean="0"/>
              <a:t>‹#›</a:t>
            </a:fld>
            <a:endParaRPr lang="en-US"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B000E-1A2E-4D2B-BADE-37753AB93090}" type="datetimeFigureOut">
              <a:rPr lang="en-US" smtClean="0"/>
              <a:t>5/22/2023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26AB8-ACBE-42E6-92F5-667EDDCD9652}" type="slidenum">
              <a:rPr lang="en-US" smtClean="0"/>
              <a:t>‹#›</a:t>
            </a:fld>
            <a:endParaRPr lang="en-US"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a:t>
            </a:fld>
            <a:endParaRPr lang="en-US" dirty="0"/>
          </a:p>
        </p:txBody>
      </p:sp>
    </p:spTree>
    <p:extLst>
      <p:ext uri="{BB962C8B-B14F-4D97-AF65-F5344CB8AC3E}">
        <p14:creationId xmlns:p14="http://schemas.microsoft.com/office/powerpoint/2010/main" val="365628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22</a:t>
            </a:fld>
            <a:endParaRPr lang="en-US" dirty="0"/>
          </a:p>
        </p:txBody>
      </p:sp>
    </p:spTree>
    <p:extLst>
      <p:ext uri="{BB962C8B-B14F-4D97-AF65-F5344CB8AC3E}">
        <p14:creationId xmlns:p14="http://schemas.microsoft.com/office/powerpoint/2010/main" val="349751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23</a:t>
            </a:fld>
            <a:endParaRPr lang="en-US" dirty="0"/>
          </a:p>
        </p:txBody>
      </p:sp>
    </p:spTree>
    <p:extLst>
      <p:ext uri="{BB962C8B-B14F-4D97-AF65-F5344CB8AC3E}">
        <p14:creationId xmlns:p14="http://schemas.microsoft.com/office/powerpoint/2010/main" val="191863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12</a:t>
            </a:fld>
            <a:endParaRPr lang="en-US" dirty="0"/>
          </a:p>
        </p:txBody>
      </p:sp>
    </p:spTree>
    <p:extLst>
      <p:ext uri="{BB962C8B-B14F-4D97-AF65-F5344CB8AC3E}">
        <p14:creationId xmlns:p14="http://schemas.microsoft.com/office/powerpoint/2010/main" val="2251016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13</a:t>
            </a:fld>
            <a:endParaRPr lang="en-US" dirty="0"/>
          </a:p>
        </p:txBody>
      </p:sp>
    </p:spTree>
    <p:extLst>
      <p:ext uri="{BB962C8B-B14F-4D97-AF65-F5344CB8AC3E}">
        <p14:creationId xmlns:p14="http://schemas.microsoft.com/office/powerpoint/2010/main" val="4230575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14</a:t>
            </a:fld>
            <a:endParaRPr lang="en-US" dirty="0"/>
          </a:p>
        </p:txBody>
      </p:sp>
    </p:spTree>
    <p:extLst>
      <p:ext uri="{BB962C8B-B14F-4D97-AF65-F5344CB8AC3E}">
        <p14:creationId xmlns:p14="http://schemas.microsoft.com/office/powerpoint/2010/main" val="361821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15</a:t>
            </a:fld>
            <a:endParaRPr lang="en-US" dirty="0"/>
          </a:p>
        </p:txBody>
      </p:sp>
    </p:spTree>
    <p:extLst>
      <p:ext uri="{BB962C8B-B14F-4D97-AF65-F5344CB8AC3E}">
        <p14:creationId xmlns:p14="http://schemas.microsoft.com/office/powerpoint/2010/main" val="2860557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18</a:t>
            </a:fld>
            <a:endParaRPr lang="en-US" dirty="0"/>
          </a:p>
        </p:txBody>
      </p:sp>
    </p:spTree>
    <p:extLst>
      <p:ext uri="{BB962C8B-B14F-4D97-AF65-F5344CB8AC3E}">
        <p14:creationId xmlns:p14="http://schemas.microsoft.com/office/powerpoint/2010/main" val="214071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19</a:t>
            </a:fld>
            <a:endParaRPr lang="en-US" dirty="0"/>
          </a:p>
        </p:txBody>
      </p:sp>
    </p:spTree>
    <p:extLst>
      <p:ext uri="{BB962C8B-B14F-4D97-AF65-F5344CB8AC3E}">
        <p14:creationId xmlns:p14="http://schemas.microsoft.com/office/powerpoint/2010/main" val="291156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20</a:t>
            </a:fld>
            <a:endParaRPr lang="en-US" dirty="0"/>
          </a:p>
        </p:txBody>
      </p:sp>
    </p:spTree>
    <p:extLst>
      <p:ext uri="{BB962C8B-B14F-4D97-AF65-F5344CB8AC3E}">
        <p14:creationId xmlns:p14="http://schemas.microsoft.com/office/powerpoint/2010/main" val="379787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26AB8-ACBE-42E6-92F5-667EDDCD9652}" type="slidenum">
              <a:rPr lang="en-US" smtClean="0"/>
              <a:t>21</a:t>
            </a:fld>
            <a:endParaRPr lang="en-US" dirty="0"/>
          </a:p>
        </p:txBody>
      </p:sp>
    </p:spTree>
    <p:extLst>
      <p:ext uri="{BB962C8B-B14F-4D97-AF65-F5344CB8AC3E}">
        <p14:creationId xmlns:p14="http://schemas.microsoft.com/office/powerpoint/2010/main" val="109802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D421-E477-405A-91D4-9468DE9BE4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024F0D-0F00-4C64-975C-BD7D4FE0E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7D0E03-CFD6-4610-88AC-17F03CE8E193}"/>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5" name="Footer Placeholder 4">
            <a:extLst>
              <a:ext uri="{FF2B5EF4-FFF2-40B4-BE49-F238E27FC236}">
                <a16:creationId xmlns:a16="http://schemas.microsoft.com/office/drawing/2014/main" id="{1144536D-CBA9-4A34-85D3-481BD129E4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1F8E3-036A-45B8-BF1F-BEF0C559E21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B1F3-61FB-4FDC-814D-EEC1C1FC37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03B0-8D7F-4489-AB72-C346C8870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9304-E5BD-4F3E-ADB0-974FEBCDEAA7}"/>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5" name="Footer Placeholder 4">
            <a:extLst>
              <a:ext uri="{FF2B5EF4-FFF2-40B4-BE49-F238E27FC236}">
                <a16:creationId xmlns:a16="http://schemas.microsoft.com/office/drawing/2014/main" id="{C338AD29-D9CD-42D8-9604-C47996EE99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52C394-EF43-405B-9653-70AAB9098DE0}"/>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1E61D-2F00-41ED-8D92-7CAEB9A5A5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47491-5142-48CA-9664-F5082D450F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576D-BE01-4BB5-A9F4-7DE4814E6820}"/>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5" name="Footer Placeholder 4">
            <a:extLst>
              <a:ext uri="{FF2B5EF4-FFF2-40B4-BE49-F238E27FC236}">
                <a16:creationId xmlns:a16="http://schemas.microsoft.com/office/drawing/2014/main" id="{5C10CA14-AD61-4101-9143-F7884378CA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98B885-CFEA-4882-BBEA-C5F14208959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47AB-DC6F-40F0-B4FB-9C0850EE0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939C5-683A-4FDC-A8CF-5F35848AD6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FB5F0-A7AB-4ACB-91A6-4B836F174335}"/>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5" name="Footer Placeholder 4">
            <a:extLst>
              <a:ext uri="{FF2B5EF4-FFF2-40B4-BE49-F238E27FC236}">
                <a16:creationId xmlns:a16="http://schemas.microsoft.com/office/drawing/2014/main" id="{B01BCE02-CEFC-4D30-BBB0-23CE2CB5B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F49760-3E16-4F16-B710-C85178E29FE7}"/>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E07D-6026-47C0-975A-7E493011B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C00015-2956-4E1F-B05F-214F1DE24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556B43-C1CB-4618-B91B-AAAEEB4015DA}"/>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5" name="Footer Placeholder 4">
            <a:extLst>
              <a:ext uri="{FF2B5EF4-FFF2-40B4-BE49-F238E27FC236}">
                <a16:creationId xmlns:a16="http://schemas.microsoft.com/office/drawing/2014/main" id="{C1688E39-E80F-4C18-9C2A-69886B8221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4C5964-5187-4195-8EAF-85D18DC4F58C}"/>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B990-ED8C-4AAA-8241-C4881B1382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612F2-9E33-44D3-80E2-578C5440A7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F7B21-660D-43B3-9151-B40C9ABCD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26A10-CB05-4418-9338-CB55A7059760}"/>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6" name="Footer Placeholder 5">
            <a:extLst>
              <a:ext uri="{FF2B5EF4-FFF2-40B4-BE49-F238E27FC236}">
                <a16:creationId xmlns:a16="http://schemas.microsoft.com/office/drawing/2014/main" id="{06940335-9BE1-42D1-A30D-C3232BD3EE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E95C68-4307-4B03-8921-74DB104105C2}"/>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BEC8-AC56-429B-89C3-BB6A0E6E3B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3866BA-F48C-4383-B119-81B349676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9F967-CBBC-414E-9DC3-136707A8D3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05A60-FBC4-40AC-9F71-0FAD9CD7A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F92BA-75D6-44F9-A1C8-BCFBF6FF6E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3CDDC-3537-4692-BE83-87B2A82A7040}"/>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8" name="Footer Placeholder 7">
            <a:extLst>
              <a:ext uri="{FF2B5EF4-FFF2-40B4-BE49-F238E27FC236}">
                <a16:creationId xmlns:a16="http://schemas.microsoft.com/office/drawing/2014/main" id="{DF37B9E1-D5EA-4054-8D92-F930B36963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898A038-7CD6-4715-9FDA-7194E6BCAA5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5FAF-B698-49B0-B197-FD64C97AF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E3F44-F1D6-40F7-9A7D-0542C4A9C58A}"/>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4" name="Footer Placeholder 3">
            <a:extLst>
              <a:ext uri="{FF2B5EF4-FFF2-40B4-BE49-F238E27FC236}">
                <a16:creationId xmlns:a16="http://schemas.microsoft.com/office/drawing/2014/main" id="{0248CC28-3F4A-42A0-B211-4BA085ADCD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3B6C99-6764-43D0-84AE-52C83494F61A}"/>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9C79D-3B8A-4FA9-BC4A-63E3EF10AA4E}"/>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3" name="Footer Placeholder 2">
            <a:extLst>
              <a:ext uri="{FF2B5EF4-FFF2-40B4-BE49-F238E27FC236}">
                <a16:creationId xmlns:a16="http://schemas.microsoft.com/office/drawing/2014/main" id="{E4730E35-44DB-4FED-9E24-5BBE5D9DA8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1CDC42F-3337-4692-B53C-A552904877F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7D58-952D-44D7-9911-60544C9F5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BC150-9914-4A82-84CF-B3708B975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A7C02-9C7E-401F-BABE-D3028FF18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D6080A-4623-4F4C-B5BF-7E9E7531FA72}"/>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6" name="Footer Placeholder 5">
            <a:extLst>
              <a:ext uri="{FF2B5EF4-FFF2-40B4-BE49-F238E27FC236}">
                <a16:creationId xmlns:a16="http://schemas.microsoft.com/office/drawing/2014/main" id="{319B1D15-0BD5-4F6E-A265-BD1F2F3613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F764D4-AA29-4DF8-A501-E2B904E9CC31}"/>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D526-F53C-446D-8D7C-8A73C2A6A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1CC3D-D32B-4629-85B8-E779A4105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0517242-BF08-4A5E-ABD7-483896CAE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2B8E4-DF23-4701-B28A-B9E5700B31BD}"/>
              </a:ext>
            </a:extLst>
          </p:cNvPr>
          <p:cNvSpPr>
            <a:spLocks noGrp="1"/>
          </p:cNvSpPr>
          <p:nvPr>
            <p:ph type="dt" sz="half" idx="10"/>
          </p:nvPr>
        </p:nvSpPr>
        <p:spPr/>
        <p:txBody>
          <a:bodyPr/>
          <a:lstStyle/>
          <a:p>
            <a:fld id="{3050ACFF-56C3-4453-9BAD-A02FE717F83E}" type="datetimeFigureOut">
              <a:rPr lang="en-US" smtClean="0"/>
              <a:t>5/22/2023</a:t>
            </a:fld>
            <a:endParaRPr lang="en-US" dirty="0"/>
          </a:p>
        </p:txBody>
      </p:sp>
      <p:sp>
        <p:nvSpPr>
          <p:cNvPr id="6" name="Footer Placeholder 5">
            <a:extLst>
              <a:ext uri="{FF2B5EF4-FFF2-40B4-BE49-F238E27FC236}">
                <a16:creationId xmlns:a16="http://schemas.microsoft.com/office/drawing/2014/main" id="{546DE909-4588-4CF5-B2FA-B763124334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EA005E-65C2-4007-815C-52F23809FC2F}"/>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73118-F27D-412D-B19A-2DB8C8101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537CCC-B536-48B0-B893-63FFC2EBD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E552F-73E7-48CE-AAB3-E947C535D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0ACFF-56C3-4453-9BAD-A02FE717F83E}" type="datetimeFigureOut">
              <a:rPr lang="en-US" smtClean="0"/>
              <a:t>5/22/2023</a:t>
            </a:fld>
            <a:endParaRPr lang="en-US" dirty="0"/>
          </a:p>
        </p:txBody>
      </p:sp>
      <p:sp>
        <p:nvSpPr>
          <p:cNvPr id="5" name="Footer Placeholder 4">
            <a:extLst>
              <a:ext uri="{FF2B5EF4-FFF2-40B4-BE49-F238E27FC236}">
                <a16:creationId xmlns:a16="http://schemas.microsoft.com/office/drawing/2014/main" id="{46E40B4F-2015-4E9F-BCB3-E0BFA4AF9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B610C3C-BBD3-4864-98E4-5D7B08A6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7955-6230-48B4-BD8B-A7C460F75945}" type="slidenum">
              <a:rPr lang="en-US" smtClean="0"/>
              <a:t>‹#›</a:t>
            </a:fld>
            <a:endParaRPr lang="en-US"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hyperlink" Target="https://24slides.com/?utm_campaign=mp&amp;utm_medium=ppt&amp;utm_source=pptlink&amp;utm_content=&amp;utm_term="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chart" Target="../charts/chart2.xml"/><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hyperlink" Target="https://24slides.com/?utm_campaign=mp&amp;utm_medium=ppt&amp;utm_source=pptlink&amp;utm_content=&amp;utm_term="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chart" Target="../charts/chart1.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a:lstStyle/>
          <a:p>
            <a:r>
              <a:rPr lang="en-US" dirty="0"/>
              <a:t>Balanced scorecard slide 1</a:t>
            </a:r>
          </a:p>
        </p:txBody>
      </p:sp>
      <p:pic>
        <p:nvPicPr>
          <p:cNvPr id="5" name="Pictur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292100" y="331840"/>
            <a:ext cx="11607800" cy="6133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701800"/>
            <a:ext cx="7023100" cy="3454400"/>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5"/>
            <a:extLst>
              <a:ext uri="{FF2B5EF4-FFF2-40B4-BE49-F238E27FC236}">
                <a16:creationId xmlns:a16="http://schemas.microsoft.com/office/drawing/2014/main" id="{FD739A43-7308-4A45-800C-2B124CABFA5F}"/>
              </a:ext>
              <a:ext uri="{C183D7F6-B498-43B3-948B-1728B52AA6E4}">
                <adec:decorative xmlns:adec="http://schemas.microsoft.com/office/drawing/2017/decorative" val="1"/>
              </a:ext>
            </a:extLst>
          </p:cNvPr>
          <p:cNvSpPr/>
          <p:nvPr/>
        </p:nvSpPr>
        <p:spPr>
          <a:xfrm>
            <a:off x="9944100" y="4161794"/>
            <a:ext cx="1955800" cy="994405"/>
          </a:xfrm>
          <a:prstGeom prst="rect">
            <a:avLst/>
          </a:prstGeom>
          <a:solidFill>
            <a:srgbClr val="FFC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781507" y="2526926"/>
            <a:ext cx="5786662" cy="1292662"/>
          </a:xfrm>
          <a:prstGeom prst="rect">
            <a:avLst/>
          </a:prstGeom>
          <a:noFill/>
        </p:spPr>
        <p:txBody>
          <a:bodyPr wrap="square" lIns="0" tIns="0" rIns="0" bIns="0" rtlCol="0" anchor="ctr">
            <a:spAutoFit/>
          </a:bodyPr>
          <a:lstStyle/>
          <a:p>
            <a:r>
              <a:rPr lang="en-US" sz="2800" dirty="0">
                <a:solidFill>
                  <a:schemeClr val="bg1"/>
                </a:solidFill>
                <a:latin typeface="+mj-lt"/>
              </a:rPr>
              <a:t>Institutional Assessment of the DoDMA and Malawi's DRM System. </a:t>
            </a:r>
            <a:endParaRPr lang="en-US" sz="6600" dirty="0">
              <a:solidFill>
                <a:schemeClr val="bg1"/>
              </a:solidFill>
              <a:latin typeface="+mj-lt"/>
            </a:endParaRPr>
          </a:p>
        </p:txBody>
      </p:sp>
      <p:sp>
        <p:nvSpPr>
          <p:cNvPr id="9" name="TextBox 8">
            <a:extLst>
              <a:ext uri="{FF2B5EF4-FFF2-40B4-BE49-F238E27FC236}">
                <a16:creationId xmlns:a16="http://schemas.microsoft.com/office/drawing/2014/main" id="{7EAEBA89-B616-43ED-A91E-61105E1C9DD6}"/>
              </a:ext>
            </a:extLst>
          </p:cNvPr>
          <p:cNvSpPr txBox="1"/>
          <p:nvPr/>
        </p:nvSpPr>
        <p:spPr>
          <a:xfrm>
            <a:off x="781507" y="4161795"/>
            <a:ext cx="5786662" cy="738664"/>
          </a:xfrm>
          <a:prstGeom prst="rect">
            <a:avLst/>
          </a:prstGeom>
          <a:noFill/>
        </p:spPr>
        <p:txBody>
          <a:bodyPr wrap="square" lIns="0" tIns="0" rIns="0" bIns="0" rtlCol="0">
            <a:spAutoFit/>
          </a:bodyPr>
          <a:lstStyle/>
          <a:p>
            <a:r>
              <a:rPr lang="en-US" sz="1600" dirty="0">
                <a:solidFill>
                  <a:schemeClr val="bg1"/>
                </a:solidFill>
              </a:rPr>
              <a:t>Session 1: Assessment Findings.</a:t>
            </a:r>
          </a:p>
          <a:p>
            <a:endParaRPr lang="en-US" sz="1600" dirty="0">
              <a:solidFill>
                <a:schemeClr val="bg1"/>
              </a:solidFill>
            </a:endParaRPr>
          </a:p>
          <a:p>
            <a:r>
              <a:rPr lang="en-US" sz="1600" dirty="0">
                <a:solidFill>
                  <a:schemeClr val="bg1"/>
                </a:solidFill>
              </a:rPr>
              <a:t>May 2023</a:t>
            </a:r>
          </a:p>
        </p:txBody>
      </p:sp>
      <p:pic>
        <p:nvPicPr>
          <p:cNvPr id="12" name="Picture 11" descr="&#10;This image is a logo that reads &quot;24Slides.&quot;&#10;">
            <a:hlinkClick r:id="rId5"/>
            <a:extLst>
              <a:ext uri="{FF2B5EF4-FFF2-40B4-BE49-F238E27FC236}">
                <a16:creationId xmlns:a16="http://schemas.microsoft.com/office/drawing/2014/main" id="{A2875173-B0D5-4330-A6C0-5027C67D1E6D}"/>
              </a:ext>
            </a:extLst>
          </p:cNvPr>
          <p:cNvPicPr>
            <a:picLocks noChangeAspect="1"/>
          </p:cNvPicPr>
          <p:nvPr/>
        </p:nvPicPr>
        <p:blipFill>
          <a:blip r:embed="rId6"/>
          <a:stretch>
            <a:fillRect/>
          </a:stretch>
        </p:blipFill>
        <p:spPr>
          <a:xfrm>
            <a:off x="10407650" y="4507287"/>
            <a:ext cx="1028700" cy="293902"/>
          </a:xfrm>
          <a:prstGeom prst="rect">
            <a:avLst/>
          </a:prstGeom>
          <a:effectLst/>
        </p:spPr>
      </p:pic>
    </p:spTree>
    <p:extLst>
      <p:ext uri="{BB962C8B-B14F-4D97-AF65-F5344CB8AC3E}">
        <p14:creationId xmlns:p14="http://schemas.microsoft.com/office/powerpoint/2010/main" val="362364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6BB46BA2-86DD-7718-E3BE-9AC1F143A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01"/>
          <a:stretch/>
        </p:blipFill>
        <p:spPr bwMode="auto">
          <a:xfrm>
            <a:off x="4999511" y="1457053"/>
            <a:ext cx="6076182" cy="49742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10765497" y="5781590"/>
            <a:ext cx="902286" cy="744010"/>
          </a:xfrm>
          <a:prstGeom prst="rect">
            <a:avLst/>
          </a:prstGeom>
        </p:spPr>
      </p:pic>
      <p:cxnSp>
        <p:nvCxnSpPr>
          <p:cNvPr id="15" name="Straight Connector 14"/>
          <p:cNvCxnSpPr/>
          <p:nvPr/>
        </p:nvCxnSpPr>
        <p:spPr>
          <a:xfrm>
            <a:off x="0" y="1023653"/>
            <a:ext cx="10515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19909" y="330330"/>
            <a:ext cx="86209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j-lt"/>
                <a:ea typeface="+mn-ea"/>
                <a:cs typeface="+mn-cs"/>
              </a:rPr>
              <a:t>Session 1: Approach and Methodology. </a:t>
            </a:r>
          </a:p>
        </p:txBody>
      </p:sp>
      <p:sp>
        <p:nvSpPr>
          <p:cNvPr id="2" name="TextBox 1">
            <a:extLst>
              <a:ext uri="{FF2B5EF4-FFF2-40B4-BE49-F238E27FC236}">
                <a16:creationId xmlns:a16="http://schemas.microsoft.com/office/drawing/2014/main" id="{DE5B9B4B-A826-0FF4-2B39-F03802E5C4CD}"/>
              </a:ext>
            </a:extLst>
          </p:cNvPr>
          <p:cNvSpPr txBox="1"/>
          <p:nvPr/>
        </p:nvSpPr>
        <p:spPr>
          <a:xfrm>
            <a:off x="819908" y="1457053"/>
            <a:ext cx="4179603" cy="5078313"/>
          </a:xfrm>
          <a:prstGeom prst="rect">
            <a:avLst/>
          </a:prstGeom>
          <a:noFill/>
          <a:ln>
            <a:solidFill>
              <a:schemeClr val="bg2"/>
            </a:solidFill>
          </a:ln>
        </p:spPr>
        <p:txBody>
          <a:bodyPr wrap="square" rtlCol="0">
            <a:spAutoFit/>
          </a:bodyPr>
          <a:lstStyle/>
          <a:p>
            <a:r>
              <a:rPr lang="en-GB" dirty="0">
                <a:latin typeface="+mj-lt"/>
              </a:rPr>
              <a:t>Overall Assessment Approach and Approach.</a:t>
            </a:r>
          </a:p>
          <a:p>
            <a:endParaRPr lang="en-GB" dirty="0">
              <a:latin typeface="+mj-lt"/>
            </a:endParaRPr>
          </a:p>
          <a:p>
            <a:pPr marL="285750" indent="-285750">
              <a:buFont typeface="Wingdings" panose="05000000000000000000" pitchFamily="2" charset="2"/>
              <a:buChar char="§"/>
            </a:pPr>
            <a:r>
              <a:rPr lang="en-GB" dirty="0">
                <a:latin typeface="+mj-lt"/>
              </a:rPr>
              <a:t>Multi – Institutional </a:t>
            </a:r>
            <a:r>
              <a:rPr lang="en-US" dirty="0">
                <a:latin typeface="+mj-lt"/>
              </a:rPr>
              <a:t>Capacity Needs to address Underlying Disaster Risk Drivers.</a:t>
            </a:r>
          </a:p>
          <a:p>
            <a:pPr marL="285750" indent="-285750">
              <a:buFont typeface="Wingdings" panose="05000000000000000000" pitchFamily="2" charset="2"/>
              <a:buChar char="§"/>
            </a:pPr>
            <a:r>
              <a:rPr lang="en-US" dirty="0">
                <a:latin typeface="+mj-lt"/>
              </a:rPr>
              <a:t>Multi-sectoral and Multi-Risk / hazard-specific Capacity assessments</a:t>
            </a:r>
          </a:p>
          <a:p>
            <a:pPr marL="285750" indent="-285750">
              <a:buFont typeface="Wingdings" panose="05000000000000000000" pitchFamily="2" charset="2"/>
              <a:buChar char="§"/>
            </a:pPr>
            <a:r>
              <a:rPr lang="en-US" u="sng" dirty="0">
                <a:latin typeface="+mj-lt"/>
              </a:rPr>
              <a:t>Multi-stakeholder Coordination Capacity Assessment</a:t>
            </a:r>
          </a:p>
          <a:p>
            <a:pPr marL="285750" indent="-285750">
              <a:buFont typeface="Wingdings" panose="05000000000000000000" pitchFamily="2" charset="2"/>
              <a:buChar char="§"/>
            </a:pPr>
            <a:r>
              <a:rPr lang="en-GB" dirty="0">
                <a:latin typeface="+mj-lt"/>
              </a:rPr>
              <a:t>Multi – Dimensional</a:t>
            </a:r>
            <a:r>
              <a:rPr lang="en-US" dirty="0">
                <a:latin typeface="+mj-lt"/>
              </a:rPr>
              <a:t>iv) Consideration of cross-cutting Sustainable Development</a:t>
            </a:r>
          </a:p>
          <a:p>
            <a:pPr marL="285750" indent="-285750">
              <a:buFont typeface="Wingdings" panose="05000000000000000000" pitchFamily="2" charset="2"/>
              <a:buChar char="§"/>
            </a:pPr>
            <a:r>
              <a:rPr lang="en-US" dirty="0">
                <a:latin typeface="+mj-lt"/>
              </a:rPr>
              <a:t>Mainstreaming Gender-Related issues in Disaster Risk Management</a:t>
            </a:r>
          </a:p>
          <a:p>
            <a:pPr marL="285750" indent="-285750">
              <a:buFont typeface="Wingdings" panose="05000000000000000000" pitchFamily="2" charset="2"/>
              <a:buChar char="§"/>
            </a:pPr>
            <a:r>
              <a:rPr lang="en-US" dirty="0">
                <a:latin typeface="+mj-lt"/>
              </a:rPr>
              <a:t>WB Ready 2 Respond Approach. </a:t>
            </a:r>
            <a:endParaRPr lang="en-GB" dirty="0">
              <a:latin typeface="+mj-lt"/>
            </a:endParaRPr>
          </a:p>
        </p:txBody>
      </p:sp>
    </p:spTree>
    <p:extLst>
      <p:ext uri="{BB962C8B-B14F-4D97-AF65-F5344CB8AC3E}">
        <p14:creationId xmlns:p14="http://schemas.microsoft.com/office/powerpoint/2010/main" val="167750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A14A3-C650-8DEC-E824-4096DA6195AA}"/>
              </a:ext>
            </a:extLst>
          </p:cNvPr>
          <p:cNvPicPr>
            <a:picLocks noChangeAspect="1"/>
          </p:cNvPicPr>
          <p:nvPr/>
        </p:nvPicPr>
        <p:blipFill>
          <a:blip r:embed="rId2"/>
          <a:stretch>
            <a:fillRect/>
          </a:stretch>
        </p:blipFill>
        <p:spPr>
          <a:xfrm>
            <a:off x="936433" y="1220218"/>
            <a:ext cx="10357001" cy="5149815"/>
          </a:xfrm>
          <a:prstGeom prst="rect">
            <a:avLst/>
          </a:prstGeom>
        </p:spPr>
      </p:pic>
      <p:pic>
        <p:nvPicPr>
          <p:cNvPr id="12" name="Picture 11"/>
          <p:cNvPicPr>
            <a:picLocks noChangeAspect="1"/>
          </p:cNvPicPr>
          <p:nvPr/>
        </p:nvPicPr>
        <p:blipFill>
          <a:blip r:embed="rId3"/>
          <a:stretch>
            <a:fillRect/>
          </a:stretch>
        </p:blipFill>
        <p:spPr>
          <a:xfrm>
            <a:off x="10765497" y="5781590"/>
            <a:ext cx="902286" cy="676715"/>
          </a:xfrm>
          <a:prstGeom prst="rect">
            <a:avLst/>
          </a:prstGeom>
        </p:spPr>
      </p:pic>
      <p:cxnSp>
        <p:nvCxnSpPr>
          <p:cNvPr id="15" name="Straight Connector 14"/>
          <p:cNvCxnSpPr/>
          <p:nvPr/>
        </p:nvCxnSpPr>
        <p:spPr>
          <a:xfrm>
            <a:off x="0" y="952400"/>
            <a:ext cx="10515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36968" y="374779"/>
            <a:ext cx="8554393" cy="461665"/>
          </a:xfrm>
          <a:prstGeom prst="rect">
            <a:avLst/>
          </a:prstGeom>
        </p:spPr>
        <p:txBody>
          <a:bodyPr wrap="none">
            <a:spAutoFit/>
          </a:bodyPr>
          <a:lstStyle/>
          <a:p>
            <a:r>
              <a:rPr lang="en-US" sz="2400" b="1" dirty="0">
                <a:latin typeface="Bell MT" panose="02020503060305020303" pitchFamily="18" charset="0"/>
              </a:rPr>
              <a:t>Session 1: Institutional Framework of Malawi’s DRM System. </a:t>
            </a:r>
          </a:p>
        </p:txBody>
      </p:sp>
    </p:spTree>
    <p:extLst>
      <p:ext uri="{BB962C8B-B14F-4D97-AF65-F5344CB8AC3E}">
        <p14:creationId xmlns:p14="http://schemas.microsoft.com/office/powerpoint/2010/main" val="4090530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dirty="0"/>
              <a:t>Balanced scorecard slide 5</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187423" y="436598"/>
            <a:ext cx="9264193" cy="492443"/>
          </a:xfrm>
          <a:prstGeom prst="rect">
            <a:avLst/>
          </a:prstGeom>
          <a:noFill/>
        </p:spPr>
        <p:txBody>
          <a:bodyPr wrap="square" lIns="0" tIns="0" rIns="0" bIns="0" rtlCol="0" anchor="ctr">
            <a:spAutoFit/>
          </a:bodyPr>
          <a:lstStyle/>
          <a:p>
            <a:pPr algn="ctr"/>
            <a:r>
              <a:rPr lang="en-US" sz="3200" b="1" dirty="0">
                <a:latin typeface="+mj-lt"/>
              </a:rPr>
              <a:t>The Non-Structural DRM Challenge in Malawi.</a:t>
            </a:r>
            <a:endParaRPr lang="en-US" sz="3600" dirty="0">
              <a:latin typeface="+mj-lt"/>
            </a:endParaRPr>
          </a:p>
        </p:txBody>
      </p:sp>
      <p:sp>
        <p:nvSpPr>
          <p:cNvPr id="54" name="Rounded Rectangle 75">
            <a:extLst>
              <a:ext uri="{FF2B5EF4-FFF2-40B4-BE49-F238E27FC236}">
                <a16:creationId xmlns:a16="http://schemas.microsoft.com/office/drawing/2014/main" id="{8E056C9B-117C-46A2-9865-3A1EAB43F539}"/>
              </a:ext>
              <a:ext uri="{C183D7F6-B498-43B3-948B-1728B52AA6E4}">
                <adec:decorative xmlns:adec="http://schemas.microsoft.com/office/drawing/2017/decorative" val="1"/>
              </a:ext>
            </a:extLst>
          </p:cNvPr>
          <p:cNvSpPr/>
          <p:nvPr/>
        </p:nvSpPr>
        <p:spPr>
          <a:xfrm>
            <a:off x="2962173" y="1447801"/>
            <a:ext cx="6267654"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04C1E79D-0449-4A3A-BDF1-B7C21D8C9BFE}"/>
              </a:ext>
            </a:extLst>
          </p:cNvPr>
          <p:cNvSpPr txBox="1"/>
          <p:nvPr/>
        </p:nvSpPr>
        <p:spPr>
          <a:xfrm>
            <a:off x="3366273" y="1604836"/>
            <a:ext cx="1206869" cy="246221"/>
          </a:xfrm>
          <a:prstGeom prst="rect">
            <a:avLst/>
          </a:prstGeom>
          <a:noFill/>
        </p:spPr>
        <p:txBody>
          <a:bodyPr wrap="none" lIns="0" tIns="0" rIns="0" bIns="0" rtlCol="0" anchor="ctr">
            <a:spAutoFit/>
          </a:bodyPr>
          <a:lstStyle/>
          <a:p>
            <a:pPr algn="ctr"/>
            <a:r>
              <a:rPr lang="en-US" sz="1600" dirty="0"/>
              <a:t>National Level </a:t>
            </a:r>
          </a:p>
        </p:txBody>
      </p:sp>
      <p:sp>
        <p:nvSpPr>
          <p:cNvPr id="56" name="TextBox 55">
            <a:extLst>
              <a:ext uri="{FF2B5EF4-FFF2-40B4-BE49-F238E27FC236}">
                <a16:creationId xmlns:a16="http://schemas.microsoft.com/office/drawing/2014/main" id="{68CCF5C3-35D5-438D-B1A1-B391E4C87D74}"/>
              </a:ext>
            </a:extLst>
          </p:cNvPr>
          <p:cNvSpPr txBox="1"/>
          <p:nvPr/>
        </p:nvSpPr>
        <p:spPr>
          <a:xfrm>
            <a:off x="5780658" y="1604836"/>
            <a:ext cx="630685" cy="246221"/>
          </a:xfrm>
          <a:prstGeom prst="rect">
            <a:avLst/>
          </a:prstGeom>
          <a:noFill/>
        </p:spPr>
        <p:txBody>
          <a:bodyPr wrap="none" lIns="0" tIns="0" rIns="0" bIns="0" rtlCol="0" anchor="ctr">
            <a:spAutoFit/>
          </a:bodyPr>
          <a:lstStyle/>
          <a:p>
            <a:pPr algn="ctr"/>
            <a:r>
              <a:rPr lang="en-US" sz="1600" dirty="0"/>
              <a:t>District </a:t>
            </a:r>
          </a:p>
        </p:txBody>
      </p:sp>
      <p:sp>
        <p:nvSpPr>
          <p:cNvPr id="68" name="TextBox 67">
            <a:extLst>
              <a:ext uri="{FF2B5EF4-FFF2-40B4-BE49-F238E27FC236}">
                <a16:creationId xmlns:a16="http://schemas.microsoft.com/office/drawing/2014/main" id="{140305A6-4341-4B97-AF83-9294FC6EA63D}"/>
              </a:ext>
            </a:extLst>
          </p:cNvPr>
          <p:cNvSpPr txBox="1"/>
          <p:nvPr/>
        </p:nvSpPr>
        <p:spPr>
          <a:xfrm>
            <a:off x="7486423" y="1604836"/>
            <a:ext cx="1471750" cy="246221"/>
          </a:xfrm>
          <a:prstGeom prst="rect">
            <a:avLst/>
          </a:prstGeom>
          <a:noFill/>
        </p:spPr>
        <p:txBody>
          <a:bodyPr wrap="none" lIns="0" tIns="0" rIns="0" bIns="0" rtlCol="0" anchor="ctr">
            <a:spAutoFit/>
          </a:bodyPr>
          <a:lstStyle/>
          <a:p>
            <a:pPr algn="ctr"/>
            <a:r>
              <a:rPr lang="en-US" sz="1600" dirty="0"/>
              <a:t>Community Level </a:t>
            </a:r>
          </a:p>
        </p:txBody>
      </p:sp>
      <p:sp>
        <p:nvSpPr>
          <p:cNvPr id="53" name="Rounded Rectangle 72">
            <a:extLst>
              <a:ext uri="{FF2B5EF4-FFF2-40B4-BE49-F238E27FC236}">
                <a16:creationId xmlns:a16="http://schemas.microsoft.com/office/drawing/2014/main" id="{B318F532-3EED-4C3B-A44E-8501DC2EA811}"/>
              </a:ext>
              <a:ext uri="{C183D7F6-B498-43B3-948B-1728B52AA6E4}">
                <adec:decorative xmlns:adec="http://schemas.microsoft.com/office/drawing/2017/decorative" val="1"/>
              </a:ext>
            </a:extLst>
          </p:cNvPr>
          <p:cNvSpPr/>
          <p:nvPr/>
        </p:nvSpPr>
        <p:spPr>
          <a:xfrm>
            <a:off x="9341060" y="1447800"/>
            <a:ext cx="2015063" cy="560290"/>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28D5C86C-3181-4C20-AD34-1F53FCB05854}"/>
              </a:ext>
            </a:extLst>
          </p:cNvPr>
          <p:cNvSpPr txBox="1"/>
          <p:nvPr/>
        </p:nvSpPr>
        <p:spPr>
          <a:xfrm>
            <a:off x="10093910" y="1604836"/>
            <a:ext cx="509370" cy="246221"/>
          </a:xfrm>
          <a:prstGeom prst="rect">
            <a:avLst/>
          </a:prstGeom>
          <a:noFill/>
        </p:spPr>
        <p:txBody>
          <a:bodyPr wrap="none" lIns="0" tIns="0" rIns="0" bIns="0" rtlCol="0" anchor="ctr">
            <a:spAutoFit/>
          </a:bodyPr>
          <a:lstStyle/>
          <a:p>
            <a:pPr algn="ctr"/>
            <a:r>
              <a:rPr lang="en-US" sz="1600" b="1" dirty="0">
                <a:solidFill>
                  <a:schemeClr val="bg1"/>
                </a:solidFill>
              </a:rPr>
              <a:t>Rating</a:t>
            </a:r>
          </a:p>
        </p:txBody>
      </p:sp>
      <p:sp>
        <p:nvSpPr>
          <p:cNvPr id="52" name="Rounded Rectangle 81">
            <a:extLst>
              <a:ext uri="{FF2B5EF4-FFF2-40B4-BE49-F238E27FC236}">
                <a16:creationId xmlns:a16="http://schemas.microsoft.com/office/drawing/2014/main" id="{30900DD1-10D4-4CC5-8A1B-5E61D6A8726F}"/>
              </a:ext>
              <a:ext uri="{C183D7F6-B498-43B3-948B-1728B52AA6E4}">
                <adec:decorative xmlns:adec="http://schemas.microsoft.com/office/drawing/2017/decorative" val="1"/>
              </a:ext>
            </a:extLst>
          </p:cNvPr>
          <p:cNvSpPr/>
          <p:nvPr/>
        </p:nvSpPr>
        <p:spPr>
          <a:xfrm>
            <a:off x="2962173" y="2170841"/>
            <a:ext cx="6267654" cy="560290"/>
          </a:xfrm>
          <a:prstGeom prst="roundRect">
            <a:avLst>
              <a:gd name="adj" fmla="val 50000"/>
            </a:avLst>
          </a:prstGeom>
          <a:solidFill>
            <a:schemeClr val="accent2">
              <a:alpha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76">
            <a:extLst>
              <a:ext uri="{FF2B5EF4-FFF2-40B4-BE49-F238E27FC236}">
                <a16:creationId xmlns:a16="http://schemas.microsoft.com/office/drawing/2014/main" id="{F0167C70-F7E1-45CB-A597-2788760DBE68}"/>
              </a:ext>
              <a:ext uri="{C183D7F6-B498-43B3-948B-1728B52AA6E4}">
                <adec:decorative xmlns:adec="http://schemas.microsoft.com/office/drawing/2017/decorative" val="1"/>
              </a:ext>
            </a:extLst>
          </p:cNvPr>
          <p:cNvSpPr/>
          <p:nvPr/>
        </p:nvSpPr>
        <p:spPr>
          <a:xfrm>
            <a:off x="395081" y="2170841"/>
            <a:ext cx="2455859"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96">
            <a:extLst>
              <a:ext uri="{FF2B5EF4-FFF2-40B4-BE49-F238E27FC236}">
                <a16:creationId xmlns:a16="http://schemas.microsoft.com/office/drawing/2014/main" id="{13348114-B047-4ABE-9615-02F9C9126763}"/>
              </a:ext>
              <a:ext uri="{C183D7F6-B498-43B3-948B-1728B52AA6E4}">
                <adec:decorative xmlns:adec="http://schemas.microsoft.com/office/drawing/2017/decorative" val="1"/>
              </a:ext>
            </a:extLst>
          </p:cNvPr>
          <p:cNvSpPr/>
          <p:nvPr/>
        </p:nvSpPr>
        <p:spPr>
          <a:xfrm>
            <a:off x="9341060" y="217084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51036EB8-6531-4024-B522-C5B0CBD9CB88}"/>
              </a:ext>
            </a:extLst>
          </p:cNvPr>
          <p:cNvSpPr txBox="1"/>
          <p:nvPr/>
        </p:nvSpPr>
        <p:spPr>
          <a:xfrm>
            <a:off x="600176" y="2215745"/>
            <a:ext cx="2156551" cy="492443"/>
          </a:xfrm>
          <a:prstGeom prst="rect">
            <a:avLst/>
          </a:prstGeom>
          <a:noFill/>
        </p:spPr>
        <p:txBody>
          <a:bodyPr wrap="none" lIns="0" tIns="0" rIns="0" bIns="0" rtlCol="0" anchor="ctr">
            <a:spAutoFit/>
          </a:bodyPr>
          <a:lstStyle/>
          <a:p>
            <a:pPr algn="ctr"/>
            <a:r>
              <a:rPr lang="en-US" sz="1600" dirty="0"/>
              <a:t>Institutional Coordination </a:t>
            </a:r>
          </a:p>
          <a:p>
            <a:pPr algn="ctr"/>
            <a:r>
              <a:rPr lang="en-US" sz="1600" dirty="0"/>
              <a:t>components </a:t>
            </a:r>
          </a:p>
        </p:txBody>
      </p:sp>
      <p:grpSp>
        <p:nvGrpSpPr>
          <p:cNvPr id="77" name="Group 76">
            <a:extLst>
              <a:ext uri="{FF2B5EF4-FFF2-40B4-BE49-F238E27FC236}">
                <a16:creationId xmlns:a16="http://schemas.microsoft.com/office/drawing/2014/main" id="{1262E872-7437-43EA-8C74-941090062D25}"/>
              </a:ext>
              <a:ext uri="{C183D7F6-B498-43B3-948B-1728B52AA6E4}">
                <adec:decorative xmlns:adec="http://schemas.microsoft.com/office/drawing/2017/decorative" val="1"/>
              </a:ext>
            </a:extLst>
          </p:cNvPr>
          <p:cNvGrpSpPr/>
          <p:nvPr/>
        </p:nvGrpSpPr>
        <p:grpSpPr>
          <a:xfrm>
            <a:off x="9658760" y="2352041"/>
            <a:ext cx="1379661" cy="188416"/>
            <a:chOff x="7377938" y="4418980"/>
            <a:chExt cx="1084524" cy="148110"/>
          </a:xfrm>
          <a:solidFill>
            <a:schemeClr val="accent2"/>
          </a:solidFill>
        </p:grpSpPr>
        <p:grpSp>
          <p:nvGrpSpPr>
            <p:cNvPr id="152" name="Group 151">
              <a:extLst>
                <a:ext uri="{FF2B5EF4-FFF2-40B4-BE49-F238E27FC236}">
                  <a16:creationId xmlns:a16="http://schemas.microsoft.com/office/drawing/2014/main" id="{6A884A2D-E281-402D-8500-F137AD833358}"/>
                </a:ext>
              </a:extLst>
            </p:cNvPr>
            <p:cNvGrpSpPr/>
            <p:nvPr/>
          </p:nvGrpSpPr>
          <p:grpSpPr>
            <a:xfrm>
              <a:off x="7377938" y="4429618"/>
              <a:ext cx="1084524" cy="137472"/>
              <a:chOff x="6624989" y="2237539"/>
              <a:chExt cx="2005135" cy="254167"/>
            </a:xfrm>
            <a:grpFill/>
          </p:grpSpPr>
          <p:sp>
            <p:nvSpPr>
              <p:cNvPr id="154" name="Rounded Rectangle 213">
                <a:extLst>
                  <a:ext uri="{FF2B5EF4-FFF2-40B4-BE49-F238E27FC236}">
                    <a16:creationId xmlns:a16="http://schemas.microsoft.com/office/drawing/2014/main" id="{648A40B8-1C21-4DA7-BB9D-92E556380AAD}"/>
                  </a:ext>
                </a:extLst>
              </p:cNvPr>
              <p:cNvSpPr/>
              <p:nvPr/>
            </p:nvSpPr>
            <p:spPr>
              <a:xfrm>
                <a:off x="6624989" y="2237539"/>
                <a:ext cx="2005135" cy="251460"/>
              </a:xfrm>
              <a:prstGeom prst="roundRect">
                <a:avLst>
                  <a:gd name="adj" fmla="val 50000"/>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ounded Rectangle 214">
                <a:extLst>
                  <a:ext uri="{FF2B5EF4-FFF2-40B4-BE49-F238E27FC236}">
                    <a16:creationId xmlns:a16="http://schemas.microsoft.com/office/drawing/2014/main" id="{89F13D79-46E8-4E66-996B-40F68E205690}"/>
                  </a:ext>
                </a:extLst>
              </p:cNvPr>
              <p:cNvSpPr/>
              <p:nvPr/>
            </p:nvSpPr>
            <p:spPr>
              <a:xfrm>
                <a:off x="7706569" y="2240248"/>
                <a:ext cx="915632" cy="251458"/>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3" name="Oval 152">
              <a:extLst>
                <a:ext uri="{FF2B5EF4-FFF2-40B4-BE49-F238E27FC236}">
                  <a16:creationId xmlns:a16="http://schemas.microsoft.com/office/drawing/2014/main" id="{BFE1FC10-059C-41F4-9EA3-6D21CBA1DDE6}"/>
                </a:ext>
              </a:extLst>
            </p:cNvPr>
            <p:cNvSpPr/>
            <p:nvPr/>
          </p:nvSpPr>
          <p:spPr>
            <a:xfrm>
              <a:off x="7962936" y="4418980"/>
              <a:ext cx="137415" cy="137415"/>
            </a:xfrm>
            <a:prstGeom prst="ellipse">
              <a:avLst/>
            </a:prstGeom>
            <a:solidFill>
              <a:srgbClr val="00B050"/>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E29DDDCB-05EF-44BE-AC30-753F36EE4592}"/>
              </a:ext>
              <a:ext uri="{C183D7F6-B498-43B3-948B-1728B52AA6E4}">
                <adec:decorative xmlns:adec="http://schemas.microsoft.com/office/drawing/2017/decorative" val="1"/>
              </a:ext>
            </a:extLst>
          </p:cNvPr>
          <p:cNvGrpSpPr/>
          <p:nvPr/>
        </p:nvGrpSpPr>
        <p:grpSpPr>
          <a:xfrm>
            <a:off x="3361638" y="2363581"/>
            <a:ext cx="1216132" cy="174810"/>
            <a:chOff x="2391858" y="3859681"/>
            <a:chExt cx="955977" cy="137415"/>
          </a:xfrm>
        </p:grpSpPr>
        <p:sp>
          <p:nvSpPr>
            <p:cNvPr id="147" name="Oval 146">
              <a:extLst>
                <a:ext uri="{FF2B5EF4-FFF2-40B4-BE49-F238E27FC236}">
                  <a16:creationId xmlns:a16="http://schemas.microsoft.com/office/drawing/2014/main" id="{0F64C25A-5410-479F-9B68-AB07FDC35F87}"/>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C15F17AC-8134-40FB-AF7A-D42CCDED1834}"/>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5ACA6C4B-875D-4441-BFC8-E86E04FA1989}"/>
                </a:ext>
              </a:extLst>
            </p:cNvPr>
            <p:cNvSpPr/>
            <p:nvPr/>
          </p:nvSpPr>
          <p:spPr>
            <a:xfrm>
              <a:off x="2801140" y="3859681"/>
              <a:ext cx="137415" cy="137415"/>
            </a:xfrm>
            <a:prstGeom prst="ellipse">
              <a:avLst/>
            </a:prstGeom>
            <a:solidFill>
              <a:schemeClr val="accent2">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79A9EDA6-88E7-422F-9C36-DF6F07A56813}"/>
                </a:ext>
              </a:extLst>
            </p:cNvPr>
            <p:cNvSpPr/>
            <p:nvPr/>
          </p:nvSpPr>
          <p:spPr>
            <a:xfrm>
              <a:off x="3005781" y="3859681"/>
              <a:ext cx="137415" cy="137415"/>
            </a:xfrm>
            <a:prstGeom prst="ellipse">
              <a:avLst/>
            </a:prstGeom>
            <a:solidFill>
              <a:schemeClr val="accent2">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Oval 150">
              <a:extLst>
                <a:ext uri="{FF2B5EF4-FFF2-40B4-BE49-F238E27FC236}">
                  <a16:creationId xmlns:a16="http://schemas.microsoft.com/office/drawing/2014/main" id="{905239ED-A0AD-4EA0-8BCD-C69A1024B6A6}"/>
                </a:ext>
              </a:extLst>
            </p:cNvPr>
            <p:cNvSpPr/>
            <p:nvPr/>
          </p:nvSpPr>
          <p:spPr>
            <a:xfrm>
              <a:off x="3210420" y="3859681"/>
              <a:ext cx="137415" cy="137415"/>
            </a:xfrm>
            <a:prstGeom prst="ellipse">
              <a:avLst/>
            </a:prstGeom>
            <a:solidFill>
              <a:schemeClr val="accent2">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8" name="Rounded Rectangle 77">
            <a:extLst>
              <a:ext uri="{FF2B5EF4-FFF2-40B4-BE49-F238E27FC236}">
                <a16:creationId xmlns:a16="http://schemas.microsoft.com/office/drawing/2014/main" id="{D05DC849-1D99-422D-9887-1F0EF21B015D}"/>
              </a:ext>
              <a:ext uri="{C183D7F6-B498-43B3-948B-1728B52AA6E4}">
                <adec:decorative xmlns:adec="http://schemas.microsoft.com/office/drawing/2017/decorative" val="1"/>
              </a:ext>
            </a:extLst>
          </p:cNvPr>
          <p:cNvSpPr/>
          <p:nvPr/>
        </p:nvSpPr>
        <p:spPr>
          <a:xfrm>
            <a:off x="395081" y="2893881"/>
            <a:ext cx="2455858" cy="560290"/>
          </a:xfrm>
          <a:prstGeom prst="roundRect">
            <a:avLst>
              <a:gd name="adj" fmla="val 50000"/>
            </a:avLst>
          </a:prstGeom>
          <a:solidFill>
            <a:schemeClr val="tx2">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82">
            <a:extLst>
              <a:ext uri="{FF2B5EF4-FFF2-40B4-BE49-F238E27FC236}">
                <a16:creationId xmlns:a16="http://schemas.microsoft.com/office/drawing/2014/main" id="{29849218-BC89-48A6-9FC5-DB736B4F5E8A}"/>
              </a:ext>
              <a:ext uri="{C183D7F6-B498-43B3-948B-1728B52AA6E4}">
                <adec:decorative xmlns:adec="http://schemas.microsoft.com/office/drawing/2017/decorative" val="1"/>
              </a:ext>
            </a:extLst>
          </p:cNvPr>
          <p:cNvSpPr/>
          <p:nvPr/>
        </p:nvSpPr>
        <p:spPr>
          <a:xfrm>
            <a:off x="2962173" y="2893881"/>
            <a:ext cx="6267654" cy="560290"/>
          </a:xfrm>
          <a:prstGeom prst="roundRect">
            <a:avLst>
              <a:gd name="adj" fmla="val 50000"/>
            </a:avLst>
          </a:prstGeom>
          <a:solidFill>
            <a:schemeClr val="accent2">
              <a:alpha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97">
            <a:extLst>
              <a:ext uri="{FF2B5EF4-FFF2-40B4-BE49-F238E27FC236}">
                <a16:creationId xmlns:a16="http://schemas.microsoft.com/office/drawing/2014/main" id="{87D70E18-DAF3-463C-A0E1-F9E404DD0360}"/>
              </a:ext>
              <a:ext uri="{C183D7F6-B498-43B3-948B-1728B52AA6E4}">
                <adec:decorative xmlns:adec="http://schemas.microsoft.com/office/drawing/2017/decorative" val="1"/>
              </a:ext>
            </a:extLst>
          </p:cNvPr>
          <p:cNvSpPr/>
          <p:nvPr/>
        </p:nvSpPr>
        <p:spPr>
          <a:xfrm>
            <a:off x="9341060" y="289388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5C82FD33-AE4E-4E5F-89AE-E423595AE948}"/>
              </a:ext>
            </a:extLst>
          </p:cNvPr>
          <p:cNvSpPr txBox="1"/>
          <p:nvPr/>
        </p:nvSpPr>
        <p:spPr>
          <a:xfrm>
            <a:off x="667496" y="3050915"/>
            <a:ext cx="1869423" cy="246221"/>
          </a:xfrm>
          <a:prstGeom prst="rect">
            <a:avLst/>
          </a:prstGeom>
          <a:noFill/>
        </p:spPr>
        <p:txBody>
          <a:bodyPr wrap="none" lIns="0" tIns="0" rIns="0" bIns="0" rtlCol="0" anchor="ctr">
            <a:spAutoFit/>
          </a:bodyPr>
          <a:lstStyle/>
          <a:p>
            <a:pPr algn="ctr"/>
            <a:r>
              <a:rPr lang="en-US" sz="1600" dirty="0"/>
              <a:t>Policies and Strategies</a:t>
            </a:r>
          </a:p>
        </p:txBody>
      </p:sp>
      <p:grpSp>
        <p:nvGrpSpPr>
          <p:cNvPr id="74" name="Group 73">
            <a:extLst>
              <a:ext uri="{FF2B5EF4-FFF2-40B4-BE49-F238E27FC236}">
                <a16:creationId xmlns:a16="http://schemas.microsoft.com/office/drawing/2014/main" id="{E95C1421-B345-44B4-9137-A898AAAD0906}"/>
              </a:ext>
              <a:ext uri="{C183D7F6-B498-43B3-948B-1728B52AA6E4}">
                <adec:decorative xmlns:adec="http://schemas.microsoft.com/office/drawing/2017/decorative" val="1"/>
              </a:ext>
            </a:extLst>
          </p:cNvPr>
          <p:cNvGrpSpPr/>
          <p:nvPr/>
        </p:nvGrpSpPr>
        <p:grpSpPr>
          <a:xfrm>
            <a:off x="9658761" y="3067717"/>
            <a:ext cx="1379661" cy="193911"/>
            <a:chOff x="7377938" y="4413196"/>
            <a:chExt cx="1084524" cy="152430"/>
          </a:xfrm>
          <a:solidFill>
            <a:schemeClr val="accent2"/>
          </a:solidFill>
        </p:grpSpPr>
        <p:grpSp>
          <p:nvGrpSpPr>
            <p:cNvPr id="164" name="Group 163">
              <a:extLst>
                <a:ext uri="{FF2B5EF4-FFF2-40B4-BE49-F238E27FC236}">
                  <a16:creationId xmlns:a16="http://schemas.microsoft.com/office/drawing/2014/main" id="{74A49788-203E-4151-B693-FB2E2C2F9353}"/>
                </a:ext>
              </a:extLst>
            </p:cNvPr>
            <p:cNvGrpSpPr/>
            <p:nvPr/>
          </p:nvGrpSpPr>
          <p:grpSpPr>
            <a:xfrm>
              <a:off x="7377938" y="4413196"/>
              <a:ext cx="1084524" cy="152430"/>
              <a:chOff x="6624989" y="2207177"/>
              <a:chExt cx="2005135" cy="281822"/>
            </a:xfrm>
            <a:grpFill/>
          </p:grpSpPr>
          <p:sp>
            <p:nvSpPr>
              <p:cNvPr id="166" name="Rounded Rectangle 192">
                <a:extLst>
                  <a:ext uri="{FF2B5EF4-FFF2-40B4-BE49-F238E27FC236}">
                    <a16:creationId xmlns:a16="http://schemas.microsoft.com/office/drawing/2014/main" id="{5AA10CD2-6287-4ED0-86E5-EE59E554322F}"/>
                  </a:ext>
                </a:extLst>
              </p:cNvPr>
              <p:cNvSpPr/>
              <p:nvPr/>
            </p:nvSpPr>
            <p:spPr>
              <a:xfrm>
                <a:off x="6624989" y="2237539"/>
                <a:ext cx="2005135" cy="251460"/>
              </a:xfrm>
              <a:prstGeom prst="roundRect">
                <a:avLst>
                  <a:gd name="adj" fmla="val 50000"/>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ounded Rectangle 193">
                <a:extLst>
                  <a:ext uri="{FF2B5EF4-FFF2-40B4-BE49-F238E27FC236}">
                    <a16:creationId xmlns:a16="http://schemas.microsoft.com/office/drawing/2014/main" id="{F9F832F8-C55C-4D22-905B-391959A1A2DF}"/>
                  </a:ext>
                </a:extLst>
              </p:cNvPr>
              <p:cNvSpPr/>
              <p:nvPr/>
            </p:nvSpPr>
            <p:spPr>
              <a:xfrm>
                <a:off x="7801245" y="2207177"/>
                <a:ext cx="820954" cy="269567"/>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5" name="Oval 164">
              <a:extLst>
                <a:ext uri="{FF2B5EF4-FFF2-40B4-BE49-F238E27FC236}">
                  <a16:creationId xmlns:a16="http://schemas.microsoft.com/office/drawing/2014/main" id="{68D0DF84-A74E-4525-8FAC-54FB20638E68}"/>
                </a:ext>
              </a:extLst>
            </p:cNvPr>
            <p:cNvSpPr/>
            <p:nvPr/>
          </p:nvSpPr>
          <p:spPr>
            <a:xfrm>
              <a:off x="7932292" y="4413196"/>
              <a:ext cx="137415" cy="137415"/>
            </a:xfrm>
            <a:prstGeom prst="ellipse">
              <a:avLst/>
            </a:prstGeom>
            <a:solidFill>
              <a:schemeClr val="accent6">
                <a:lumMod val="75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oup 78">
            <a:extLst>
              <a:ext uri="{FF2B5EF4-FFF2-40B4-BE49-F238E27FC236}">
                <a16:creationId xmlns:a16="http://schemas.microsoft.com/office/drawing/2014/main" id="{FEFAB518-19DF-496F-BE81-B2B0361CA956}"/>
              </a:ext>
              <a:ext uri="{C183D7F6-B498-43B3-948B-1728B52AA6E4}">
                <adec:decorative xmlns:adec="http://schemas.microsoft.com/office/drawing/2017/decorative" val="1"/>
              </a:ext>
            </a:extLst>
          </p:cNvPr>
          <p:cNvGrpSpPr/>
          <p:nvPr/>
        </p:nvGrpSpPr>
        <p:grpSpPr>
          <a:xfrm>
            <a:off x="3361638" y="3081876"/>
            <a:ext cx="1216132" cy="174810"/>
            <a:chOff x="2391858" y="3859681"/>
            <a:chExt cx="955977" cy="137415"/>
          </a:xfrm>
        </p:grpSpPr>
        <p:sp>
          <p:nvSpPr>
            <p:cNvPr id="142" name="Oval 141">
              <a:extLst>
                <a:ext uri="{FF2B5EF4-FFF2-40B4-BE49-F238E27FC236}">
                  <a16:creationId xmlns:a16="http://schemas.microsoft.com/office/drawing/2014/main" id="{36D87B05-1B70-419B-83DE-EB4EBCD5B60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2AA9DC6F-A9B7-442C-9666-3AF30F41F791}"/>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82F4096E-81A3-4053-B039-3F9AB1E76092}"/>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DC8D7194-F8DB-419B-A902-B44BE0C2A42C}"/>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8CF7F4CC-7195-466C-BD4C-890C70CBF3A0}"/>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ounded Rectangle 78">
            <a:extLst>
              <a:ext uri="{FF2B5EF4-FFF2-40B4-BE49-F238E27FC236}">
                <a16:creationId xmlns:a16="http://schemas.microsoft.com/office/drawing/2014/main" id="{21EA2319-E031-4C24-97DB-A7C7217BBD75}"/>
              </a:ext>
              <a:ext uri="{C183D7F6-B498-43B3-948B-1728B52AA6E4}">
                <adec:decorative xmlns:adec="http://schemas.microsoft.com/office/drawing/2017/decorative" val="1"/>
              </a:ext>
            </a:extLst>
          </p:cNvPr>
          <p:cNvSpPr/>
          <p:nvPr/>
        </p:nvSpPr>
        <p:spPr>
          <a:xfrm>
            <a:off x="395081" y="3616921"/>
            <a:ext cx="2455859"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83">
            <a:extLst>
              <a:ext uri="{FF2B5EF4-FFF2-40B4-BE49-F238E27FC236}">
                <a16:creationId xmlns:a16="http://schemas.microsoft.com/office/drawing/2014/main" id="{F7DE142E-1626-441F-BA29-B405D6AA972F}"/>
              </a:ext>
              <a:ext uri="{C183D7F6-B498-43B3-948B-1728B52AA6E4}">
                <adec:decorative xmlns:adec="http://schemas.microsoft.com/office/drawing/2017/decorative" val="1"/>
              </a:ext>
            </a:extLst>
          </p:cNvPr>
          <p:cNvSpPr/>
          <p:nvPr/>
        </p:nvSpPr>
        <p:spPr>
          <a:xfrm>
            <a:off x="2962173" y="3616921"/>
            <a:ext cx="6267654" cy="560290"/>
          </a:xfrm>
          <a:prstGeom prst="roundRect">
            <a:avLst>
              <a:gd name="adj" fmla="val 50000"/>
            </a:avLst>
          </a:prstGeom>
          <a:solidFill>
            <a:srgbClr val="C00000">
              <a:alpha val="2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98">
            <a:extLst>
              <a:ext uri="{FF2B5EF4-FFF2-40B4-BE49-F238E27FC236}">
                <a16:creationId xmlns:a16="http://schemas.microsoft.com/office/drawing/2014/main" id="{647FD2E1-9D36-4C9C-A48C-F974D60DF14A}"/>
              </a:ext>
              <a:ext uri="{C183D7F6-B498-43B3-948B-1728B52AA6E4}">
                <adec:decorative xmlns:adec="http://schemas.microsoft.com/office/drawing/2017/decorative" val="1"/>
              </a:ext>
            </a:extLst>
          </p:cNvPr>
          <p:cNvSpPr/>
          <p:nvPr/>
        </p:nvSpPr>
        <p:spPr>
          <a:xfrm>
            <a:off x="9341060" y="361692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1F372B33-CD3D-4725-9B1E-14B86655D2C8}"/>
              </a:ext>
            </a:extLst>
          </p:cNvPr>
          <p:cNvSpPr txBox="1"/>
          <p:nvPr/>
        </p:nvSpPr>
        <p:spPr>
          <a:xfrm>
            <a:off x="584200" y="3690483"/>
            <a:ext cx="1941932" cy="492443"/>
          </a:xfrm>
          <a:prstGeom prst="rect">
            <a:avLst/>
          </a:prstGeom>
          <a:noFill/>
        </p:spPr>
        <p:txBody>
          <a:bodyPr wrap="square" lIns="0" tIns="0" rIns="0" bIns="0" rtlCol="0" anchor="ctr">
            <a:spAutoFit/>
          </a:bodyPr>
          <a:lstStyle/>
          <a:p>
            <a:pPr algn="ctr"/>
            <a:r>
              <a:rPr lang="en-US" sz="1600" dirty="0"/>
              <a:t>DRM / CCA &amp; Gender Mainstreaming</a:t>
            </a:r>
          </a:p>
        </p:txBody>
      </p:sp>
      <p:grpSp>
        <p:nvGrpSpPr>
          <p:cNvPr id="75" name="Group 74">
            <a:extLst>
              <a:ext uri="{FF2B5EF4-FFF2-40B4-BE49-F238E27FC236}">
                <a16:creationId xmlns:a16="http://schemas.microsoft.com/office/drawing/2014/main" id="{4433F7B4-147B-4BB8-9D6B-C9BBD1FE19C7}"/>
              </a:ext>
              <a:ext uri="{C183D7F6-B498-43B3-948B-1728B52AA6E4}">
                <adec:decorative xmlns:adec="http://schemas.microsoft.com/office/drawing/2017/decorative" val="1"/>
              </a:ext>
            </a:extLst>
          </p:cNvPr>
          <p:cNvGrpSpPr/>
          <p:nvPr/>
        </p:nvGrpSpPr>
        <p:grpSpPr>
          <a:xfrm>
            <a:off x="9713125" y="3801010"/>
            <a:ext cx="1379661" cy="175225"/>
            <a:chOff x="2025389" y="3749996"/>
            <a:chExt cx="2005135" cy="254664"/>
          </a:xfrm>
          <a:solidFill>
            <a:schemeClr val="accent2"/>
          </a:solidFill>
        </p:grpSpPr>
        <p:grpSp>
          <p:nvGrpSpPr>
            <p:cNvPr id="160" name="Group 159">
              <a:extLst>
                <a:ext uri="{FF2B5EF4-FFF2-40B4-BE49-F238E27FC236}">
                  <a16:creationId xmlns:a16="http://schemas.microsoft.com/office/drawing/2014/main" id="{F33E097D-3318-47B8-BEFF-3E7786BF06EB}"/>
                </a:ext>
              </a:extLst>
            </p:cNvPr>
            <p:cNvGrpSpPr/>
            <p:nvPr/>
          </p:nvGrpSpPr>
          <p:grpSpPr>
            <a:xfrm>
              <a:off x="2025389" y="3753200"/>
              <a:ext cx="2005135" cy="251460"/>
              <a:chOff x="6624989" y="2237539"/>
              <a:chExt cx="2005135" cy="251460"/>
            </a:xfrm>
            <a:grpFill/>
          </p:grpSpPr>
          <p:sp>
            <p:nvSpPr>
              <p:cNvPr id="162" name="Rounded Rectangle 188">
                <a:extLst>
                  <a:ext uri="{FF2B5EF4-FFF2-40B4-BE49-F238E27FC236}">
                    <a16:creationId xmlns:a16="http://schemas.microsoft.com/office/drawing/2014/main" id="{446E97BE-2D1D-418E-BC37-90541607CCA6}"/>
                  </a:ext>
                </a:extLst>
              </p:cNvPr>
              <p:cNvSpPr/>
              <p:nvPr/>
            </p:nvSpPr>
            <p:spPr>
              <a:xfrm>
                <a:off x="6624989" y="2237539"/>
                <a:ext cx="2005135" cy="251460"/>
              </a:xfrm>
              <a:prstGeom prst="roundRect">
                <a:avLst>
                  <a:gd name="adj" fmla="val 5000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ounded Rectangle 189">
                <a:extLst>
                  <a:ext uri="{FF2B5EF4-FFF2-40B4-BE49-F238E27FC236}">
                    <a16:creationId xmlns:a16="http://schemas.microsoft.com/office/drawing/2014/main" id="{526A19DF-AD60-4435-BCF1-EE371570A9CA}"/>
                  </a:ext>
                </a:extLst>
              </p:cNvPr>
              <p:cNvSpPr/>
              <p:nvPr/>
            </p:nvSpPr>
            <p:spPr>
              <a:xfrm>
                <a:off x="6624989" y="2237539"/>
                <a:ext cx="1351307" cy="251460"/>
              </a:xfrm>
              <a:prstGeom prst="roundRect">
                <a:avLst>
                  <a:gd name="adj" fmla="val 50000"/>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1" name="Oval 160">
              <a:extLst>
                <a:ext uri="{FF2B5EF4-FFF2-40B4-BE49-F238E27FC236}">
                  <a16:creationId xmlns:a16="http://schemas.microsoft.com/office/drawing/2014/main" id="{12F5DD93-5617-42AB-8DBA-D6E669188CF6}"/>
                </a:ext>
              </a:extLst>
            </p:cNvPr>
            <p:cNvSpPr/>
            <p:nvPr/>
          </p:nvSpPr>
          <p:spPr>
            <a:xfrm>
              <a:off x="3122635" y="3749996"/>
              <a:ext cx="254061" cy="254061"/>
            </a:xfrm>
            <a:prstGeom prst="ellipse">
              <a:avLst/>
            </a:prstGeom>
            <a:solidFill>
              <a:schemeClr val="accent6"/>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4F587520-984D-43CC-8984-C88820444D61}"/>
              </a:ext>
              <a:ext uri="{C183D7F6-B498-43B3-948B-1728B52AA6E4}">
                <adec:decorative xmlns:adec="http://schemas.microsoft.com/office/drawing/2017/decorative" val="1"/>
              </a:ext>
            </a:extLst>
          </p:cNvPr>
          <p:cNvGrpSpPr/>
          <p:nvPr/>
        </p:nvGrpSpPr>
        <p:grpSpPr>
          <a:xfrm>
            <a:off x="3361638" y="3809452"/>
            <a:ext cx="1216132" cy="174810"/>
            <a:chOff x="2391858" y="3859681"/>
            <a:chExt cx="955977" cy="137415"/>
          </a:xfrm>
        </p:grpSpPr>
        <p:sp>
          <p:nvSpPr>
            <p:cNvPr id="137" name="Oval 136">
              <a:extLst>
                <a:ext uri="{FF2B5EF4-FFF2-40B4-BE49-F238E27FC236}">
                  <a16:creationId xmlns:a16="http://schemas.microsoft.com/office/drawing/2014/main" id="{DC745926-E917-4BC6-A9AC-938A2534099B}"/>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5051B6DA-6A02-492E-96E6-CA265C2A3897}"/>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E4E62532-51DE-4F21-B6E5-912CC6BE8E89}"/>
                </a:ext>
              </a:extLst>
            </p:cNvPr>
            <p:cNvSpPr/>
            <p:nvPr/>
          </p:nvSpPr>
          <p:spPr>
            <a:xfrm>
              <a:off x="280114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5C9E030-F856-4F1A-9411-EBC21B4E7DBC}"/>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642BB26B-9F60-4837-97FE-BCDE869B7663}"/>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Rounded Rectangle 79">
            <a:extLst>
              <a:ext uri="{FF2B5EF4-FFF2-40B4-BE49-F238E27FC236}">
                <a16:creationId xmlns:a16="http://schemas.microsoft.com/office/drawing/2014/main" id="{9FB01B4F-0A61-4148-ACB1-6F007336C62F}"/>
              </a:ext>
              <a:ext uri="{C183D7F6-B498-43B3-948B-1728B52AA6E4}">
                <adec:decorative xmlns:adec="http://schemas.microsoft.com/office/drawing/2017/decorative" val="1"/>
              </a:ext>
            </a:extLst>
          </p:cNvPr>
          <p:cNvSpPr/>
          <p:nvPr/>
        </p:nvSpPr>
        <p:spPr>
          <a:xfrm>
            <a:off x="395081" y="4339961"/>
            <a:ext cx="2455859" cy="560290"/>
          </a:xfrm>
          <a:prstGeom prst="roundRect">
            <a:avLst>
              <a:gd name="adj" fmla="val 50000"/>
            </a:avLst>
          </a:prstGeom>
          <a:solidFill>
            <a:schemeClr val="tx2">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84">
            <a:extLst>
              <a:ext uri="{FF2B5EF4-FFF2-40B4-BE49-F238E27FC236}">
                <a16:creationId xmlns:a16="http://schemas.microsoft.com/office/drawing/2014/main" id="{FC67798E-D16A-4A5F-81D1-7181E4454C0F}"/>
              </a:ext>
              <a:ext uri="{C183D7F6-B498-43B3-948B-1728B52AA6E4}">
                <adec:decorative xmlns:adec="http://schemas.microsoft.com/office/drawing/2017/decorative" val="1"/>
              </a:ext>
            </a:extLst>
          </p:cNvPr>
          <p:cNvSpPr/>
          <p:nvPr/>
        </p:nvSpPr>
        <p:spPr>
          <a:xfrm>
            <a:off x="2962173" y="4339961"/>
            <a:ext cx="6267654" cy="560290"/>
          </a:xfrm>
          <a:prstGeom prst="roundRect">
            <a:avLst>
              <a:gd name="adj" fmla="val 50000"/>
            </a:avLst>
          </a:prstGeom>
          <a:solidFill>
            <a:srgbClr val="C00000">
              <a:alpha val="2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99">
            <a:extLst>
              <a:ext uri="{FF2B5EF4-FFF2-40B4-BE49-F238E27FC236}">
                <a16:creationId xmlns:a16="http://schemas.microsoft.com/office/drawing/2014/main" id="{BD98120E-015A-4EEF-BA76-3254E591AC0B}"/>
              </a:ext>
              <a:ext uri="{C183D7F6-B498-43B3-948B-1728B52AA6E4}">
                <adec:decorative xmlns:adec="http://schemas.microsoft.com/office/drawing/2017/decorative" val="1"/>
              </a:ext>
            </a:extLst>
          </p:cNvPr>
          <p:cNvSpPr/>
          <p:nvPr/>
        </p:nvSpPr>
        <p:spPr>
          <a:xfrm>
            <a:off x="9341060" y="433996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916C7348-7C2F-4BAA-BC54-6CF8433B67E2}"/>
              </a:ext>
            </a:extLst>
          </p:cNvPr>
          <p:cNvSpPr txBox="1"/>
          <p:nvPr/>
        </p:nvSpPr>
        <p:spPr>
          <a:xfrm>
            <a:off x="849182" y="4496995"/>
            <a:ext cx="1343316" cy="246221"/>
          </a:xfrm>
          <a:prstGeom prst="rect">
            <a:avLst/>
          </a:prstGeom>
          <a:noFill/>
        </p:spPr>
        <p:txBody>
          <a:bodyPr wrap="none" lIns="0" tIns="0" rIns="0" bIns="0" rtlCol="0" anchor="ctr">
            <a:spAutoFit/>
          </a:bodyPr>
          <a:lstStyle/>
          <a:p>
            <a:pPr algn="ctr"/>
            <a:r>
              <a:rPr lang="en-US" sz="1600" dirty="0"/>
              <a:t>D-Risk Financing</a:t>
            </a:r>
          </a:p>
        </p:txBody>
      </p:sp>
      <p:grpSp>
        <p:nvGrpSpPr>
          <p:cNvPr id="76" name="Group 75">
            <a:extLst>
              <a:ext uri="{FF2B5EF4-FFF2-40B4-BE49-F238E27FC236}">
                <a16:creationId xmlns:a16="http://schemas.microsoft.com/office/drawing/2014/main" id="{C20D51A7-D9D2-4828-A152-37F709128896}"/>
              </a:ext>
              <a:ext uri="{C183D7F6-B498-43B3-948B-1728B52AA6E4}">
                <adec:decorative xmlns:adec="http://schemas.microsoft.com/office/drawing/2017/decorative" val="1"/>
              </a:ext>
            </a:extLst>
          </p:cNvPr>
          <p:cNvGrpSpPr/>
          <p:nvPr/>
        </p:nvGrpSpPr>
        <p:grpSpPr>
          <a:xfrm>
            <a:off x="9658760" y="4529471"/>
            <a:ext cx="1379663" cy="178244"/>
            <a:chOff x="2025387" y="3745608"/>
            <a:chExt cx="2005137" cy="259052"/>
          </a:xfrm>
          <a:solidFill>
            <a:schemeClr val="accent2"/>
          </a:solidFill>
        </p:grpSpPr>
        <p:grpSp>
          <p:nvGrpSpPr>
            <p:cNvPr id="156" name="Group 155">
              <a:extLst>
                <a:ext uri="{FF2B5EF4-FFF2-40B4-BE49-F238E27FC236}">
                  <a16:creationId xmlns:a16="http://schemas.microsoft.com/office/drawing/2014/main" id="{0C8DCE09-4C38-4141-A028-A10D614D4FEA}"/>
                </a:ext>
              </a:extLst>
            </p:cNvPr>
            <p:cNvGrpSpPr/>
            <p:nvPr/>
          </p:nvGrpSpPr>
          <p:grpSpPr>
            <a:xfrm>
              <a:off x="2025387" y="3753200"/>
              <a:ext cx="2005137" cy="251460"/>
              <a:chOff x="6624987" y="2237539"/>
              <a:chExt cx="2005137" cy="251460"/>
            </a:xfrm>
            <a:grpFill/>
          </p:grpSpPr>
          <p:sp>
            <p:nvSpPr>
              <p:cNvPr id="158" name="Rounded Rectangle 184">
                <a:extLst>
                  <a:ext uri="{FF2B5EF4-FFF2-40B4-BE49-F238E27FC236}">
                    <a16:creationId xmlns:a16="http://schemas.microsoft.com/office/drawing/2014/main" id="{EE638A07-B49A-40C1-9827-3B6E877FB31E}"/>
                  </a:ext>
                </a:extLst>
              </p:cNvPr>
              <p:cNvSpPr/>
              <p:nvPr/>
            </p:nvSpPr>
            <p:spPr>
              <a:xfrm>
                <a:off x="6624989" y="2237539"/>
                <a:ext cx="2005135" cy="251460"/>
              </a:xfrm>
              <a:prstGeom prst="roundRect">
                <a:avLst>
                  <a:gd name="adj" fmla="val 5000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ounded Rectangle 185">
                <a:extLst>
                  <a:ext uri="{FF2B5EF4-FFF2-40B4-BE49-F238E27FC236}">
                    <a16:creationId xmlns:a16="http://schemas.microsoft.com/office/drawing/2014/main" id="{2B0090C4-0D7D-4BC9-A506-09287B433BCA}"/>
                  </a:ext>
                </a:extLst>
              </p:cNvPr>
              <p:cNvSpPr/>
              <p:nvPr/>
            </p:nvSpPr>
            <p:spPr>
              <a:xfrm>
                <a:off x="6624987" y="2246608"/>
                <a:ext cx="794849" cy="242390"/>
              </a:xfrm>
              <a:prstGeom prst="roundRect">
                <a:avLst>
                  <a:gd name="adj" fmla="val 50000"/>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7" name="Oval 156">
              <a:extLst>
                <a:ext uri="{FF2B5EF4-FFF2-40B4-BE49-F238E27FC236}">
                  <a16:creationId xmlns:a16="http://schemas.microsoft.com/office/drawing/2014/main" id="{32504D91-9C95-4DDA-ACBD-7FDF1C4C70E1}"/>
                </a:ext>
              </a:extLst>
            </p:cNvPr>
            <p:cNvSpPr/>
            <p:nvPr/>
          </p:nvSpPr>
          <p:spPr>
            <a:xfrm>
              <a:off x="2566175" y="3745608"/>
              <a:ext cx="254061" cy="254061"/>
            </a:xfrm>
            <a:prstGeom prst="ellipse">
              <a:avLst/>
            </a:prstGeom>
            <a:solidFill>
              <a:schemeClr val="accent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8" name="TextBox 167">
            <a:extLst>
              <a:ext uri="{FF2B5EF4-FFF2-40B4-BE49-F238E27FC236}">
                <a16:creationId xmlns:a16="http://schemas.microsoft.com/office/drawing/2014/main" id="{0BCBFDC7-90E6-43D3-9814-3E550C42DC1E}"/>
              </a:ext>
            </a:extLst>
          </p:cNvPr>
          <p:cNvSpPr txBox="1"/>
          <p:nvPr/>
        </p:nvSpPr>
        <p:spPr>
          <a:xfrm>
            <a:off x="838200" y="5263977"/>
            <a:ext cx="10515600" cy="984885"/>
          </a:xfrm>
          <a:prstGeom prst="rect">
            <a:avLst/>
          </a:prstGeom>
          <a:noFill/>
        </p:spPr>
        <p:txBody>
          <a:bodyPr wrap="square" lIns="0" tIns="0" rIns="0" bIns="0" rtlCol="0">
            <a:spAutoFit/>
          </a:bodyPr>
          <a:lstStyle/>
          <a:p>
            <a:pPr algn="ctr"/>
            <a:r>
              <a:rPr lang="en-US" sz="1600" dirty="0"/>
              <a:t>Despite numerous investments to strengthen the legal, policy and regulatory environments in Malawi, a number of non-structural gaps and challenges still prevail amidst the increasing frequency and intensity of disasters countrywide including gaps in institutional coordination, outdated DRM Policy, Inadequate DRM/CCA and Gender Mainstreaming, and Inadequate funding of Disaster risk and contingency funding and Low update on DRF options at the community level (among others)</a:t>
            </a:r>
          </a:p>
        </p:txBody>
      </p:sp>
      <p:grpSp>
        <p:nvGrpSpPr>
          <p:cNvPr id="81" name="Group 80">
            <a:extLst>
              <a:ext uri="{FF2B5EF4-FFF2-40B4-BE49-F238E27FC236}">
                <a16:creationId xmlns:a16="http://schemas.microsoft.com/office/drawing/2014/main" id="{E76CAE2A-85EE-43F2-BCF5-85B34C19E29E}"/>
              </a:ext>
              <a:ext uri="{C183D7F6-B498-43B3-948B-1728B52AA6E4}">
                <adec:decorative xmlns:adec="http://schemas.microsoft.com/office/drawing/2017/decorative" val="1"/>
              </a:ext>
            </a:extLst>
          </p:cNvPr>
          <p:cNvGrpSpPr/>
          <p:nvPr/>
        </p:nvGrpSpPr>
        <p:grpSpPr>
          <a:xfrm>
            <a:off x="3361638" y="4532492"/>
            <a:ext cx="1216132" cy="174810"/>
            <a:chOff x="2391858" y="3859681"/>
            <a:chExt cx="955977" cy="137415"/>
          </a:xfrm>
        </p:grpSpPr>
        <p:sp>
          <p:nvSpPr>
            <p:cNvPr id="132" name="Oval 131">
              <a:extLst>
                <a:ext uri="{FF2B5EF4-FFF2-40B4-BE49-F238E27FC236}">
                  <a16:creationId xmlns:a16="http://schemas.microsoft.com/office/drawing/2014/main" id="{D2CCD09E-F1CE-456F-92F7-FC66CEE9993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CA46147D-BACB-436E-A50A-36BAF6B530F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A18F2ECA-BAAD-4D46-BD17-60939A844C8B}"/>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374909C2-8369-4A26-ABFF-DF8758F54D75}"/>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DE1C4203-E154-448F-A33C-A3D067EE445F}"/>
                </a:ext>
              </a:extLst>
            </p:cNvPr>
            <p:cNvSpPr/>
            <p:nvPr/>
          </p:nvSpPr>
          <p:spPr>
            <a:xfrm>
              <a:off x="321042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BBFD5BB1-0762-416A-97D5-33A727ACE145}"/>
              </a:ext>
              <a:ext uri="{C183D7F6-B498-43B3-948B-1728B52AA6E4}">
                <adec:decorative xmlns:adec="http://schemas.microsoft.com/office/drawing/2017/decorative" val="1"/>
              </a:ext>
            </a:extLst>
          </p:cNvPr>
          <p:cNvGrpSpPr/>
          <p:nvPr/>
        </p:nvGrpSpPr>
        <p:grpSpPr>
          <a:xfrm>
            <a:off x="5491677" y="2363581"/>
            <a:ext cx="1216132" cy="2343721"/>
            <a:chOff x="4096109" y="3859681"/>
            <a:chExt cx="955977" cy="1842352"/>
          </a:xfrm>
        </p:grpSpPr>
        <p:grpSp>
          <p:nvGrpSpPr>
            <p:cNvPr id="108" name="Group 107">
              <a:extLst>
                <a:ext uri="{FF2B5EF4-FFF2-40B4-BE49-F238E27FC236}">
                  <a16:creationId xmlns:a16="http://schemas.microsoft.com/office/drawing/2014/main" id="{99CBF493-9CD5-4135-8D96-CBB1D980377E}"/>
                </a:ext>
              </a:extLst>
            </p:cNvPr>
            <p:cNvGrpSpPr/>
            <p:nvPr/>
          </p:nvGrpSpPr>
          <p:grpSpPr>
            <a:xfrm>
              <a:off x="4096109" y="3859681"/>
              <a:ext cx="955977" cy="137415"/>
              <a:chOff x="2391858" y="3859681"/>
              <a:chExt cx="955977" cy="137415"/>
            </a:xfrm>
          </p:grpSpPr>
          <p:sp>
            <p:nvSpPr>
              <p:cNvPr id="127" name="Oval 126">
                <a:extLst>
                  <a:ext uri="{FF2B5EF4-FFF2-40B4-BE49-F238E27FC236}">
                    <a16:creationId xmlns:a16="http://schemas.microsoft.com/office/drawing/2014/main" id="{3E0FA79F-42FF-417C-874A-2F7F5092F0C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49398133-E3B4-46CE-849B-2D392C0988D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15F6FC21-0A6B-4D52-AAA5-879B53AA1BDF}"/>
                  </a:ext>
                </a:extLst>
              </p:cNvPr>
              <p:cNvSpPr/>
              <p:nvPr/>
            </p:nvSpPr>
            <p:spPr>
              <a:xfrm>
                <a:off x="280114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60A76978-2DBF-4FB9-9517-93B2872F4E59}"/>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A92ADC1A-577A-4F9D-99F9-233A3DB79FC1}"/>
                  </a:ext>
                </a:extLst>
              </p:cNvPr>
              <p:cNvSpPr/>
              <p:nvPr/>
            </p:nvSpPr>
            <p:spPr>
              <a:xfrm>
                <a:off x="321042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32C2F2CB-32DE-4A61-99C3-6F72452FDE29}"/>
                </a:ext>
              </a:extLst>
            </p:cNvPr>
            <p:cNvGrpSpPr/>
            <p:nvPr/>
          </p:nvGrpSpPr>
          <p:grpSpPr>
            <a:xfrm>
              <a:off x="4096109" y="4424318"/>
              <a:ext cx="955977" cy="137415"/>
              <a:chOff x="2391858" y="3859681"/>
              <a:chExt cx="955977" cy="137415"/>
            </a:xfrm>
          </p:grpSpPr>
          <p:sp>
            <p:nvSpPr>
              <p:cNvPr id="122" name="Oval 121">
                <a:extLst>
                  <a:ext uri="{FF2B5EF4-FFF2-40B4-BE49-F238E27FC236}">
                    <a16:creationId xmlns:a16="http://schemas.microsoft.com/office/drawing/2014/main" id="{CE61A4F4-2123-440E-B167-4B6F59FDC7D4}"/>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464A318C-4808-415D-8D21-1029EDBE596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F27890A3-50B0-4B1A-8C2D-8BC8ABA0829A}"/>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C28D782F-6DA2-48B8-A9A6-10067EE0EDD0}"/>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53F0E53D-04EA-43FE-A9A2-7224B062B98A}"/>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109">
              <a:extLst>
                <a:ext uri="{FF2B5EF4-FFF2-40B4-BE49-F238E27FC236}">
                  <a16:creationId xmlns:a16="http://schemas.microsoft.com/office/drawing/2014/main" id="{C19B90EE-9C71-4860-AD40-0A2EBA42BD21}"/>
                </a:ext>
              </a:extLst>
            </p:cNvPr>
            <p:cNvGrpSpPr/>
            <p:nvPr/>
          </p:nvGrpSpPr>
          <p:grpSpPr>
            <a:xfrm>
              <a:off x="4096109" y="4996251"/>
              <a:ext cx="955977" cy="137415"/>
              <a:chOff x="2391858" y="3859681"/>
              <a:chExt cx="955977" cy="137415"/>
            </a:xfrm>
          </p:grpSpPr>
          <p:sp>
            <p:nvSpPr>
              <p:cNvPr id="117" name="Oval 116">
                <a:extLst>
                  <a:ext uri="{FF2B5EF4-FFF2-40B4-BE49-F238E27FC236}">
                    <a16:creationId xmlns:a16="http://schemas.microsoft.com/office/drawing/2014/main" id="{5B3A3932-03B2-48D1-B208-3E2AF026340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3DECD5D4-22D4-405B-90E8-2492D6B0AD4D}"/>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5B06D7D8-9332-4686-8B8E-F77F39C83F29}"/>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E1CF87CC-15B4-4A08-9CBC-6C221ED84554}"/>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3AB43D97-F70A-4E03-B9D7-51E3EB42AA67}"/>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A2794A44-DBBF-46BE-B323-A1122779D187}"/>
                </a:ext>
              </a:extLst>
            </p:cNvPr>
            <p:cNvGrpSpPr/>
            <p:nvPr/>
          </p:nvGrpSpPr>
          <p:grpSpPr>
            <a:xfrm>
              <a:off x="4096109" y="5564618"/>
              <a:ext cx="955977" cy="137415"/>
              <a:chOff x="2391858" y="3859681"/>
              <a:chExt cx="955977" cy="137415"/>
            </a:xfrm>
          </p:grpSpPr>
          <p:sp>
            <p:nvSpPr>
              <p:cNvPr id="112" name="Oval 111">
                <a:extLst>
                  <a:ext uri="{FF2B5EF4-FFF2-40B4-BE49-F238E27FC236}">
                    <a16:creationId xmlns:a16="http://schemas.microsoft.com/office/drawing/2014/main" id="{DA55A4E1-9A04-4D57-B909-DAA306EAED12}"/>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9C38D35F-6150-4D83-9A89-6971501AE9A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E56F0E8E-A234-497D-9CD9-356D3976940C}"/>
                  </a:ext>
                </a:extLst>
              </p:cNvPr>
              <p:cNvSpPr/>
              <p:nvPr/>
            </p:nvSpPr>
            <p:spPr>
              <a:xfrm>
                <a:off x="2801140" y="3859681"/>
                <a:ext cx="137415" cy="137415"/>
              </a:xfrm>
              <a:prstGeom prst="ellipse">
                <a:avLst/>
              </a:prstGeom>
              <a:solidFill>
                <a:schemeClr val="accent1">
                  <a:lumMod val="75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F52A2BA4-6873-4571-B483-457D102FF9E4}"/>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21307D8B-4EE7-4806-B4C4-6A94C8B7D55A}"/>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3" name="Group 82">
            <a:extLst>
              <a:ext uri="{FF2B5EF4-FFF2-40B4-BE49-F238E27FC236}">
                <a16:creationId xmlns:a16="http://schemas.microsoft.com/office/drawing/2014/main" id="{DE5ADFCD-7F99-4EA3-A753-F4387AD5347E}"/>
              </a:ext>
              <a:ext uri="{C183D7F6-B498-43B3-948B-1728B52AA6E4}">
                <adec:decorative xmlns:adec="http://schemas.microsoft.com/office/drawing/2017/decorative" val="1"/>
              </a:ext>
            </a:extLst>
          </p:cNvPr>
          <p:cNvGrpSpPr/>
          <p:nvPr/>
        </p:nvGrpSpPr>
        <p:grpSpPr>
          <a:xfrm>
            <a:off x="7621713" y="2363581"/>
            <a:ext cx="1216132" cy="2343721"/>
            <a:chOff x="5808224" y="3859681"/>
            <a:chExt cx="955977" cy="1842352"/>
          </a:xfrm>
        </p:grpSpPr>
        <p:grpSp>
          <p:nvGrpSpPr>
            <p:cNvPr id="84" name="Group 83">
              <a:extLst>
                <a:ext uri="{FF2B5EF4-FFF2-40B4-BE49-F238E27FC236}">
                  <a16:creationId xmlns:a16="http://schemas.microsoft.com/office/drawing/2014/main" id="{0BAA5B7B-1FB8-41C2-9E9E-5A32BB490B3E}"/>
                </a:ext>
              </a:extLst>
            </p:cNvPr>
            <p:cNvGrpSpPr/>
            <p:nvPr/>
          </p:nvGrpSpPr>
          <p:grpSpPr>
            <a:xfrm>
              <a:off x="5808224" y="3859681"/>
              <a:ext cx="955977" cy="137415"/>
              <a:chOff x="2391858" y="3859681"/>
              <a:chExt cx="955977" cy="137415"/>
            </a:xfrm>
          </p:grpSpPr>
          <p:sp>
            <p:nvSpPr>
              <p:cNvPr id="103" name="Oval 102">
                <a:extLst>
                  <a:ext uri="{FF2B5EF4-FFF2-40B4-BE49-F238E27FC236}">
                    <a16:creationId xmlns:a16="http://schemas.microsoft.com/office/drawing/2014/main" id="{A3288AB8-273C-457A-B714-85432FE0BB8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AEDE8AD7-7867-4BDA-897C-61909A39A52F}"/>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919D8ECD-8777-4384-9A56-4CF4DF13B751}"/>
                  </a:ext>
                </a:extLst>
              </p:cNvPr>
              <p:cNvSpPr/>
              <p:nvPr/>
            </p:nvSpPr>
            <p:spPr>
              <a:xfrm>
                <a:off x="280114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6B3B7BFE-1BFA-4C65-9344-F89249241361}"/>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94C1DBB0-C9DF-4557-B89C-77B912DCB6EC}"/>
                  </a:ext>
                </a:extLst>
              </p:cNvPr>
              <p:cNvSpPr/>
              <p:nvPr/>
            </p:nvSpPr>
            <p:spPr>
              <a:xfrm>
                <a:off x="321042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A68D8D85-2445-4FA2-8D26-0A22A70A26B4}"/>
                </a:ext>
              </a:extLst>
            </p:cNvPr>
            <p:cNvGrpSpPr/>
            <p:nvPr/>
          </p:nvGrpSpPr>
          <p:grpSpPr>
            <a:xfrm>
              <a:off x="5808224" y="4424318"/>
              <a:ext cx="955977" cy="137415"/>
              <a:chOff x="2391858" y="3859681"/>
              <a:chExt cx="955977" cy="137415"/>
            </a:xfrm>
          </p:grpSpPr>
          <p:sp>
            <p:nvSpPr>
              <p:cNvPr id="98" name="Oval 97">
                <a:extLst>
                  <a:ext uri="{FF2B5EF4-FFF2-40B4-BE49-F238E27FC236}">
                    <a16:creationId xmlns:a16="http://schemas.microsoft.com/office/drawing/2014/main" id="{05F2449C-27B8-49B9-8E9C-ECF74FDAB0BC}"/>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C81C01C-A947-411E-BBA4-600F6290CCBA}"/>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106DA0B-491A-4D51-BABF-130E696B5D4B}"/>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133A15A0-50FD-4D3F-8EAA-545D7C3F7180}"/>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7184517-854F-41BD-B500-001C9F57029D}"/>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AEF228EB-8D9D-4C92-BF09-82B961805C75}"/>
                </a:ext>
              </a:extLst>
            </p:cNvPr>
            <p:cNvGrpSpPr/>
            <p:nvPr/>
          </p:nvGrpSpPr>
          <p:grpSpPr>
            <a:xfrm>
              <a:off x="5808224" y="4996251"/>
              <a:ext cx="955977" cy="137415"/>
              <a:chOff x="2391858" y="3859681"/>
              <a:chExt cx="955977" cy="137415"/>
            </a:xfrm>
          </p:grpSpPr>
          <p:sp>
            <p:nvSpPr>
              <p:cNvPr id="93" name="Oval 92">
                <a:extLst>
                  <a:ext uri="{FF2B5EF4-FFF2-40B4-BE49-F238E27FC236}">
                    <a16:creationId xmlns:a16="http://schemas.microsoft.com/office/drawing/2014/main" id="{F7780A7F-AC23-4CE8-9328-0970B543AFA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E37C3F8D-CC78-4E3F-BCC3-79B929365617}"/>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8FF06C62-B722-4035-BF6C-A75F2E952DEF}"/>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E6F3FCC0-744E-42E3-9C56-2677DA412C05}"/>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97E8DE7A-E83A-4438-B295-4D7B713CCCE8}"/>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Group 86">
              <a:extLst>
                <a:ext uri="{FF2B5EF4-FFF2-40B4-BE49-F238E27FC236}">
                  <a16:creationId xmlns:a16="http://schemas.microsoft.com/office/drawing/2014/main" id="{E4D0107C-F4EA-4901-8C0B-983DFF414770}"/>
                </a:ext>
              </a:extLst>
            </p:cNvPr>
            <p:cNvGrpSpPr/>
            <p:nvPr/>
          </p:nvGrpSpPr>
          <p:grpSpPr>
            <a:xfrm>
              <a:off x="5808224" y="5564618"/>
              <a:ext cx="955977" cy="137415"/>
              <a:chOff x="2391858" y="3859681"/>
              <a:chExt cx="955977" cy="137415"/>
            </a:xfrm>
          </p:grpSpPr>
          <p:sp>
            <p:nvSpPr>
              <p:cNvPr id="88" name="Oval 87">
                <a:extLst>
                  <a:ext uri="{FF2B5EF4-FFF2-40B4-BE49-F238E27FC236}">
                    <a16:creationId xmlns:a16="http://schemas.microsoft.com/office/drawing/2014/main" id="{2F713837-D0B7-491A-B821-129141DC27A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0342F4EF-4F2C-4006-A37C-92FE699FDB34}"/>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89FA8E5-0EF1-4C25-A0D4-AE6A2E65F6F0}"/>
                  </a:ext>
                </a:extLst>
              </p:cNvPr>
              <p:cNvSpPr/>
              <p:nvPr/>
            </p:nvSpPr>
            <p:spPr>
              <a:xfrm>
                <a:off x="280114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73E585D1-A111-440D-BB9E-026F87532AB7}"/>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BA6409FF-0F2F-4A67-A8D7-B5DAFAF24152}"/>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5/23/2023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12</a:t>
            </a:fld>
            <a:endParaRPr lang="en-US" dirty="0"/>
          </a:p>
        </p:txBody>
      </p:sp>
    </p:spTree>
    <p:extLst>
      <p:ext uri="{BB962C8B-B14F-4D97-AF65-F5344CB8AC3E}">
        <p14:creationId xmlns:p14="http://schemas.microsoft.com/office/powerpoint/2010/main" val="4229849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dirty="0"/>
              <a:t>Balanced scorecard slide 5</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292100" y="453712"/>
            <a:ext cx="9264193" cy="492443"/>
          </a:xfrm>
          <a:prstGeom prst="rect">
            <a:avLst/>
          </a:prstGeom>
          <a:noFill/>
        </p:spPr>
        <p:txBody>
          <a:bodyPr wrap="square" lIns="0" tIns="0" rIns="0" bIns="0" rtlCol="0" anchor="ctr">
            <a:spAutoFit/>
          </a:bodyPr>
          <a:lstStyle/>
          <a:p>
            <a:pPr algn="ctr"/>
            <a:r>
              <a:rPr lang="en-US" sz="3200" b="1" dirty="0">
                <a:latin typeface="+mj-lt"/>
              </a:rPr>
              <a:t>The Non-Structural DRM Challenge in Malawi.</a:t>
            </a:r>
            <a:endParaRPr lang="en-US" sz="3600" dirty="0">
              <a:latin typeface="+mj-lt"/>
            </a:endParaRPr>
          </a:p>
        </p:txBody>
      </p:sp>
      <p:sp>
        <p:nvSpPr>
          <p:cNvPr id="54" name="Rounded Rectangle 75">
            <a:extLst>
              <a:ext uri="{FF2B5EF4-FFF2-40B4-BE49-F238E27FC236}">
                <a16:creationId xmlns:a16="http://schemas.microsoft.com/office/drawing/2014/main" id="{8E056C9B-117C-46A2-9865-3A1EAB43F539}"/>
              </a:ext>
              <a:ext uri="{C183D7F6-B498-43B3-948B-1728B52AA6E4}">
                <adec:decorative xmlns:adec="http://schemas.microsoft.com/office/drawing/2017/decorative" val="1"/>
              </a:ext>
            </a:extLst>
          </p:cNvPr>
          <p:cNvSpPr/>
          <p:nvPr/>
        </p:nvSpPr>
        <p:spPr>
          <a:xfrm>
            <a:off x="2962173" y="1447801"/>
            <a:ext cx="6267654"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04C1E79D-0449-4A3A-BDF1-B7C21D8C9BFE}"/>
              </a:ext>
            </a:extLst>
          </p:cNvPr>
          <p:cNvSpPr txBox="1"/>
          <p:nvPr/>
        </p:nvSpPr>
        <p:spPr>
          <a:xfrm>
            <a:off x="3366273" y="1604836"/>
            <a:ext cx="1206869" cy="246221"/>
          </a:xfrm>
          <a:prstGeom prst="rect">
            <a:avLst/>
          </a:prstGeom>
          <a:noFill/>
        </p:spPr>
        <p:txBody>
          <a:bodyPr wrap="none" lIns="0" tIns="0" rIns="0" bIns="0" rtlCol="0" anchor="ctr">
            <a:spAutoFit/>
          </a:bodyPr>
          <a:lstStyle/>
          <a:p>
            <a:pPr algn="ctr"/>
            <a:r>
              <a:rPr lang="en-US" sz="1600" dirty="0"/>
              <a:t>National Level </a:t>
            </a:r>
          </a:p>
        </p:txBody>
      </p:sp>
      <p:sp>
        <p:nvSpPr>
          <p:cNvPr id="56" name="TextBox 55">
            <a:extLst>
              <a:ext uri="{FF2B5EF4-FFF2-40B4-BE49-F238E27FC236}">
                <a16:creationId xmlns:a16="http://schemas.microsoft.com/office/drawing/2014/main" id="{68CCF5C3-35D5-438D-B1A1-B391E4C87D74}"/>
              </a:ext>
            </a:extLst>
          </p:cNvPr>
          <p:cNvSpPr txBox="1"/>
          <p:nvPr/>
        </p:nvSpPr>
        <p:spPr>
          <a:xfrm>
            <a:off x="5780658" y="1604836"/>
            <a:ext cx="630685" cy="246221"/>
          </a:xfrm>
          <a:prstGeom prst="rect">
            <a:avLst/>
          </a:prstGeom>
          <a:noFill/>
        </p:spPr>
        <p:txBody>
          <a:bodyPr wrap="none" lIns="0" tIns="0" rIns="0" bIns="0" rtlCol="0" anchor="ctr">
            <a:spAutoFit/>
          </a:bodyPr>
          <a:lstStyle/>
          <a:p>
            <a:pPr algn="ctr"/>
            <a:r>
              <a:rPr lang="en-US" sz="1600" dirty="0"/>
              <a:t>District </a:t>
            </a:r>
          </a:p>
        </p:txBody>
      </p:sp>
      <p:sp>
        <p:nvSpPr>
          <p:cNvPr id="68" name="TextBox 67">
            <a:extLst>
              <a:ext uri="{FF2B5EF4-FFF2-40B4-BE49-F238E27FC236}">
                <a16:creationId xmlns:a16="http://schemas.microsoft.com/office/drawing/2014/main" id="{140305A6-4341-4B97-AF83-9294FC6EA63D}"/>
              </a:ext>
            </a:extLst>
          </p:cNvPr>
          <p:cNvSpPr txBox="1"/>
          <p:nvPr/>
        </p:nvSpPr>
        <p:spPr>
          <a:xfrm>
            <a:off x="7486423" y="1604836"/>
            <a:ext cx="1471750" cy="246221"/>
          </a:xfrm>
          <a:prstGeom prst="rect">
            <a:avLst/>
          </a:prstGeom>
          <a:noFill/>
        </p:spPr>
        <p:txBody>
          <a:bodyPr wrap="none" lIns="0" tIns="0" rIns="0" bIns="0" rtlCol="0" anchor="ctr">
            <a:spAutoFit/>
          </a:bodyPr>
          <a:lstStyle/>
          <a:p>
            <a:pPr algn="ctr"/>
            <a:r>
              <a:rPr lang="en-US" sz="1600" dirty="0"/>
              <a:t>Community Level </a:t>
            </a:r>
          </a:p>
        </p:txBody>
      </p:sp>
      <p:sp>
        <p:nvSpPr>
          <p:cNvPr id="53" name="Rounded Rectangle 72">
            <a:extLst>
              <a:ext uri="{FF2B5EF4-FFF2-40B4-BE49-F238E27FC236}">
                <a16:creationId xmlns:a16="http://schemas.microsoft.com/office/drawing/2014/main" id="{B318F532-3EED-4C3B-A44E-8501DC2EA811}"/>
              </a:ext>
              <a:ext uri="{C183D7F6-B498-43B3-948B-1728B52AA6E4}">
                <adec:decorative xmlns:adec="http://schemas.microsoft.com/office/drawing/2017/decorative" val="1"/>
              </a:ext>
            </a:extLst>
          </p:cNvPr>
          <p:cNvSpPr/>
          <p:nvPr/>
        </p:nvSpPr>
        <p:spPr>
          <a:xfrm>
            <a:off x="9341060" y="1447800"/>
            <a:ext cx="2015063" cy="560290"/>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28D5C86C-3181-4C20-AD34-1F53FCB05854}"/>
              </a:ext>
            </a:extLst>
          </p:cNvPr>
          <p:cNvSpPr txBox="1"/>
          <p:nvPr/>
        </p:nvSpPr>
        <p:spPr>
          <a:xfrm>
            <a:off x="10093910" y="1604836"/>
            <a:ext cx="509370" cy="246221"/>
          </a:xfrm>
          <a:prstGeom prst="rect">
            <a:avLst/>
          </a:prstGeom>
          <a:noFill/>
        </p:spPr>
        <p:txBody>
          <a:bodyPr wrap="none" lIns="0" tIns="0" rIns="0" bIns="0" rtlCol="0" anchor="ctr">
            <a:spAutoFit/>
          </a:bodyPr>
          <a:lstStyle/>
          <a:p>
            <a:pPr algn="ctr"/>
            <a:r>
              <a:rPr lang="en-US" sz="1600" b="1" dirty="0">
                <a:solidFill>
                  <a:schemeClr val="bg1"/>
                </a:solidFill>
              </a:rPr>
              <a:t>Rating</a:t>
            </a:r>
          </a:p>
        </p:txBody>
      </p:sp>
      <p:sp>
        <p:nvSpPr>
          <p:cNvPr id="52" name="Rounded Rectangle 81">
            <a:extLst>
              <a:ext uri="{FF2B5EF4-FFF2-40B4-BE49-F238E27FC236}">
                <a16:creationId xmlns:a16="http://schemas.microsoft.com/office/drawing/2014/main" id="{30900DD1-10D4-4CC5-8A1B-5E61D6A8726F}"/>
              </a:ext>
              <a:ext uri="{C183D7F6-B498-43B3-948B-1728B52AA6E4}">
                <adec:decorative xmlns:adec="http://schemas.microsoft.com/office/drawing/2017/decorative" val="1"/>
              </a:ext>
            </a:extLst>
          </p:cNvPr>
          <p:cNvSpPr/>
          <p:nvPr/>
        </p:nvSpPr>
        <p:spPr>
          <a:xfrm>
            <a:off x="2976283" y="2170841"/>
            <a:ext cx="6267654" cy="560290"/>
          </a:xfrm>
          <a:prstGeom prst="roundRect">
            <a:avLst>
              <a:gd name="adj" fmla="val 50000"/>
            </a:avLst>
          </a:prstGeom>
          <a:solidFill>
            <a:schemeClr val="accent6">
              <a:lumMod val="75000"/>
              <a:alpha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76">
            <a:extLst>
              <a:ext uri="{FF2B5EF4-FFF2-40B4-BE49-F238E27FC236}">
                <a16:creationId xmlns:a16="http://schemas.microsoft.com/office/drawing/2014/main" id="{F0167C70-F7E1-45CB-A597-2788760DBE68}"/>
              </a:ext>
              <a:ext uri="{C183D7F6-B498-43B3-948B-1728B52AA6E4}">
                <adec:decorative xmlns:adec="http://schemas.microsoft.com/office/drawing/2017/decorative" val="1"/>
              </a:ext>
            </a:extLst>
          </p:cNvPr>
          <p:cNvSpPr/>
          <p:nvPr/>
        </p:nvSpPr>
        <p:spPr>
          <a:xfrm>
            <a:off x="395081" y="2170841"/>
            <a:ext cx="2455859"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96">
            <a:extLst>
              <a:ext uri="{FF2B5EF4-FFF2-40B4-BE49-F238E27FC236}">
                <a16:creationId xmlns:a16="http://schemas.microsoft.com/office/drawing/2014/main" id="{13348114-B047-4ABE-9615-02F9C9126763}"/>
              </a:ext>
              <a:ext uri="{C183D7F6-B498-43B3-948B-1728B52AA6E4}">
                <adec:decorative xmlns:adec="http://schemas.microsoft.com/office/drawing/2017/decorative" val="1"/>
              </a:ext>
            </a:extLst>
          </p:cNvPr>
          <p:cNvSpPr/>
          <p:nvPr/>
        </p:nvSpPr>
        <p:spPr>
          <a:xfrm>
            <a:off x="9341060" y="217084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51036EB8-6531-4024-B522-C5B0CBD9CB88}"/>
              </a:ext>
            </a:extLst>
          </p:cNvPr>
          <p:cNvSpPr txBox="1"/>
          <p:nvPr/>
        </p:nvSpPr>
        <p:spPr>
          <a:xfrm>
            <a:off x="1074116" y="2338856"/>
            <a:ext cx="1208665" cy="246221"/>
          </a:xfrm>
          <a:prstGeom prst="rect">
            <a:avLst/>
          </a:prstGeom>
          <a:noFill/>
        </p:spPr>
        <p:txBody>
          <a:bodyPr wrap="none" lIns="0" tIns="0" rIns="0" bIns="0" rtlCol="0" anchor="ctr">
            <a:spAutoFit/>
          </a:bodyPr>
          <a:lstStyle/>
          <a:p>
            <a:pPr algn="ctr"/>
            <a:r>
              <a:rPr lang="en-US" sz="1600" dirty="0"/>
              <a:t>DRM Planning </a:t>
            </a:r>
          </a:p>
        </p:txBody>
      </p:sp>
      <p:grpSp>
        <p:nvGrpSpPr>
          <p:cNvPr id="77" name="Group 76">
            <a:extLst>
              <a:ext uri="{FF2B5EF4-FFF2-40B4-BE49-F238E27FC236}">
                <a16:creationId xmlns:a16="http://schemas.microsoft.com/office/drawing/2014/main" id="{1262E872-7437-43EA-8C74-941090062D25}"/>
              </a:ext>
              <a:ext uri="{C183D7F6-B498-43B3-948B-1728B52AA6E4}">
                <adec:decorative xmlns:adec="http://schemas.microsoft.com/office/drawing/2017/decorative" val="1"/>
              </a:ext>
            </a:extLst>
          </p:cNvPr>
          <p:cNvGrpSpPr/>
          <p:nvPr/>
        </p:nvGrpSpPr>
        <p:grpSpPr>
          <a:xfrm>
            <a:off x="9658761" y="2365578"/>
            <a:ext cx="1398443" cy="179805"/>
            <a:chOff x="7377938" y="4429618"/>
            <a:chExt cx="1099288" cy="141341"/>
          </a:xfrm>
          <a:solidFill>
            <a:schemeClr val="accent6">
              <a:lumMod val="75000"/>
            </a:schemeClr>
          </a:solidFill>
        </p:grpSpPr>
        <p:grpSp>
          <p:nvGrpSpPr>
            <p:cNvPr id="152" name="Group 151">
              <a:extLst>
                <a:ext uri="{FF2B5EF4-FFF2-40B4-BE49-F238E27FC236}">
                  <a16:creationId xmlns:a16="http://schemas.microsoft.com/office/drawing/2014/main" id="{6A884A2D-E281-402D-8500-F137AD833358}"/>
                </a:ext>
              </a:extLst>
            </p:cNvPr>
            <p:cNvGrpSpPr/>
            <p:nvPr/>
          </p:nvGrpSpPr>
          <p:grpSpPr>
            <a:xfrm>
              <a:off x="7377938" y="4429618"/>
              <a:ext cx="1084524" cy="136008"/>
              <a:chOff x="6624989" y="2237539"/>
              <a:chExt cx="2005135" cy="251460"/>
            </a:xfrm>
            <a:grpFill/>
          </p:grpSpPr>
          <p:sp>
            <p:nvSpPr>
              <p:cNvPr id="154" name="Rounded Rectangle 213">
                <a:extLst>
                  <a:ext uri="{FF2B5EF4-FFF2-40B4-BE49-F238E27FC236}">
                    <a16:creationId xmlns:a16="http://schemas.microsoft.com/office/drawing/2014/main" id="{648A40B8-1C21-4DA7-BB9D-92E556380AAD}"/>
                  </a:ext>
                </a:extLst>
              </p:cNvPr>
              <p:cNvSpPr/>
              <p:nvPr/>
            </p:nvSpPr>
            <p:spPr>
              <a:xfrm>
                <a:off x="6624989" y="2237539"/>
                <a:ext cx="2005135" cy="251460"/>
              </a:xfrm>
              <a:prstGeom prst="roundRect">
                <a:avLst>
                  <a:gd name="adj" fmla="val 50000"/>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ounded Rectangle 214">
                <a:extLst>
                  <a:ext uri="{FF2B5EF4-FFF2-40B4-BE49-F238E27FC236}">
                    <a16:creationId xmlns:a16="http://schemas.microsoft.com/office/drawing/2014/main" id="{89F13D79-46E8-4E66-996B-40F68E205690}"/>
                  </a:ext>
                </a:extLst>
              </p:cNvPr>
              <p:cNvSpPr/>
              <p:nvPr/>
            </p:nvSpPr>
            <p:spPr>
              <a:xfrm>
                <a:off x="6624989" y="2237539"/>
                <a:ext cx="1997211" cy="251460"/>
              </a:xfrm>
              <a:prstGeom prst="roundRect">
                <a:avLst>
                  <a:gd name="adj" fmla="val 50000"/>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3" name="Oval 152">
              <a:extLst>
                <a:ext uri="{FF2B5EF4-FFF2-40B4-BE49-F238E27FC236}">
                  <a16:creationId xmlns:a16="http://schemas.microsoft.com/office/drawing/2014/main" id="{BFE1FC10-059C-41F4-9EA3-6D21CBA1DDE6}"/>
                </a:ext>
              </a:extLst>
            </p:cNvPr>
            <p:cNvSpPr/>
            <p:nvPr/>
          </p:nvSpPr>
          <p:spPr>
            <a:xfrm>
              <a:off x="8339811" y="4433544"/>
              <a:ext cx="137415" cy="137415"/>
            </a:xfrm>
            <a:prstGeom prst="ellipse">
              <a:avLst/>
            </a:prstGeom>
            <a:grp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E29DDDCB-05EF-44BE-AC30-753F36EE4592}"/>
              </a:ext>
              <a:ext uri="{C183D7F6-B498-43B3-948B-1728B52AA6E4}">
                <adec:decorative xmlns:adec="http://schemas.microsoft.com/office/drawing/2017/decorative" val="1"/>
              </a:ext>
            </a:extLst>
          </p:cNvPr>
          <p:cNvGrpSpPr/>
          <p:nvPr/>
        </p:nvGrpSpPr>
        <p:grpSpPr>
          <a:xfrm>
            <a:off x="3361638" y="2363581"/>
            <a:ext cx="1216132" cy="174810"/>
            <a:chOff x="2391858" y="3859681"/>
            <a:chExt cx="955977" cy="137415"/>
          </a:xfrm>
        </p:grpSpPr>
        <p:sp>
          <p:nvSpPr>
            <p:cNvPr id="147" name="Oval 146">
              <a:extLst>
                <a:ext uri="{FF2B5EF4-FFF2-40B4-BE49-F238E27FC236}">
                  <a16:creationId xmlns:a16="http://schemas.microsoft.com/office/drawing/2014/main" id="{0F64C25A-5410-479F-9B68-AB07FDC35F87}"/>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C15F17AC-8134-40FB-AF7A-D42CCDED1834}"/>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5ACA6C4B-875D-4441-BFC8-E86E04FA1989}"/>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79A9EDA6-88E7-422F-9C36-DF6F07A56813}"/>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Oval 150">
              <a:extLst>
                <a:ext uri="{FF2B5EF4-FFF2-40B4-BE49-F238E27FC236}">
                  <a16:creationId xmlns:a16="http://schemas.microsoft.com/office/drawing/2014/main" id="{905239ED-A0AD-4EA0-8BCD-C69A1024B6A6}"/>
                </a:ext>
              </a:extLst>
            </p:cNvPr>
            <p:cNvSpPr/>
            <p:nvPr/>
          </p:nvSpPr>
          <p:spPr>
            <a:xfrm>
              <a:off x="321042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8" name="Rounded Rectangle 77">
            <a:extLst>
              <a:ext uri="{FF2B5EF4-FFF2-40B4-BE49-F238E27FC236}">
                <a16:creationId xmlns:a16="http://schemas.microsoft.com/office/drawing/2014/main" id="{D05DC849-1D99-422D-9887-1F0EF21B015D}"/>
              </a:ext>
              <a:ext uri="{C183D7F6-B498-43B3-948B-1728B52AA6E4}">
                <adec:decorative xmlns:adec="http://schemas.microsoft.com/office/drawing/2017/decorative" val="1"/>
              </a:ext>
            </a:extLst>
          </p:cNvPr>
          <p:cNvSpPr/>
          <p:nvPr/>
        </p:nvSpPr>
        <p:spPr>
          <a:xfrm>
            <a:off x="395081" y="2893881"/>
            <a:ext cx="2455858" cy="560290"/>
          </a:xfrm>
          <a:prstGeom prst="roundRect">
            <a:avLst>
              <a:gd name="adj" fmla="val 50000"/>
            </a:avLst>
          </a:prstGeom>
          <a:solidFill>
            <a:schemeClr val="tx2">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82">
            <a:extLst>
              <a:ext uri="{FF2B5EF4-FFF2-40B4-BE49-F238E27FC236}">
                <a16:creationId xmlns:a16="http://schemas.microsoft.com/office/drawing/2014/main" id="{29849218-BC89-48A6-9FC5-DB736B4F5E8A}"/>
              </a:ext>
              <a:ext uri="{C183D7F6-B498-43B3-948B-1728B52AA6E4}">
                <adec:decorative xmlns:adec="http://schemas.microsoft.com/office/drawing/2017/decorative" val="1"/>
              </a:ext>
            </a:extLst>
          </p:cNvPr>
          <p:cNvSpPr/>
          <p:nvPr/>
        </p:nvSpPr>
        <p:spPr>
          <a:xfrm>
            <a:off x="2962173" y="2893881"/>
            <a:ext cx="6267654" cy="560290"/>
          </a:xfrm>
          <a:prstGeom prst="roundRect">
            <a:avLst>
              <a:gd name="adj" fmla="val 50000"/>
            </a:avLst>
          </a:prstGeom>
          <a:solidFill>
            <a:srgbClr val="FFC000">
              <a:alpha val="2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97">
            <a:extLst>
              <a:ext uri="{FF2B5EF4-FFF2-40B4-BE49-F238E27FC236}">
                <a16:creationId xmlns:a16="http://schemas.microsoft.com/office/drawing/2014/main" id="{87D70E18-DAF3-463C-A0E1-F9E404DD0360}"/>
              </a:ext>
              <a:ext uri="{C183D7F6-B498-43B3-948B-1728B52AA6E4}">
                <adec:decorative xmlns:adec="http://schemas.microsoft.com/office/drawing/2017/decorative" val="1"/>
              </a:ext>
            </a:extLst>
          </p:cNvPr>
          <p:cNvSpPr/>
          <p:nvPr/>
        </p:nvSpPr>
        <p:spPr>
          <a:xfrm>
            <a:off x="9341060" y="289388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5C82FD33-AE4E-4E5F-89AE-E423595AE948}"/>
              </a:ext>
            </a:extLst>
          </p:cNvPr>
          <p:cNvSpPr txBox="1"/>
          <p:nvPr/>
        </p:nvSpPr>
        <p:spPr>
          <a:xfrm>
            <a:off x="446060" y="3050915"/>
            <a:ext cx="2312301" cy="246221"/>
          </a:xfrm>
          <a:prstGeom prst="rect">
            <a:avLst/>
          </a:prstGeom>
          <a:noFill/>
        </p:spPr>
        <p:txBody>
          <a:bodyPr wrap="none" lIns="0" tIns="0" rIns="0" bIns="0" rtlCol="0" anchor="ctr">
            <a:spAutoFit/>
          </a:bodyPr>
          <a:lstStyle/>
          <a:p>
            <a:pPr algn="ctr"/>
            <a:r>
              <a:rPr lang="en-US" sz="1600" dirty="0"/>
              <a:t>Preparedness and Response</a:t>
            </a:r>
          </a:p>
        </p:txBody>
      </p:sp>
      <p:grpSp>
        <p:nvGrpSpPr>
          <p:cNvPr id="74" name="Group 73">
            <a:extLst>
              <a:ext uri="{FF2B5EF4-FFF2-40B4-BE49-F238E27FC236}">
                <a16:creationId xmlns:a16="http://schemas.microsoft.com/office/drawing/2014/main" id="{E95C1421-B345-44B4-9137-A898AAAD0906}"/>
              </a:ext>
              <a:ext uri="{C183D7F6-B498-43B3-948B-1728B52AA6E4}">
                <adec:decorative xmlns:adec="http://schemas.microsoft.com/office/drawing/2017/decorative" val="1"/>
              </a:ext>
            </a:extLst>
          </p:cNvPr>
          <p:cNvGrpSpPr/>
          <p:nvPr/>
        </p:nvGrpSpPr>
        <p:grpSpPr>
          <a:xfrm>
            <a:off x="9677543" y="3088402"/>
            <a:ext cx="1379661" cy="174810"/>
            <a:chOff x="7377938" y="4428211"/>
            <a:chExt cx="1084524" cy="137415"/>
          </a:xfrm>
          <a:solidFill>
            <a:schemeClr val="accent2"/>
          </a:solidFill>
        </p:grpSpPr>
        <p:grpSp>
          <p:nvGrpSpPr>
            <p:cNvPr id="164" name="Group 163">
              <a:extLst>
                <a:ext uri="{FF2B5EF4-FFF2-40B4-BE49-F238E27FC236}">
                  <a16:creationId xmlns:a16="http://schemas.microsoft.com/office/drawing/2014/main" id="{74A49788-203E-4151-B693-FB2E2C2F9353}"/>
                </a:ext>
              </a:extLst>
            </p:cNvPr>
            <p:cNvGrpSpPr/>
            <p:nvPr/>
          </p:nvGrpSpPr>
          <p:grpSpPr>
            <a:xfrm>
              <a:off x="7377938" y="4429618"/>
              <a:ext cx="1084524" cy="136008"/>
              <a:chOff x="6624989" y="2237539"/>
              <a:chExt cx="2005135" cy="251460"/>
            </a:xfrm>
            <a:grpFill/>
          </p:grpSpPr>
          <p:sp>
            <p:nvSpPr>
              <p:cNvPr id="166" name="Rounded Rectangle 192">
                <a:extLst>
                  <a:ext uri="{FF2B5EF4-FFF2-40B4-BE49-F238E27FC236}">
                    <a16:creationId xmlns:a16="http://schemas.microsoft.com/office/drawing/2014/main" id="{5AA10CD2-6287-4ED0-86E5-EE59E554322F}"/>
                  </a:ext>
                </a:extLst>
              </p:cNvPr>
              <p:cNvSpPr/>
              <p:nvPr/>
            </p:nvSpPr>
            <p:spPr>
              <a:xfrm>
                <a:off x="6624989" y="2237539"/>
                <a:ext cx="2005135" cy="251460"/>
              </a:xfrm>
              <a:prstGeom prst="roundRect">
                <a:avLst>
                  <a:gd name="adj" fmla="val 50000"/>
                </a:avLst>
              </a:pr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ounded Rectangle 193">
                <a:extLst>
                  <a:ext uri="{FF2B5EF4-FFF2-40B4-BE49-F238E27FC236}">
                    <a16:creationId xmlns:a16="http://schemas.microsoft.com/office/drawing/2014/main" id="{F9F832F8-C55C-4D22-905B-391959A1A2DF}"/>
                  </a:ext>
                </a:extLst>
              </p:cNvPr>
              <p:cNvSpPr/>
              <p:nvPr/>
            </p:nvSpPr>
            <p:spPr>
              <a:xfrm>
                <a:off x="6624990" y="2237539"/>
                <a:ext cx="1224276" cy="251460"/>
              </a:xfrm>
              <a:prstGeom prst="roundRect">
                <a:avLst>
                  <a:gd name="adj" fmla="val 50000"/>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5" name="Oval 164">
              <a:extLst>
                <a:ext uri="{FF2B5EF4-FFF2-40B4-BE49-F238E27FC236}">
                  <a16:creationId xmlns:a16="http://schemas.microsoft.com/office/drawing/2014/main" id="{68D0DF84-A74E-4525-8FAC-54FB20638E68}"/>
                </a:ext>
              </a:extLst>
            </p:cNvPr>
            <p:cNvSpPr/>
            <p:nvPr/>
          </p:nvSpPr>
          <p:spPr>
            <a:xfrm>
              <a:off x="7951482" y="4428211"/>
              <a:ext cx="137415" cy="137415"/>
            </a:xfrm>
            <a:prstGeom prst="ellipse">
              <a:avLst/>
            </a:prstGeom>
            <a:solidFill>
              <a:srgbClr val="00B050"/>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oup 78">
            <a:extLst>
              <a:ext uri="{FF2B5EF4-FFF2-40B4-BE49-F238E27FC236}">
                <a16:creationId xmlns:a16="http://schemas.microsoft.com/office/drawing/2014/main" id="{FEFAB518-19DF-496F-BE81-B2B0361CA956}"/>
              </a:ext>
              <a:ext uri="{C183D7F6-B498-43B3-948B-1728B52AA6E4}">
                <adec:decorative xmlns:adec="http://schemas.microsoft.com/office/drawing/2017/decorative" val="1"/>
              </a:ext>
            </a:extLst>
          </p:cNvPr>
          <p:cNvGrpSpPr/>
          <p:nvPr/>
        </p:nvGrpSpPr>
        <p:grpSpPr>
          <a:xfrm>
            <a:off x="3361638" y="3081876"/>
            <a:ext cx="1216132" cy="174810"/>
            <a:chOff x="2391858" y="3859681"/>
            <a:chExt cx="955977" cy="137415"/>
          </a:xfrm>
        </p:grpSpPr>
        <p:sp>
          <p:nvSpPr>
            <p:cNvPr id="142" name="Oval 141">
              <a:extLst>
                <a:ext uri="{FF2B5EF4-FFF2-40B4-BE49-F238E27FC236}">
                  <a16:creationId xmlns:a16="http://schemas.microsoft.com/office/drawing/2014/main" id="{36D87B05-1B70-419B-83DE-EB4EBCD5B60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2AA9DC6F-A9B7-442C-9666-3AF30F41F791}"/>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82F4096E-81A3-4053-B039-3F9AB1E76092}"/>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DC8D7194-F8DB-419B-A902-B44BE0C2A42C}"/>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8CF7F4CC-7195-466C-BD4C-890C70CBF3A0}"/>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ounded Rectangle 78">
            <a:extLst>
              <a:ext uri="{FF2B5EF4-FFF2-40B4-BE49-F238E27FC236}">
                <a16:creationId xmlns:a16="http://schemas.microsoft.com/office/drawing/2014/main" id="{21EA2319-E031-4C24-97DB-A7C7217BBD75}"/>
              </a:ext>
              <a:ext uri="{C183D7F6-B498-43B3-948B-1728B52AA6E4}">
                <adec:decorative xmlns:adec="http://schemas.microsoft.com/office/drawing/2017/decorative" val="1"/>
              </a:ext>
            </a:extLst>
          </p:cNvPr>
          <p:cNvSpPr/>
          <p:nvPr/>
        </p:nvSpPr>
        <p:spPr>
          <a:xfrm>
            <a:off x="395081" y="3616921"/>
            <a:ext cx="2455859"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83">
            <a:extLst>
              <a:ext uri="{FF2B5EF4-FFF2-40B4-BE49-F238E27FC236}">
                <a16:creationId xmlns:a16="http://schemas.microsoft.com/office/drawing/2014/main" id="{F7DE142E-1626-441F-BA29-B405D6AA972F}"/>
              </a:ext>
              <a:ext uri="{C183D7F6-B498-43B3-948B-1728B52AA6E4}">
                <adec:decorative xmlns:adec="http://schemas.microsoft.com/office/drawing/2017/decorative" val="1"/>
              </a:ext>
            </a:extLst>
          </p:cNvPr>
          <p:cNvSpPr/>
          <p:nvPr/>
        </p:nvSpPr>
        <p:spPr>
          <a:xfrm>
            <a:off x="2962173" y="3616921"/>
            <a:ext cx="6267654" cy="560290"/>
          </a:xfrm>
          <a:prstGeom prst="roundRect">
            <a:avLst>
              <a:gd name="adj" fmla="val 50000"/>
            </a:avLst>
          </a:prstGeom>
          <a:solidFill>
            <a:schemeClr val="accent1">
              <a:lumMod val="75000"/>
              <a:alpha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98">
            <a:extLst>
              <a:ext uri="{FF2B5EF4-FFF2-40B4-BE49-F238E27FC236}">
                <a16:creationId xmlns:a16="http://schemas.microsoft.com/office/drawing/2014/main" id="{647FD2E1-9D36-4C9C-A48C-F974D60DF14A}"/>
              </a:ext>
              <a:ext uri="{C183D7F6-B498-43B3-948B-1728B52AA6E4}">
                <adec:decorative xmlns:adec="http://schemas.microsoft.com/office/drawing/2017/decorative" val="1"/>
              </a:ext>
            </a:extLst>
          </p:cNvPr>
          <p:cNvSpPr/>
          <p:nvPr/>
        </p:nvSpPr>
        <p:spPr>
          <a:xfrm>
            <a:off x="9341060" y="361692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1F372B33-CD3D-4725-9B1E-14B86655D2C8}"/>
              </a:ext>
            </a:extLst>
          </p:cNvPr>
          <p:cNvSpPr txBox="1"/>
          <p:nvPr/>
        </p:nvSpPr>
        <p:spPr>
          <a:xfrm>
            <a:off x="584200" y="3604093"/>
            <a:ext cx="2158512" cy="492443"/>
          </a:xfrm>
          <a:prstGeom prst="rect">
            <a:avLst/>
          </a:prstGeom>
          <a:noFill/>
        </p:spPr>
        <p:txBody>
          <a:bodyPr wrap="square" lIns="0" tIns="0" rIns="0" bIns="0" rtlCol="0" anchor="ctr">
            <a:spAutoFit/>
          </a:bodyPr>
          <a:lstStyle/>
          <a:p>
            <a:pPr algn="ctr"/>
            <a:r>
              <a:rPr lang="en-US" sz="1600" dirty="0"/>
              <a:t>Risk Prevention / Mitigation and Reduction</a:t>
            </a:r>
          </a:p>
        </p:txBody>
      </p:sp>
      <p:grpSp>
        <p:nvGrpSpPr>
          <p:cNvPr id="75" name="Group 74">
            <a:extLst>
              <a:ext uri="{FF2B5EF4-FFF2-40B4-BE49-F238E27FC236}">
                <a16:creationId xmlns:a16="http://schemas.microsoft.com/office/drawing/2014/main" id="{4433F7B4-147B-4BB8-9D6B-C9BBD1FE19C7}"/>
              </a:ext>
              <a:ext uri="{C183D7F6-B498-43B3-948B-1728B52AA6E4}">
                <adec:decorative xmlns:adec="http://schemas.microsoft.com/office/drawing/2017/decorative" val="1"/>
              </a:ext>
            </a:extLst>
          </p:cNvPr>
          <p:cNvGrpSpPr/>
          <p:nvPr/>
        </p:nvGrpSpPr>
        <p:grpSpPr>
          <a:xfrm>
            <a:off x="9629292" y="3822329"/>
            <a:ext cx="1379661" cy="175225"/>
            <a:chOff x="2025389" y="3749996"/>
            <a:chExt cx="2005135" cy="254664"/>
          </a:xfrm>
          <a:solidFill>
            <a:srgbClr val="C00000"/>
          </a:solidFill>
        </p:grpSpPr>
        <p:grpSp>
          <p:nvGrpSpPr>
            <p:cNvPr id="160" name="Group 159">
              <a:extLst>
                <a:ext uri="{FF2B5EF4-FFF2-40B4-BE49-F238E27FC236}">
                  <a16:creationId xmlns:a16="http://schemas.microsoft.com/office/drawing/2014/main" id="{F33E097D-3318-47B8-BEFF-3E7786BF06EB}"/>
                </a:ext>
              </a:extLst>
            </p:cNvPr>
            <p:cNvGrpSpPr/>
            <p:nvPr/>
          </p:nvGrpSpPr>
          <p:grpSpPr>
            <a:xfrm>
              <a:off x="2025389" y="3753200"/>
              <a:ext cx="2005135" cy="251460"/>
              <a:chOff x="6624989" y="2237539"/>
              <a:chExt cx="2005135" cy="251460"/>
            </a:xfrm>
            <a:grpFill/>
          </p:grpSpPr>
          <p:sp>
            <p:nvSpPr>
              <p:cNvPr id="162" name="Rounded Rectangle 188">
                <a:extLst>
                  <a:ext uri="{FF2B5EF4-FFF2-40B4-BE49-F238E27FC236}">
                    <a16:creationId xmlns:a16="http://schemas.microsoft.com/office/drawing/2014/main" id="{446E97BE-2D1D-418E-BC37-90541607CCA6}"/>
                  </a:ext>
                </a:extLst>
              </p:cNvPr>
              <p:cNvSpPr/>
              <p:nvPr/>
            </p:nvSpPr>
            <p:spPr>
              <a:xfrm>
                <a:off x="6624989" y="2237539"/>
                <a:ext cx="2005135" cy="251460"/>
              </a:xfrm>
              <a:prstGeom prst="roundRect">
                <a:avLst>
                  <a:gd name="adj" fmla="val 50000"/>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ounded Rectangle 189">
                <a:extLst>
                  <a:ext uri="{FF2B5EF4-FFF2-40B4-BE49-F238E27FC236}">
                    <a16:creationId xmlns:a16="http://schemas.microsoft.com/office/drawing/2014/main" id="{526A19DF-AD60-4435-BCF1-EE371570A9CA}"/>
                  </a:ext>
                </a:extLst>
              </p:cNvPr>
              <p:cNvSpPr/>
              <p:nvPr/>
            </p:nvSpPr>
            <p:spPr>
              <a:xfrm>
                <a:off x="6624989" y="2237539"/>
                <a:ext cx="747666" cy="251460"/>
              </a:xfrm>
              <a:prstGeom prst="roundRect">
                <a:avLst>
                  <a:gd name="adj" fmla="val 50000"/>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1" name="Oval 160">
              <a:extLst>
                <a:ext uri="{FF2B5EF4-FFF2-40B4-BE49-F238E27FC236}">
                  <a16:creationId xmlns:a16="http://schemas.microsoft.com/office/drawing/2014/main" id="{12F5DD93-5617-42AB-8DBA-D6E669188CF6}"/>
                </a:ext>
              </a:extLst>
            </p:cNvPr>
            <p:cNvSpPr/>
            <p:nvPr/>
          </p:nvSpPr>
          <p:spPr>
            <a:xfrm flipH="1">
              <a:off x="2501372" y="3749996"/>
              <a:ext cx="274185" cy="223680"/>
            </a:xfrm>
            <a:prstGeom prst="ellipse">
              <a:avLst/>
            </a:prstGeom>
            <a:solidFill>
              <a:srgbClr val="00B050"/>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4F587520-984D-43CC-8984-C88820444D61}"/>
              </a:ext>
              <a:ext uri="{C183D7F6-B498-43B3-948B-1728B52AA6E4}">
                <adec:decorative xmlns:adec="http://schemas.microsoft.com/office/drawing/2017/decorative" val="1"/>
              </a:ext>
            </a:extLst>
          </p:cNvPr>
          <p:cNvGrpSpPr/>
          <p:nvPr/>
        </p:nvGrpSpPr>
        <p:grpSpPr>
          <a:xfrm>
            <a:off x="3361638" y="3809452"/>
            <a:ext cx="1216132" cy="174810"/>
            <a:chOff x="2391858" y="3859681"/>
            <a:chExt cx="955977" cy="137415"/>
          </a:xfrm>
        </p:grpSpPr>
        <p:sp>
          <p:nvSpPr>
            <p:cNvPr id="137" name="Oval 136">
              <a:extLst>
                <a:ext uri="{FF2B5EF4-FFF2-40B4-BE49-F238E27FC236}">
                  <a16:creationId xmlns:a16="http://schemas.microsoft.com/office/drawing/2014/main" id="{DC745926-E917-4BC6-A9AC-938A2534099B}"/>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5051B6DA-6A02-492E-96E6-CA265C2A3897}"/>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E4E62532-51DE-4F21-B6E5-912CC6BE8E89}"/>
                </a:ext>
              </a:extLst>
            </p:cNvPr>
            <p:cNvSpPr/>
            <p:nvPr/>
          </p:nvSpPr>
          <p:spPr>
            <a:xfrm>
              <a:off x="2801140" y="3859681"/>
              <a:ext cx="137415" cy="137415"/>
            </a:xfrm>
            <a:prstGeom prst="ellipse">
              <a:avLst/>
            </a:prstGeom>
            <a:solidFill>
              <a:schemeClr val="accent1">
                <a:lumMod val="50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5C9E030-F856-4F1A-9411-EBC21B4E7DBC}"/>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642BB26B-9F60-4837-97FE-BCDE869B7663}"/>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Rounded Rectangle 79">
            <a:extLst>
              <a:ext uri="{FF2B5EF4-FFF2-40B4-BE49-F238E27FC236}">
                <a16:creationId xmlns:a16="http://schemas.microsoft.com/office/drawing/2014/main" id="{9FB01B4F-0A61-4148-ACB1-6F007336C62F}"/>
              </a:ext>
              <a:ext uri="{C183D7F6-B498-43B3-948B-1728B52AA6E4}">
                <adec:decorative xmlns:adec="http://schemas.microsoft.com/office/drawing/2017/decorative" val="1"/>
              </a:ext>
            </a:extLst>
          </p:cNvPr>
          <p:cNvSpPr/>
          <p:nvPr/>
        </p:nvSpPr>
        <p:spPr>
          <a:xfrm>
            <a:off x="395081" y="4339961"/>
            <a:ext cx="2455859" cy="560290"/>
          </a:xfrm>
          <a:prstGeom prst="roundRect">
            <a:avLst>
              <a:gd name="adj" fmla="val 50000"/>
            </a:avLst>
          </a:prstGeom>
          <a:solidFill>
            <a:schemeClr val="tx2">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84">
            <a:extLst>
              <a:ext uri="{FF2B5EF4-FFF2-40B4-BE49-F238E27FC236}">
                <a16:creationId xmlns:a16="http://schemas.microsoft.com/office/drawing/2014/main" id="{FC67798E-D16A-4A5F-81D1-7181E4454C0F}"/>
              </a:ext>
              <a:ext uri="{C183D7F6-B498-43B3-948B-1728B52AA6E4}">
                <adec:decorative xmlns:adec="http://schemas.microsoft.com/office/drawing/2017/decorative" val="1"/>
              </a:ext>
            </a:extLst>
          </p:cNvPr>
          <p:cNvSpPr/>
          <p:nvPr/>
        </p:nvSpPr>
        <p:spPr>
          <a:xfrm>
            <a:off x="2962173" y="4339961"/>
            <a:ext cx="6267654" cy="560290"/>
          </a:xfrm>
          <a:prstGeom prst="roundRect">
            <a:avLst>
              <a:gd name="adj" fmla="val 50000"/>
            </a:avLst>
          </a:prstGeom>
          <a:solidFill>
            <a:schemeClr val="accent1">
              <a:lumMod val="75000"/>
              <a:alpha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99">
            <a:extLst>
              <a:ext uri="{FF2B5EF4-FFF2-40B4-BE49-F238E27FC236}">
                <a16:creationId xmlns:a16="http://schemas.microsoft.com/office/drawing/2014/main" id="{BD98120E-015A-4EEF-BA76-3254E591AC0B}"/>
              </a:ext>
              <a:ext uri="{C183D7F6-B498-43B3-948B-1728B52AA6E4}">
                <adec:decorative xmlns:adec="http://schemas.microsoft.com/office/drawing/2017/decorative" val="1"/>
              </a:ext>
            </a:extLst>
          </p:cNvPr>
          <p:cNvSpPr/>
          <p:nvPr/>
        </p:nvSpPr>
        <p:spPr>
          <a:xfrm>
            <a:off x="9341060" y="4339961"/>
            <a:ext cx="2015063" cy="560290"/>
          </a:xfrm>
          <a:prstGeom prst="roundRect">
            <a:avLst>
              <a:gd name="adj" fmla="val 5000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916C7348-7C2F-4BAA-BC54-6CF8433B67E2}"/>
              </a:ext>
            </a:extLst>
          </p:cNvPr>
          <p:cNvSpPr txBox="1"/>
          <p:nvPr/>
        </p:nvSpPr>
        <p:spPr>
          <a:xfrm>
            <a:off x="553325" y="4383902"/>
            <a:ext cx="2220261" cy="492443"/>
          </a:xfrm>
          <a:prstGeom prst="rect">
            <a:avLst/>
          </a:prstGeom>
          <a:noFill/>
        </p:spPr>
        <p:txBody>
          <a:bodyPr wrap="square" lIns="0" tIns="0" rIns="0" bIns="0" rtlCol="0" anchor="ctr">
            <a:spAutoFit/>
          </a:bodyPr>
          <a:lstStyle/>
          <a:p>
            <a:pPr algn="ctr"/>
            <a:r>
              <a:rPr lang="en-US" sz="1600" dirty="0"/>
              <a:t>Recovery and building back better</a:t>
            </a:r>
          </a:p>
        </p:txBody>
      </p:sp>
      <p:grpSp>
        <p:nvGrpSpPr>
          <p:cNvPr id="76" name="Group 75">
            <a:extLst>
              <a:ext uri="{FF2B5EF4-FFF2-40B4-BE49-F238E27FC236}">
                <a16:creationId xmlns:a16="http://schemas.microsoft.com/office/drawing/2014/main" id="{C20D51A7-D9D2-4828-A152-37F709128896}"/>
              </a:ext>
              <a:ext uri="{C183D7F6-B498-43B3-948B-1728B52AA6E4}">
                <adec:decorative xmlns:adec="http://schemas.microsoft.com/office/drawing/2017/decorative" val="1"/>
              </a:ext>
            </a:extLst>
          </p:cNvPr>
          <p:cNvGrpSpPr/>
          <p:nvPr/>
        </p:nvGrpSpPr>
        <p:grpSpPr>
          <a:xfrm>
            <a:off x="9592634" y="4531262"/>
            <a:ext cx="1379663" cy="184478"/>
            <a:chOff x="2025387" y="3753200"/>
            <a:chExt cx="2005137" cy="268112"/>
          </a:xfrm>
          <a:solidFill>
            <a:srgbClr val="C00000"/>
          </a:solidFill>
        </p:grpSpPr>
        <p:grpSp>
          <p:nvGrpSpPr>
            <p:cNvPr id="156" name="Group 155">
              <a:extLst>
                <a:ext uri="{FF2B5EF4-FFF2-40B4-BE49-F238E27FC236}">
                  <a16:creationId xmlns:a16="http://schemas.microsoft.com/office/drawing/2014/main" id="{0C8DCE09-4C38-4141-A028-A10D614D4FEA}"/>
                </a:ext>
              </a:extLst>
            </p:cNvPr>
            <p:cNvGrpSpPr/>
            <p:nvPr/>
          </p:nvGrpSpPr>
          <p:grpSpPr>
            <a:xfrm>
              <a:off x="2025387" y="3753200"/>
              <a:ext cx="2005137" cy="251460"/>
              <a:chOff x="6624987" y="2237539"/>
              <a:chExt cx="2005137" cy="251460"/>
            </a:xfrm>
            <a:grpFill/>
          </p:grpSpPr>
          <p:sp>
            <p:nvSpPr>
              <p:cNvPr id="158" name="Rounded Rectangle 184">
                <a:extLst>
                  <a:ext uri="{FF2B5EF4-FFF2-40B4-BE49-F238E27FC236}">
                    <a16:creationId xmlns:a16="http://schemas.microsoft.com/office/drawing/2014/main" id="{EE638A07-B49A-40C1-9827-3B6E877FB31E}"/>
                  </a:ext>
                </a:extLst>
              </p:cNvPr>
              <p:cNvSpPr/>
              <p:nvPr/>
            </p:nvSpPr>
            <p:spPr>
              <a:xfrm>
                <a:off x="6624989" y="2237539"/>
                <a:ext cx="2005135" cy="251460"/>
              </a:xfrm>
              <a:prstGeom prst="roundRect">
                <a:avLst>
                  <a:gd name="adj" fmla="val 50000"/>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ounded Rectangle 185">
                <a:extLst>
                  <a:ext uri="{FF2B5EF4-FFF2-40B4-BE49-F238E27FC236}">
                    <a16:creationId xmlns:a16="http://schemas.microsoft.com/office/drawing/2014/main" id="{2B0090C4-0D7D-4BC9-A506-09287B433BCA}"/>
                  </a:ext>
                </a:extLst>
              </p:cNvPr>
              <p:cNvSpPr/>
              <p:nvPr/>
            </p:nvSpPr>
            <p:spPr>
              <a:xfrm>
                <a:off x="6624987" y="2237539"/>
                <a:ext cx="474472" cy="251460"/>
              </a:xfrm>
              <a:prstGeom prst="roundRect">
                <a:avLst>
                  <a:gd name="adj" fmla="val 50000"/>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7" name="Oval 156">
              <a:extLst>
                <a:ext uri="{FF2B5EF4-FFF2-40B4-BE49-F238E27FC236}">
                  <a16:creationId xmlns:a16="http://schemas.microsoft.com/office/drawing/2014/main" id="{32504D91-9C95-4DDA-ACBD-7FDF1C4C70E1}"/>
                </a:ext>
              </a:extLst>
            </p:cNvPr>
            <p:cNvSpPr/>
            <p:nvPr/>
          </p:nvSpPr>
          <p:spPr>
            <a:xfrm>
              <a:off x="2300587" y="3767252"/>
              <a:ext cx="254061" cy="254060"/>
            </a:xfrm>
            <a:prstGeom prst="ellipse">
              <a:avLst/>
            </a:prstGeom>
            <a:solidFill>
              <a:srgbClr val="00B050"/>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8" name="TextBox 167">
            <a:extLst>
              <a:ext uri="{FF2B5EF4-FFF2-40B4-BE49-F238E27FC236}">
                <a16:creationId xmlns:a16="http://schemas.microsoft.com/office/drawing/2014/main" id="{0BCBFDC7-90E6-43D3-9814-3E550C42DC1E}"/>
              </a:ext>
            </a:extLst>
          </p:cNvPr>
          <p:cNvSpPr txBox="1"/>
          <p:nvPr/>
        </p:nvSpPr>
        <p:spPr>
          <a:xfrm>
            <a:off x="838200" y="5263977"/>
            <a:ext cx="10515600" cy="738664"/>
          </a:xfrm>
          <a:prstGeom prst="rect">
            <a:avLst/>
          </a:prstGeom>
          <a:noFill/>
        </p:spPr>
        <p:txBody>
          <a:bodyPr wrap="square" lIns="0" tIns="0" rIns="0" bIns="0" rtlCol="0">
            <a:spAutoFit/>
          </a:bodyPr>
          <a:lstStyle/>
          <a:p>
            <a:pPr algn="ctr"/>
            <a:r>
              <a:rPr lang="en-US" sz="1600" dirty="0"/>
              <a:t>Non-Structural challenges and Gaps persist across all stages of DRM and Authority levels with the biggest challenges including Risk Prevention,, Mitigation and Reduction, Recovery and Building Back better – Main challenges include inadequate funding, shortage of technical and human capacity, gaps in existing laws and enforcement capacity, High Costs of Investments, </a:t>
            </a:r>
            <a:r>
              <a:rPr lang="en-US" sz="1600" dirty="0" err="1"/>
              <a:t>etc</a:t>
            </a:r>
            <a:r>
              <a:rPr lang="en-US" sz="1600" dirty="0"/>
              <a:t> </a:t>
            </a:r>
          </a:p>
        </p:txBody>
      </p:sp>
      <p:grpSp>
        <p:nvGrpSpPr>
          <p:cNvPr id="81" name="Group 80">
            <a:extLst>
              <a:ext uri="{FF2B5EF4-FFF2-40B4-BE49-F238E27FC236}">
                <a16:creationId xmlns:a16="http://schemas.microsoft.com/office/drawing/2014/main" id="{E76CAE2A-85EE-43F2-BCF5-85B34C19E29E}"/>
              </a:ext>
              <a:ext uri="{C183D7F6-B498-43B3-948B-1728B52AA6E4}">
                <adec:decorative xmlns:adec="http://schemas.microsoft.com/office/drawing/2017/decorative" val="1"/>
              </a:ext>
            </a:extLst>
          </p:cNvPr>
          <p:cNvGrpSpPr/>
          <p:nvPr/>
        </p:nvGrpSpPr>
        <p:grpSpPr>
          <a:xfrm>
            <a:off x="3361638" y="4532492"/>
            <a:ext cx="1216132" cy="174810"/>
            <a:chOff x="2391858" y="3859681"/>
            <a:chExt cx="955977" cy="137415"/>
          </a:xfrm>
        </p:grpSpPr>
        <p:sp>
          <p:nvSpPr>
            <p:cNvPr id="132" name="Oval 131">
              <a:extLst>
                <a:ext uri="{FF2B5EF4-FFF2-40B4-BE49-F238E27FC236}">
                  <a16:creationId xmlns:a16="http://schemas.microsoft.com/office/drawing/2014/main" id="{D2CCD09E-F1CE-456F-92F7-FC66CEE9993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CA46147D-BACB-436E-A50A-36BAF6B530F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A18F2ECA-BAAD-4D46-BD17-60939A844C8B}"/>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374909C2-8369-4A26-ABFF-DF8758F54D75}"/>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DE1C4203-E154-448F-A33C-A3D067EE445F}"/>
                </a:ext>
              </a:extLst>
            </p:cNvPr>
            <p:cNvSpPr/>
            <p:nvPr/>
          </p:nvSpPr>
          <p:spPr>
            <a:xfrm>
              <a:off x="321042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BBFD5BB1-0762-416A-97D5-33A727ACE145}"/>
              </a:ext>
              <a:ext uri="{C183D7F6-B498-43B3-948B-1728B52AA6E4}">
                <adec:decorative xmlns:adec="http://schemas.microsoft.com/office/drawing/2017/decorative" val="1"/>
              </a:ext>
            </a:extLst>
          </p:cNvPr>
          <p:cNvGrpSpPr/>
          <p:nvPr/>
        </p:nvGrpSpPr>
        <p:grpSpPr>
          <a:xfrm>
            <a:off x="5491677" y="2363581"/>
            <a:ext cx="1216132" cy="2343721"/>
            <a:chOff x="4096109" y="3859681"/>
            <a:chExt cx="955977" cy="1842352"/>
          </a:xfrm>
        </p:grpSpPr>
        <p:grpSp>
          <p:nvGrpSpPr>
            <p:cNvPr id="108" name="Group 107">
              <a:extLst>
                <a:ext uri="{FF2B5EF4-FFF2-40B4-BE49-F238E27FC236}">
                  <a16:creationId xmlns:a16="http://schemas.microsoft.com/office/drawing/2014/main" id="{99CBF493-9CD5-4135-8D96-CBB1D980377E}"/>
                </a:ext>
              </a:extLst>
            </p:cNvPr>
            <p:cNvGrpSpPr/>
            <p:nvPr/>
          </p:nvGrpSpPr>
          <p:grpSpPr>
            <a:xfrm>
              <a:off x="4096109" y="3859681"/>
              <a:ext cx="955977" cy="137415"/>
              <a:chOff x="2391858" y="3859681"/>
              <a:chExt cx="955977" cy="137415"/>
            </a:xfrm>
          </p:grpSpPr>
          <p:sp>
            <p:nvSpPr>
              <p:cNvPr id="127" name="Oval 126">
                <a:extLst>
                  <a:ext uri="{FF2B5EF4-FFF2-40B4-BE49-F238E27FC236}">
                    <a16:creationId xmlns:a16="http://schemas.microsoft.com/office/drawing/2014/main" id="{3E0FA79F-42FF-417C-874A-2F7F5092F0C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49398133-E3B4-46CE-849B-2D392C0988D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15F6FC21-0A6B-4D52-AAA5-879B53AA1BDF}"/>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60A76978-2DBF-4FB9-9517-93B2872F4E59}"/>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A92ADC1A-577A-4F9D-99F9-233A3DB79FC1}"/>
                  </a:ext>
                </a:extLst>
              </p:cNvPr>
              <p:cNvSpPr/>
              <p:nvPr/>
            </p:nvSpPr>
            <p:spPr>
              <a:xfrm>
                <a:off x="321042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32C2F2CB-32DE-4A61-99C3-6F72452FDE29}"/>
                </a:ext>
              </a:extLst>
            </p:cNvPr>
            <p:cNvGrpSpPr/>
            <p:nvPr/>
          </p:nvGrpSpPr>
          <p:grpSpPr>
            <a:xfrm>
              <a:off x="4096109" y="4424318"/>
              <a:ext cx="955977" cy="137415"/>
              <a:chOff x="2391858" y="3859681"/>
              <a:chExt cx="955977" cy="137415"/>
            </a:xfrm>
          </p:grpSpPr>
          <p:sp>
            <p:nvSpPr>
              <p:cNvPr id="122" name="Oval 121">
                <a:extLst>
                  <a:ext uri="{FF2B5EF4-FFF2-40B4-BE49-F238E27FC236}">
                    <a16:creationId xmlns:a16="http://schemas.microsoft.com/office/drawing/2014/main" id="{CE61A4F4-2123-440E-B167-4B6F59FDC7D4}"/>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464A318C-4808-415D-8D21-1029EDBE596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F27890A3-50B0-4B1A-8C2D-8BC8ABA0829A}"/>
                  </a:ext>
                </a:extLst>
              </p:cNvPr>
              <p:cNvSpPr/>
              <p:nvPr/>
            </p:nvSpPr>
            <p:spPr>
              <a:xfrm>
                <a:off x="280114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C28D782F-6DA2-48B8-A9A6-10067EE0EDD0}"/>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53F0E53D-04EA-43FE-A9A2-7224B062B98A}"/>
                  </a:ext>
                </a:extLst>
              </p:cNvPr>
              <p:cNvSpPr/>
              <p:nvPr/>
            </p:nvSpPr>
            <p:spPr>
              <a:xfrm>
                <a:off x="3210420" y="3859681"/>
                <a:ext cx="137415" cy="137415"/>
              </a:xfrm>
              <a:prstGeom prst="ellipse">
                <a:avLst/>
              </a:prstGeom>
              <a:solidFill>
                <a:schemeClr val="accent1">
                  <a:lumMod val="20000"/>
                  <a:lumOff val="80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109">
              <a:extLst>
                <a:ext uri="{FF2B5EF4-FFF2-40B4-BE49-F238E27FC236}">
                  <a16:creationId xmlns:a16="http://schemas.microsoft.com/office/drawing/2014/main" id="{C19B90EE-9C71-4860-AD40-0A2EBA42BD21}"/>
                </a:ext>
              </a:extLst>
            </p:cNvPr>
            <p:cNvGrpSpPr/>
            <p:nvPr/>
          </p:nvGrpSpPr>
          <p:grpSpPr>
            <a:xfrm>
              <a:off x="4096109" y="4996251"/>
              <a:ext cx="955977" cy="137415"/>
              <a:chOff x="2391858" y="3859681"/>
              <a:chExt cx="955977" cy="137415"/>
            </a:xfrm>
          </p:grpSpPr>
          <p:sp>
            <p:nvSpPr>
              <p:cNvPr id="117" name="Oval 116">
                <a:extLst>
                  <a:ext uri="{FF2B5EF4-FFF2-40B4-BE49-F238E27FC236}">
                    <a16:creationId xmlns:a16="http://schemas.microsoft.com/office/drawing/2014/main" id="{5B3A3932-03B2-48D1-B208-3E2AF026340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3DECD5D4-22D4-405B-90E8-2492D6B0AD4D}"/>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5B06D7D8-9332-4686-8B8E-F77F39C83F29}"/>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E1CF87CC-15B4-4A08-9CBC-6C221ED84554}"/>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3AB43D97-F70A-4E03-B9D7-51E3EB42AA67}"/>
                  </a:ext>
                </a:extLst>
              </p:cNvPr>
              <p:cNvSpPr/>
              <p:nvPr/>
            </p:nvSpPr>
            <p:spPr>
              <a:xfrm>
                <a:off x="3210420" y="3859681"/>
                <a:ext cx="137415" cy="137415"/>
              </a:xfrm>
              <a:prstGeom prst="ellipse">
                <a:avLst/>
              </a:prstGeom>
              <a:solidFill>
                <a:schemeClr val="accent1">
                  <a:lumMod val="50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A2794A44-DBBF-46BE-B323-A1122779D187}"/>
                </a:ext>
              </a:extLst>
            </p:cNvPr>
            <p:cNvGrpSpPr/>
            <p:nvPr/>
          </p:nvGrpSpPr>
          <p:grpSpPr>
            <a:xfrm>
              <a:off x="4096109" y="5564618"/>
              <a:ext cx="955977" cy="137415"/>
              <a:chOff x="2391858" y="3859681"/>
              <a:chExt cx="955977" cy="137415"/>
            </a:xfrm>
          </p:grpSpPr>
          <p:sp>
            <p:nvSpPr>
              <p:cNvPr id="112" name="Oval 111">
                <a:extLst>
                  <a:ext uri="{FF2B5EF4-FFF2-40B4-BE49-F238E27FC236}">
                    <a16:creationId xmlns:a16="http://schemas.microsoft.com/office/drawing/2014/main" id="{DA55A4E1-9A04-4D57-B909-DAA306EAED12}"/>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9C38D35F-6150-4D83-9A89-6971501AE9A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E56F0E8E-A234-497D-9CD9-356D3976940C}"/>
                  </a:ext>
                </a:extLst>
              </p:cNvPr>
              <p:cNvSpPr/>
              <p:nvPr/>
            </p:nvSpPr>
            <p:spPr>
              <a:xfrm>
                <a:off x="280114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F52A2BA4-6873-4571-B483-457D102FF9E4}"/>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21307D8B-4EE7-4806-B4C4-6A94C8B7D55A}"/>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3" name="Group 82">
            <a:extLst>
              <a:ext uri="{FF2B5EF4-FFF2-40B4-BE49-F238E27FC236}">
                <a16:creationId xmlns:a16="http://schemas.microsoft.com/office/drawing/2014/main" id="{DE5ADFCD-7F99-4EA3-A753-F4387AD5347E}"/>
              </a:ext>
              <a:ext uri="{C183D7F6-B498-43B3-948B-1728B52AA6E4}">
                <adec:decorative xmlns:adec="http://schemas.microsoft.com/office/drawing/2017/decorative" val="1"/>
              </a:ext>
            </a:extLst>
          </p:cNvPr>
          <p:cNvGrpSpPr/>
          <p:nvPr/>
        </p:nvGrpSpPr>
        <p:grpSpPr>
          <a:xfrm>
            <a:off x="7614232" y="2363581"/>
            <a:ext cx="1216132" cy="2343721"/>
            <a:chOff x="5808224" y="3859681"/>
            <a:chExt cx="955977" cy="1842352"/>
          </a:xfrm>
        </p:grpSpPr>
        <p:grpSp>
          <p:nvGrpSpPr>
            <p:cNvPr id="84" name="Group 83">
              <a:extLst>
                <a:ext uri="{FF2B5EF4-FFF2-40B4-BE49-F238E27FC236}">
                  <a16:creationId xmlns:a16="http://schemas.microsoft.com/office/drawing/2014/main" id="{0BAA5B7B-1FB8-41C2-9E9E-5A32BB490B3E}"/>
                </a:ext>
              </a:extLst>
            </p:cNvPr>
            <p:cNvGrpSpPr/>
            <p:nvPr/>
          </p:nvGrpSpPr>
          <p:grpSpPr>
            <a:xfrm>
              <a:off x="5808224" y="3859681"/>
              <a:ext cx="955977" cy="137415"/>
              <a:chOff x="2391858" y="3859681"/>
              <a:chExt cx="955977" cy="137415"/>
            </a:xfrm>
          </p:grpSpPr>
          <p:sp>
            <p:nvSpPr>
              <p:cNvPr id="103" name="Oval 102">
                <a:extLst>
                  <a:ext uri="{FF2B5EF4-FFF2-40B4-BE49-F238E27FC236}">
                    <a16:creationId xmlns:a16="http://schemas.microsoft.com/office/drawing/2014/main" id="{A3288AB8-273C-457A-B714-85432FE0BB8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AEDE8AD7-7867-4BDA-897C-61909A39A52F}"/>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919D8ECD-8777-4384-9A56-4CF4DF13B751}"/>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6B3B7BFE-1BFA-4C65-9344-F89249241361}"/>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94C1DBB0-C9DF-4557-B89C-77B912DCB6EC}"/>
                  </a:ext>
                </a:extLst>
              </p:cNvPr>
              <p:cNvSpPr/>
              <p:nvPr/>
            </p:nvSpPr>
            <p:spPr>
              <a:xfrm>
                <a:off x="321042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A68D8D85-2445-4FA2-8D26-0A22A70A26B4}"/>
                </a:ext>
              </a:extLst>
            </p:cNvPr>
            <p:cNvGrpSpPr/>
            <p:nvPr/>
          </p:nvGrpSpPr>
          <p:grpSpPr>
            <a:xfrm>
              <a:off x="5808224" y="4424318"/>
              <a:ext cx="955977" cy="137415"/>
              <a:chOff x="2391858" y="3859681"/>
              <a:chExt cx="955977" cy="137415"/>
            </a:xfrm>
          </p:grpSpPr>
          <p:sp>
            <p:nvSpPr>
              <p:cNvPr id="98" name="Oval 97">
                <a:extLst>
                  <a:ext uri="{FF2B5EF4-FFF2-40B4-BE49-F238E27FC236}">
                    <a16:creationId xmlns:a16="http://schemas.microsoft.com/office/drawing/2014/main" id="{05F2449C-27B8-49B9-8E9C-ECF74FDAB0BC}"/>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C81C01C-A947-411E-BBA4-600F6290CCBA}"/>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106DA0B-491A-4D51-BABF-130E696B5D4B}"/>
                  </a:ext>
                </a:extLst>
              </p:cNvPr>
              <p:cNvSpPr/>
              <p:nvPr/>
            </p:nvSpPr>
            <p:spPr>
              <a:xfrm>
                <a:off x="280114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133A15A0-50FD-4D3F-8EAA-545D7C3F7180}"/>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7184517-854F-41BD-B500-001C9F57029D}"/>
                  </a:ext>
                </a:extLst>
              </p:cNvPr>
              <p:cNvSpPr/>
              <p:nvPr/>
            </p:nvSpPr>
            <p:spPr>
              <a:xfrm>
                <a:off x="3210420" y="3859681"/>
                <a:ext cx="137415" cy="137415"/>
              </a:xfrm>
              <a:prstGeom prst="ellipse">
                <a:avLst/>
              </a:prstGeom>
              <a:solidFill>
                <a:schemeClr val="accent1">
                  <a:lumMod val="20000"/>
                  <a:lumOff val="80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AEF228EB-8D9D-4C92-BF09-82B961805C75}"/>
                </a:ext>
              </a:extLst>
            </p:cNvPr>
            <p:cNvGrpSpPr/>
            <p:nvPr/>
          </p:nvGrpSpPr>
          <p:grpSpPr>
            <a:xfrm>
              <a:off x="5808224" y="4996251"/>
              <a:ext cx="955977" cy="137415"/>
              <a:chOff x="2391858" y="3859681"/>
              <a:chExt cx="955977" cy="137415"/>
            </a:xfrm>
          </p:grpSpPr>
          <p:sp>
            <p:nvSpPr>
              <p:cNvPr id="93" name="Oval 92">
                <a:extLst>
                  <a:ext uri="{FF2B5EF4-FFF2-40B4-BE49-F238E27FC236}">
                    <a16:creationId xmlns:a16="http://schemas.microsoft.com/office/drawing/2014/main" id="{F7780A7F-AC23-4CE8-9328-0970B543AFA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E37C3F8D-CC78-4E3F-BCC3-79B929365617}"/>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8FF06C62-B722-4035-BF6C-A75F2E952DEF}"/>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E6F3FCC0-744E-42E3-9C56-2677DA412C05}"/>
                  </a:ext>
                </a:extLst>
              </p:cNvPr>
              <p:cNvSpPr/>
              <p:nvPr/>
            </p:nvSpPr>
            <p:spPr>
              <a:xfrm>
                <a:off x="3005781" y="3859681"/>
                <a:ext cx="137415" cy="137415"/>
              </a:xfrm>
              <a:prstGeom prst="ellipse">
                <a:avLst/>
              </a:prstGeom>
              <a:solidFill>
                <a:schemeClr val="accent1">
                  <a:lumMod val="50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97E8DE7A-E83A-4438-B295-4D7B713CCCE8}"/>
                  </a:ext>
                </a:extLst>
              </p:cNvPr>
              <p:cNvSpPr/>
              <p:nvPr/>
            </p:nvSpPr>
            <p:spPr>
              <a:xfrm>
                <a:off x="3210420" y="3859681"/>
                <a:ext cx="137415" cy="137415"/>
              </a:xfrm>
              <a:prstGeom prst="ellipse">
                <a:avLst/>
              </a:prstGeom>
              <a:solidFill>
                <a:schemeClr val="accent1">
                  <a:lumMod val="50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Group 86">
              <a:extLst>
                <a:ext uri="{FF2B5EF4-FFF2-40B4-BE49-F238E27FC236}">
                  <a16:creationId xmlns:a16="http://schemas.microsoft.com/office/drawing/2014/main" id="{E4D0107C-F4EA-4901-8C0B-983DFF414770}"/>
                </a:ext>
              </a:extLst>
            </p:cNvPr>
            <p:cNvGrpSpPr/>
            <p:nvPr/>
          </p:nvGrpSpPr>
          <p:grpSpPr>
            <a:xfrm>
              <a:off x="5808224" y="5564618"/>
              <a:ext cx="955977" cy="137415"/>
              <a:chOff x="2391858" y="3859681"/>
              <a:chExt cx="955977" cy="137415"/>
            </a:xfrm>
          </p:grpSpPr>
          <p:sp>
            <p:nvSpPr>
              <p:cNvPr id="88" name="Oval 87">
                <a:extLst>
                  <a:ext uri="{FF2B5EF4-FFF2-40B4-BE49-F238E27FC236}">
                    <a16:creationId xmlns:a16="http://schemas.microsoft.com/office/drawing/2014/main" id="{2F713837-D0B7-491A-B821-129141DC27A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0342F4EF-4F2C-4006-A37C-92FE699FDB34}"/>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89FA8E5-0EF1-4C25-A0D4-AE6A2E65F6F0}"/>
                  </a:ext>
                </a:extLst>
              </p:cNvPr>
              <p:cNvSpPr/>
              <p:nvPr/>
            </p:nvSpPr>
            <p:spPr>
              <a:xfrm>
                <a:off x="280114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73E585D1-A111-440D-BB9E-026F87532AB7}"/>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BA6409FF-0F2F-4A67-A8D7-B5DAFAF24152}"/>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5/23/2023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13</a:t>
            </a:fld>
            <a:endParaRPr lang="en-US" dirty="0"/>
          </a:p>
        </p:txBody>
      </p:sp>
    </p:spTree>
    <p:extLst>
      <p:ext uri="{BB962C8B-B14F-4D97-AF65-F5344CB8AC3E}">
        <p14:creationId xmlns:p14="http://schemas.microsoft.com/office/powerpoint/2010/main" val="355679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dirty="0"/>
              <a:t>Balanced scorecard slide 5</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1463904" y="292100"/>
            <a:ext cx="9264193" cy="492443"/>
          </a:xfrm>
          <a:prstGeom prst="rect">
            <a:avLst/>
          </a:prstGeom>
          <a:noFill/>
        </p:spPr>
        <p:txBody>
          <a:bodyPr wrap="square" lIns="0" tIns="0" rIns="0" bIns="0" rtlCol="0" anchor="ctr">
            <a:spAutoFit/>
          </a:bodyPr>
          <a:lstStyle/>
          <a:p>
            <a:pPr algn="ctr"/>
            <a:r>
              <a:rPr lang="en-US" sz="3200" b="1" dirty="0">
                <a:latin typeface="+mj-lt"/>
              </a:rPr>
              <a:t>DRM Investment Needs by Authority Level.</a:t>
            </a:r>
            <a:endParaRPr lang="en-US" sz="3600" dirty="0">
              <a:latin typeface="+mj-lt"/>
            </a:endParaRPr>
          </a:p>
        </p:txBody>
      </p:sp>
      <p:sp>
        <p:nvSpPr>
          <p:cNvPr id="14" name="TextBox 13">
            <a:extLst>
              <a:ext uri="{FF2B5EF4-FFF2-40B4-BE49-F238E27FC236}">
                <a16:creationId xmlns:a16="http://schemas.microsoft.com/office/drawing/2014/main" id="{CABF686F-91C6-49D1-A69F-A2D1290E7E30}"/>
              </a:ext>
            </a:extLst>
          </p:cNvPr>
          <p:cNvSpPr txBox="1"/>
          <p:nvPr/>
        </p:nvSpPr>
        <p:spPr>
          <a:xfrm>
            <a:off x="1463904" y="886143"/>
            <a:ext cx="9264192" cy="307777"/>
          </a:xfrm>
          <a:prstGeom prst="rect">
            <a:avLst/>
          </a:prstGeom>
          <a:noFill/>
        </p:spPr>
        <p:txBody>
          <a:bodyPr wrap="square" lIns="0" tIns="0" rIns="0" bIns="0" rtlCol="0">
            <a:spAutoFit/>
          </a:bodyPr>
          <a:lstStyle/>
          <a:p>
            <a:pPr algn="ctr"/>
            <a:r>
              <a:rPr lang="en-US" sz="2000" dirty="0"/>
              <a:t>National – Local Perspective on Structural DRM Challenges</a:t>
            </a:r>
          </a:p>
        </p:txBody>
      </p:sp>
      <p:sp>
        <p:nvSpPr>
          <p:cNvPr id="54" name="Rounded Rectangle 75">
            <a:extLst>
              <a:ext uri="{FF2B5EF4-FFF2-40B4-BE49-F238E27FC236}">
                <a16:creationId xmlns:a16="http://schemas.microsoft.com/office/drawing/2014/main" id="{8E056C9B-117C-46A2-9865-3A1EAB43F539}"/>
              </a:ext>
              <a:ext uri="{C183D7F6-B498-43B3-948B-1728B52AA6E4}">
                <adec:decorative xmlns:adec="http://schemas.microsoft.com/office/drawing/2017/decorative" val="1"/>
              </a:ext>
            </a:extLst>
          </p:cNvPr>
          <p:cNvSpPr/>
          <p:nvPr/>
        </p:nvSpPr>
        <p:spPr>
          <a:xfrm>
            <a:off x="2962173" y="1447801"/>
            <a:ext cx="6267654"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04C1E79D-0449-4A3A-BDF1-B7C21D8C9BFE}"/>
              </a:ext>
            </a:extLst>
          </p:cNvPr>
          <p:cNvSpPr txBox="1"/>
          <p:nvPr/>
        </p:nvSpPr>
        <p:spPr>
          <a:xfrm>
            <a:off x="3366271" y="1604836"/>
            <a:ext cx="1206869" cy="246221"/>
          </a:xfrm>
          <a:prstGeom prst="rect">
            <a:avLst/>
          </a:prstGeom>
          <a:noFill/>
        </p:spPr>
        <p:txBody>
          <a:bodyPr wrap="none" lIns="0" tIns="0" rIns="0" bIns="0" rtlCol="0" anchor="ctr">
            <a:spAutoFit/>
          </a:bodyPr>
          <a:lstStyle/>
          <a:p>
            <a:pPr algn="ctr"/>
            <a:r>
              <a:rPr lang="en-US" sz="1600" dirty="0"/>
              <a:t>National Level 	</a:t>
            </a:r>
          </a:p>
        </p:txBody>
      </p:sp>
      <p:sp>
        <p:nvSpPr>
          <p:cNvPr id="56" name="TextBox 55">
            <a:extLst>
              <a:ext uri="{FF2B5EF4-FFF2-40B4-BE49-F238E27FC236}">
                <a16:creationId xmlns:a16="http://schemas.microsoft.com/office/drawing/2014/main" id="{68CCF5C3-35D5-438D-B1A1-B391E4C87D74}"/>
              </a:ext>
            </a:extLst>
          </p:cNvPr>
          <p:cNvSpPr txBox="1"/>
          <p:nvPr/>
        </p:nvSpPr>
        <p:spPr>
          <a:xfrm>
            <a:off x="5547326" y="1604836"/>
            <a:ext cx="1097352" cy="246221"/>
          </a:xfrm>
          <a:prstGeom prst="rect">
            <a:avLst/>
          </a:prstGeom>
          <a:noFill/>
        </p:spPr>
        <p:txBody>
          <a:bodyPr wrap="none" lIns="0" tIns="0" rIns="0" bIns="0" rtlCol="0" anchor="ctr">
            <a:spAutoFit/>
          </a:bodyPr>
          <a:lstStyle/>
          <a:p>
            <a:pPr algn="ctr"/>
            <a:r>
              <a:rPr lang="en-US" sz="1600" dirty="0"/>
              <a:t>District Level </a:t>
            </a:r>
          </a:p>
        </p:txBody>
      </p:sp>
      <p:sp>
        <p:nvSpPr>
          <p:cNvPr id="68" name="TextBox 67">
            <a:extLst>
              <a:ext uri="{FF2B5EF4-FFF2-40B4-BE49-F238E27FC236}">
                <a16:creationId xmlns:a16="http://schemas.microsoft.com/office/drawing/2014/main" id="{140305A6-4341-4B97-AF83-9294FC6EA63D}"/>
              </a:ext>
            </a:extLst>
          </p:cNvPr>
          <p:cNvSpPr txBox="1"/>
          <p:nvPr/>
        </p:nvSpPr>
        <p:spPr>
          <a:xfrm>
            <a:off x="7486423" y="1604836"/>
            <a:ext cx="1471750" cy="246221"/>
          </a:xfrm>
          <a:prstGeom prst="rect">
            <a:avLst/>
          </a:prstGeom>
          <a:noFill/>
        </p:spPr>
        <p:txBody>
          <a:bodyPr wrap="none" lIns="0" tIns="0" rIns="0" bIns="0" rtlCol="0" anchor="ctr">
            <a:spAutoFit/>
          </a:bodyPr>
          <a:lstStyle/>
          <a:p>
            <a:pPr algn="ctr"/>
            <a:r>
              <a:rPr lang="en-US" sz="1600" dirty="0"/>
              <a:t>Community Level</a:t>
            </a:r>
          </a:p>
        </p:txBody>
      </p:sp>
      <p:sp>
        <p:nvSpPr>
          <p:cNvPr id="53" name="Rounded Rectangle 72">
            <a:extLst>
              <a:ext uri="{FF2B5EF4-FFF2-40B4-BE49-F238E27FC236}">
                <a16:creationId xmlns:a16="http://schemas.microsoft.com/office/drawing/2014/main" id="{B318F532-3EED-4C3B-A44E-8501DC2EA811}"/>
              </a:ext>
              <a:ext uri="{C183D7F6-B498-43B3-948B-1728B52AA6E4}">
                <adec:decorative xmlns:adec="http://schemas.microsoft.com/office/drawing/2017/decorative" val="1"/>
              </a:ext>
            </a:extLst>
          </p:cNvPr>
          <p:cNvSpPr/>
          <p:nvPr/>
        </p:nvSpPr>
        <p:spPr>
          <a:xfrm>
            <a:off x="9341060" y="1447800"/>
            <a:ext cx="2015063" cy="560290"/>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28D5C86C-3181-4C20-AD34-1F53FCB05854}"/>
              </a:ext>
            </a:extLst>
          </p:cNvPr>
          <p:cNvSpPr txBox="1"/>
          <p:nvPr/>
        </p:nvSpPr>
        <p:spPr>
          <a:xfrm>
            <a:off x="9825311" y="1604836"/>
            <a:ext cx="1046569" cy="246221"/>
          </a:xfrm>
          <a:prstGeom prst="rect">
            <a:avLst/>
          </a:prstGeom>
          <a:noFill/>
        </p:spPr>
        <p:txBody>
          <a:bodyPr wrap="none" lIns="0" tIns="0" rIns="0" bIns="0" rtlCol="0" anchor="ctr">
            <a:spAutoFit/>
          </a:bodyPr>
          <a:lstStyle/>
          <a:p>
            <a:pPr algn="ctr"/>
            <a:r>
              <a:rPr lang="en-US" sz="1600" b="1" dirty="0">
                <a:solidFill>
                  <a:schemeClr val="bg1"/>
                </a:solidFill>
              </a:rPr>
              <a:t>Priority Level</a:t>
            </a:r>
          </a:p>
        </p:txBody>
      </p:sp>
      <p:sp>
        <p:nvSpPr>
          <p:cNvPr id="52" name="Rounded Rectangle 81">
            <a:extLst>
              <a:ext uri="{FF2B5EF4-FFF2-40B4-BE49-F238E27FC236}">
                <a16:creationId xmlns:a16="http://schemas.microsoft.com/office/drawing/2014/main" id="{30900DD1-10D4-4CC5-8A1B-5E61D6A8726F}"/>
              </a:ext>
              <a:ext uri="{C183D7F6-B498-43B3-948B-1728B52AA6E4}">
                <adec:decorative xmlns:adec="http://schemas.microsoft.com/office/drawing/2017/decorative" val="1"/>
              </a:ext>
            </a:extLst>
          </p:cNvPr>
          <p:cNvSpPr/>
          <p:nvPr/>
        </p:nvSpPr>
        <p:spPr>
          <a:xfrm>
            <a:off x="2962173" y="2170841"/>
            <a:ext cx="6267654" cy="560290"/>
          </a:xfrm>
          <a:prstGeom prst="roundRect">
            <a:avLst>
              <a:gd name="adj" fmla="val 50000"/>
            </a:avLst>
          </a:prstGeom>
          <a:solidFill>
            <a:srgbClr val="C00000">
              <a:alpha val="2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76">
            <a:extLst>
              <a:ext uri="{FF2B5EF4-FFF2-40B4-BE49-F238E27FC236}">
                <a16:creationId xmlns:a16="http://schemas.microsoft.com/office/drawing/2014/main" id="{F0167C70-F7E1-45CB-A597-2788760DBE68}"/>
              </a:ext>
              <a:ext uri="{C183D7F6-B498-43B3-948B-1728B52AA6E4}">
                <adec:decorative xmlns:adec="http://schemas.microsoft.com/office/drawing/2017/decorative" val="1"/>
              </a:ext>
            </a:extLst>
          </p:cNvPr>
          <p:cNvSpPr/>
          <p:nvPr/>
        </p:nvSpPr>
        <p:spPr>
          <a:xfrm>
            <a:off x="447001" y="2170841"/>
            <a:ext cx="2403939"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96">
            <a:extLst>
              <a:ext uri="{FF2B5EF4-FFF2-40B4-BE49-F238E27FC236}">
                <a16:creationId xmlns:a16="http://schemas.microsoft.com/office/drawing/2014/main" id="{13348114-B047-4ABE-9615-02F9C9126763}"/>
              </a:ext>
              <a:ext uri="{C183D7F6-B498-43B3-948B-1728B52AA6E4}">
                <adec:decorative xmlns:adec="http://schemas.microsoft.com/office/drawing/2017/decorative" val="1"/>
              </a:ext>
            </a:extLst>
          </p:cNvPr>
          <p:cNvSpPr/>
          <p:nvPr/>
        </p:nvSpPr>
        <p:spPr>
          <a:xfrm>
            <a:off x="9341060" y="2170841"/>
            <a:ext cx="2015063" cy="560290"/>
          </a:xfrm>
          <a:prstGeom prst="roundRect">
            <a:avLst>
              <a:gd name="adj" fmla="val 50000"/>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51036EB8-6531-4024-B522-C5B0CBD9CB88}"/>
              </a:ext>
            </a:extLst>
          </p:cNvPr>
          <p:cNvSpPr txBox="1"/>
          <p:nvPr/>
        </p:nvSpPr>
        <p:spPr>
          <a:xfrm>
            <a:off x="1028166" y="2310222"/>
            <a:ext cx="1162178" cy="246221"/>
          </a:xfrm>
          <a:prstGeom prst="rect">
            <a:avLst/>
          </a:prstGeom>
          <a:noFill/>
        </p:spPr>
        <p:txBody>
          <a:bodyPr wrap="none" lIns="0" tIns="0" rIns="0" bIns="0" rtlCol="0" anchor="ctr">
            <a:spAutoFit/>
          </a:bodyPr>
          <a:lstStyle/>
          <a:p>
            <a:pPr algn="ctr"/>
            <a:r>
              <a:rPr lang="en-US" sz="1600" dirty="0"/>
              <a:t>DRM Planning</a:t>
            </a:r>
          </a:p>
        </p:txBody>
      </p:sp>
      <p:grpSp>
        <p:nvGrpSpPr>
          <p:cNvPr id="77" name="Group 76">
            <a:extLst>
              <a:ext uri="{FF2B5EF4-FFF2-40B4-BE49-F238E27FC236}">
                <a16:creationId xmlns:a16="http://schemas.microsoft.com/office/drawing/2014/main" id="{1262E872-7437-43EA-8C74-941090062D25}"/>
              </a:ext>
              <a:ext uri="{C183D7F6-B498-43B3-948B-1728B52AA6E4}">
                <adec:decorative xmlns:adec="http://schemas.microsoft.com/office/drawing/2017/decorative" val="1"/>
              </a:ext>
            </a:extLst>
          </p:cNvPr>
          <p:cNvGrpSpPr/>
          <p:nvPr/>
        </p:nvGrpSpPr>
        <p:grpSpPr>
          <a:xfrm>
            <a:off x="9658761" y="2365578"/>
            <a:ext cx="1398443" cy="179805"/>
            <a:chOff x="7377938" y="4429618"/>
            <a:chExt cx="1099288" cy="141341"/>
          </a:xfrm>
          <a:solidFill>
            <a:srgbClr val="C00000"/>
          </a:solidFill>
        </p:grpSpPr>
        <p:grpSp>
          <p:nvGrpSpPr>
            <p:cNvPr id="152" name="Group 151">
              <a:extLst>
                <a:ext uri="{FF2B5EF4-FFF2-40B4-BE49-F238E27FC236}">
                  <a16:creationId xmlns:a16="http://schemas.microsoft.com/office/drawing/2014/main" id="{6A884A2D-E281-402D-8500-F137AD833358}"/>
                </a:ext>
              </a:extLst>
            </p:cNvPr>
            <p:cNvGrpSpPr/>
            <p:nvPr/>
          </p:nvGrpSpPr>
          <p:grpSpPr>
            <a:xfrm>
              <a:off x="7377938" y="4429618"/>
              <a:ext cx="1084524" cy="136008"/>
              <a:chOff x="6624989" y="2237539"/>
              <a:chExt cx="2005135" cy="251460"/>
            </a:xfrm>
            <a:grpFill/>
          </p:grpSpPr>
          <p:sp>
            <p:nvSpPr>
              <p:cNvPr id="154" name="Rounded Rectangle 213">
                <a:extLst>
                  <a:ext uri="{FF2B5EF4-FFF2-40B4-BE49-F238E27FC236}">
                    <a16:creationId xmlns:a16="http://schemas.microsoft.com/office/drawing/2014/main" id="{648A40B8-1C21-4DA7-BB9D-92E556380AAD}"/>
                  </a:ext>
                </a:extLst>
              </p:cNvPr>
              <p:cNvSpPr/>
              <p:nvPr/>
            </p:nvSpPr>
            <p:spPr>
              <a:xfrm>
                <a:off x="6624989" y="2237539"/>
                <a:ext cx="2005135" cy="251460"/>
              </a:xfrm>
              <a:prstGeom prst="roundRect">
                <a:avLst>
                  <a:gd name="adj" fmla="val 50000"/>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ounded Rectangle 214">
                <a:extLst>
                  <a:ext uri="{FF2B5EF4-FFF2-40B4-BE49-F238E27FC236}">
                    <a16:creationId xmlns:a16="http://schemas.microsoft.com/office/drawing/2014/main" id="{89F13D79-46E8-4E66-996B-40F68E205690}"/>
                  </a:ext>
                </a:extLst>
              </p:cNvPr>
              <p:cNvSpPr/>
              <p:nvPr/>
            </p:nvSpPr>
            <p:spPr>
              <a:xfrm>
                <a:off x="6624989" y="2237539"/>
                <a:ext cx="1997211" cy="251460"/>
              </a:xfrm>
              <a:prstGeom prst="roundRect">
                <a:avLst>
                  <a:gd name="adj" fmla="val 50000"/>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3" name="Oval 152">
              <a:extLst>
                <a:ext uri="{FF2B5EF4-FFF2-40B4-BE49-F238E27FC236}">
                  <a16:creationId xmlns:a16="http://schemas.microsoft.com/office/drawing/2014/main" id="{BFE1FC10-059C-41F4-9EA3-6D21CBA1DDE6}"/>
                </a:ext>
              </a:extLst>
            </p:cNvPr>
            <p:cNvSpPr/>
            <p:nvPr/>
          </p:nvSpPr>
          <p:spPr>
            <a:xfrm>
              <a:off x="8339811" y="4433544"/>
              <a:ext cx="137415" cy="137415"/>
            </a:xfrm>
            <a:prstGeom prst="ellipse">
              <a:avLst/>
            </a:prstGeom>
            <a:solidFill>
              <a:schemeClr val="accent6"/>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E29DDDCB-05EF-44BE-AC30-753F36EE4592}"/>
              </a:ext>
              <a:ext uri="{C183D7F6-B498-43B3-948B-1728B52AA6E4}">
                <adec:decorative xmlns:adec="http://schemas.microsoft.com/office/drawing/2017/decorative" val="1"/>
              </a:ext>
            </a:extLst>
          </p:cNvPr>
          <p:cNvGrpSpPr/>
          <p:nvPr/>
        </p:nvGrpSpPr>
        <p:grpSpPr>
          <a:xfrm>
            <a:off x="3361638" y="2363581"/>
            <a:ext cx="1216132" cy="174810"/>
            <a:chOff x="2391858" y="3859681"/>
            <a:chExt cx="955977" cy="137415"/>
          </a:xfrm>
        </p:grpSpPr>
        <p:sp>
          <p:nvSpPr>
            <p:cNvPr id="147" name="Oval 146">
              <a:extLst>
                <a:ext uri="{FF2B5EF4-FFF2-40B4-BE49-F238E27FC236}">
                  <a16:creationId xmlns:a16="http://schemas.microsoft.com/office/drawing/2014/main" id="{0F64C25A-5410-479F-9B68-AB07FDC35F87}"/>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C15F17AC-8134-40FB-AF7A-D42CCDED1834}"/>
                </a:ext>
              </a:extLst>
            </p:cNvPr>
            <p:cNvSpPr/>
            <p:nvPr/>
          </p:nvSpPr>
          <p:spPr>
            <a:xfrm>
              <a:off x="2596499"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5ACA6C4B-875D-4441-BFC8-E86E04FA1989}"/>
                </a:ext>
              </a:extLst>
            </p:cNvPr>
            <p:cNvSpPr/>
            <p:nvPr/>
          </p:nvSpPr>
          <p:spPr>
            <a:xfrm>
              <a:off x="280114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79A9EDA6-88E7-422F-9C36-DF6F07A56813}"/>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Oval 150">
              <a:extLst>
                <a:ext uri="{FF2B5EF4-FFF2-40B4-BE49-F238E27FC236}">
                  <a16:creationId xmlns:a16="http://schemas.microsoft.com/office/drawing/2014/main" id="{905239ED-A0AD-4EA0-8BCD-C69A1024B6A6}"/>
                </a:ext>
              </a:extLst>
            </p:cNvPr>
            <p:cNvSpPr/>
            <p:nvPr/>
          </p:nvSpPr>
          <p:spPr>
            <a:xfrm>
              <a:off x="321042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8" name="Rounded Rectangle 77">
            <a:extLst>
              <a:ext uri="{FF2B5EF4-FFF2-40B4-BE49-F238E27FC236}">
                <a16:creationId xmlns:a16="http://schemas.microsoft.com/office/drawing/2014/main" id="{D05DC849-1D99-422D-9887-1F0EF21B015D}"/>
              </a:ext>
              <a:ext uri="{C183D7F6-B498-43B3-948B-1728B52AA6E4}">
                <adec:decorative xmlns:adec="http://schemas.microsoft.com/office/drawing/2017/decorative" val="1"/>
              </a:ext>
            </a:extLst>
          </p:cNvPr>
          <p:cNvSpPr/>
          <p:nvPr/>
        </p:nvSpPr>
        <p:spPr>
          <a:xfrm>
            <a:off x="447001" y="2893881"/>
            <a:ext cx="2403939" cy="560290"/>
          </a:xfrm>
          <a:prstGeom prst="roundRect">
            <a:avLst>
              <a:gd name="adj" fmla="val 50000"/>
            </a:avLst>
          </a:prstGeom>
          <a:solidFill>
            <a:schemeClr val="tx2">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82">
            <a:extLst>
              <a:ext uri="{FF2B5EF4-FFF2-40B4-BE49-F238E27FC236}">
                <a16:creationId xmlns:a16="http://schemas.microsoft.com/office/drawing/2014/main" id="{29849218-BC89-48A6-9FC5-DB736B4F5E8A}"/>
              </a:ext>
              <a:ext uri="{C183D7F6-B498-43B3-948B-1728B52AA6E4}">
                <adec:decorative xmlns:adec="http://schemas.microsoft.com/office/drawing/2017/decorative" val="1"/>
              </a:ext>
            </a:extLst>
          </p:cNvPr>
          <p:cNvSpPr/>
          <p:nvPr/>
        </p:nvSpPr>
        <p:spPr>
          <a:xfrm>
            <a:off x="2962173" y="2893881"/>
            <a:ext cx="6267654" cy="560290"/>
          </a:xfrm>
          <a:prstGeom prst="roundRect">
            <a:avLst>
              <a:gd name="adj" fmla="val 50000"/>
            </a:avLst>
          </a:prstGeom>
          <a:solidFill>
            <a:srgbClr val="FFC000">
              <a:alpha val="2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97">
            <a:extLst>
              <a:ext uri="{FF2B5EF4-FFF2-40B4-BE49-F238E27FC236}">
                <a16:creationId xmlns:a16="http://schemas.microsoft.com/office/drawing/2014/main" id="{87D70E18-DAF3-463C-A0E1-F9E404DD0360}"/>
              </a:ext>
              <a:ext uri="{C183D7F6-B498-43B3-948B-1728B52AA6E4}">
                <adec:decorative xmlns:adec="http://schemas.microsoft.com/office/drawing/2017/decorative" val="1"/>
              </a:ext>
            </a:extLst>
          </p:cNvPr>
          <p:cNvSpPr/>
          <p:nvPr/>
        </p:nvSpPr>
        <p:spPr>
          <a:xfrm>
            <a:off x="9341060" y="2893881"/>
            <a:ext cx="2015063" cy="560290"/>
          </a:xfrm>
          <a:prstGeom prst="roundRect">
            <a:avLst>
              <a:gd name="adj" fmla="val 50000"/>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5C82FD33-AE4E-4E5F-89AE-E423595AE948}"/>
              </a:ext>
            </a:extLst>
          </p:cNvPr>
          <p:cNvSpPr txBox="1"/>
          <p:nvPr/>
        </p:nvSpPr>
        <p:spPr>
          <a:xfrm>
            <a:off x="555128" y="2946265"/>
            <a:ext cx="2015063" cy="492443"/>
          </a:xfrm>
          <a:prstGeom prst="rect">
            <a:avLst/>
          </a:prstGeom>
          <a:noFill/>
        </p:spPr>
        <p:txBody>
          <a:bodyPr wrap="square" lIns="0" tIns="0" rIns="0" bIns="0" rtlCol="0" anchor="ctr">
            <a:spAutoFit/>
          </a:bodyPr>
          <a:lstStyle/>
          <a:p>
            <a:pPr algn="ctr"/>
            <a:r>
              <a:rPr lang="en-US" sz="1600" dirty="0"/>
              <a:t>Preparedness &amp; Response</a:t>
            </a:r>
          </a:p>
        </p:txBody>
      </p:sp>
      <p:grpSp>
        <p:nvGrpSpPr>
          <p:cNvPr id="74" name="Group 73">
            <a:extLst>
              <a:ext uri="{FF2B5EF4-FFF2-40B4-BE49-F238E27FC236}">
                <a16:creationId xmlns:a16="http://schemas.microsoft.com/office/drawing/2014/main" id="{E95C1421-B345-44B4-9137-A898AAAD0906}"/>
              </a:ext>
              <a:ext uri="{C183D7F6-B498-43B3-948B-1728B52AA6E4}">
                <adec:decorative xmlns:adec="http://schemas.microsoft.com/office/drawing/2017/decorative" val="1"/>
              </a:ext>
            </a:extLst>
          </p:cNvPr>
          <p:cNvGrpSpPr/>
          <p:nvPr/>
        </p:nvGrpSpPr>
        <p:grpSpPr>
          <a:xfrm>
            <a:off x="9625700" y="3115467"/>
            <a:ext cx="1478288" cy="191305"/>
            <a:chOff x="7369275" y="4392088"/>
            <a:chExt cx="1162053" cy="150381"/>
          </a:xfrm>
        </p:grpSpPr>
        <p:grpSp>
          <p:nvGrpSpPr>
            <p:cNvPr id="164" name="Group 163">
              <a:extLst>
                <a:ext uri="{FF2B5EF4-FFF2-40B4-BE49-F238E27FC236}">
                  <a16:creationId xmlns:a16="http://schemas.microsoft.com/office/drawing/2014/main" id="{74A49788-203E-4151-B693-FB2E2C2F9353}"/>
                </a:ext>
              </a:extLst>
            </p:cNvPr>
            <p:cNvGrpSpPr/>
            <p:nvPr/>
          </p:nvGrpSpPr>
          <p:grpSpPr>
            <a:xfrm>
              <a:off x="7369275" y="4392088"/>
              <a:ext cx="1162053" cy="137414"/>
              <a:chOff x="6608974" y="2168166"/>
              <a:chExt cx="2148476" cy="254061"/>
            </a:xfrm>
          </p:grpSpPr>
          <p:sp>
            <p:nvSpPr>
              <p:cNvPr id="166" name="Rounded Rectangle 192">
                <a:extLst>
                  <a:ext uri="{FF2B5EF4-FFF2-40B4-BE49-F238E27FC236}">
                    <a16:creationId xmlns:a16="http://schemas.microsoft.com/office/drawing/2014/main" id="{5AA10CD2-6287-4ED0-86E5-EE59E554322F}"/>
                  </a:ext>
                </a:extLst>
              </p:cNvPr>
              <p:cNvSpPr/>
              <p:nvPr/>
            </p:nvSpPr>
            <p:spPr>
              <a:xfrm>
                <a:off x="6608974" y="2177950"/>
                <a:ext cx="2148476" cy="244275"/>
              </a:xfrm>
              <a:prstGeom prst="roundRect">
                <a:avLst>
                  <a:gd name="adj" fmla="val 50000"/>
                </a:avLst>
              </a:prstGeom>
              <a:solidFill>
                <a:srgbClr val="C00000">
                  <a:alpha val="15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ounded Rectangle 193">
                <a:extLst>
                  <a:ext uri="{FF2B5EF4-FFF2-40B4-BE49-F238E27FC236}">
                    <a16:creationId xmlns:a16="http://schemas.microsoft.com/office/drawing/2014/main" id="{F9F832F8-C55C-4D22-905B-391959A1A2DF}"/>
                  </a:ext>
                </a:extLst>
              </p:cNvPr>
              <p:cNvSpPr/>
              <p:nvPr/>
            </p:nvSpPr>
            <p:spPr>
              <a:xfrm>
                <a:off x="6624990" y="2168166"/>
                <a:ext cx="1125634" cy="254061"/>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5" name="Oval 164">
              <a:extLst>
                <a:ext uri="{FF2B5EF4-FFF2-40B4-BE49-F238E27FC236}">
                  <a16:creationId xmlns:a16="http://schemas.microsoft.com/office/drawing/2014/main" id="{68D0DF84-A74E-4525-8FAC-54FB20638E68}"/>
                </a:ext>
              </a:extLst>
            </p:cNvPr>
            <p:cNvSpPr/>
            <p:nvPr/>
          </p:nvSpPr>
          <p:spPr>
            <a:xfrm>
              <a:off x="7947708" y="4405054"/>
              <a:ext cx="137415" cy="137415"/>
            </a:xfrm>
            <a:prstGeom prst="ellipse">
              <a:avLst/>
            </a:prstGeom>
            <a:solidFill>
              <a:schemeClr val="accent6">
                <a:alpha val="73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oup 78">
            <a:extLst>
              <a:ext uri="{FF2B5EF4-FFF2-40B4-BE49-F238E27FC236}">
                <a16:creationId xmlns:a16="http://schemas.microsoft.com/office/drawing/2014/main" id="{FEFAB518-19DF-496F-BE81-B2B0361CA956}"/>
              </a:ext>
              <a:ext uri="{C183D7F6-B498-43B3-948B-1728B52AA6E4}">
                <adec:decorative xmlns:adec="http://schemas.microsoft.com/office/drawing/2017/decorative" val="1"/>
              </a:ext>
            </a:extLst>
          </p:cNvPr>
          <p:cNvGrpSpPr/>
          <p:nvPr/>
        </p:nvGrpSpPr>
        <p:grpSpPr>
          <a:xfrm>
            <a:off x="3361638" y="3081876"/>
            <a:ext cx="1216132" cy="174810"/>
            <a:chOff x="2391858" y="3859681"/>
            <a:chExt cx="955977" cy="137415"/>
          </a:xfrm>
        </p:grpSpPr>
        <p:sp>
          <p:nvSpPr>
            <p:cNvPr id="142" name="Oval 141">
              <a:extLst>
                <a:ext uri="{FF2B5EF4-FFF2-40B4-BE49-F238E27FC236}">
                  <a16:creationId xmlns:a16="http://schemas.microsoft.com/office/drawing/2014/main" id="{36D87B05-1B70-419B-83DE-EB4EBCD5B60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2AA9DC6F-A9B7-442C-9666-3AF30F41F791}"/>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82F4096E-81A3-4053-B039-3F9AB1E76092}"/>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DC8D7194-F8DB-419B-A902-B44BE0C2A42C}"/>
                </a:ext>
              </a:extLst>
            </p:cNvPr>
            <p:cNvSpPr/>
            <p:nvPr/>
          </p:nvSpPr>
          <p:spPr>
            <a:xfrm>
              <a:off x="3005781" y="3859681"/>
              <a:ext cx="137415" cy="137415"/>
            </a:xfrm>
            <a:prstGeom prst="ellipse">
              <a:avLst/>
            </a:prstGeom>
            <a:solidFill>
              <a:schemeClr val="accent1">
                <a:lumMod val="75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8CF7F4CC-7195-466C-BD4C-890C70CBF3A0}"/>
                </a:ext>
              </a:extLst>
            </p:cNvPr>
            <p:cNvSpPr/>
            <p:nvPr/>
          </p:nvSpPr>
          <p:spPr>
            <a:xfrm>
              <a:off x="3210420" y="3859681"/>
              <a:ext cx="137415" cy="137415"/>
            </a:xfrm>
            <a:prstGeom prst="ellipse">
              <a:avLst/>
            </a:prstGeom>
            <a:solidFill>
              <a:srgbClr val="C00000">
                <a:alpha val="25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ounded Rectangle 78">
            <a:extLst>
              <a:ext uri="{FF2B5EF4-FFF2-40B4-BE49-F238E27FC236}">
                <a16:creationId xmlns:a16="http://schemas.microsoft.com/office/drawing/2014/main" id="{21EA2319-E031-4C24-97DB-A7C7217BBD75}"/>
              </a:ext>
              <a:ext uri="{C183D7F6-B498-43B3-948B-1728B52AA6E4}">
                <adec:decorative xmlns:adec="http://schemas.microsoft.com/office/drawing/2017/decorative" val="1"/>
              </a:ext>
            </a:extLst>
          </p:cNvPr>
          <p:cNvSpPr/>
          <p:nvPr/>
        </p:nvSpPr>
        <p:spPr>
          <a:xfrm>
            <a:off x="447001" y="3616921"/>
            <a:ext cx="2403939" cy="560290"/>
          </a:xfrm>
          <a:prstGeom prst="roundRect">
            <a:avLst>
              <a:gd name="adj" fmla="val 50000"/>
            </a:avLst>
          </a:prstGeom>
          <a:solidFill>
            <a:schemeClr val="accent1">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83">
            <a:extLst>
              <a:ext uri="{FF2B5EF4-FFF2-40B4-BE49-F238E27FC236}">
                <a16:creationId xmlns:a16="http://schemas.microsoft.com/office/drawing/2014/main" id="{F7DE142E-1626-441F-BA29-B405D6AA972F}"/>
              </a:ext>
              <a:ext uri="{C183D7F6-B498-43B3-948B-1728B52AA6E4}">
                <adec:decorative xmlns:adec="http://schemas.microsoft.com/office/drawing/2017/decorative" val="1"/>
              </a:ext>
            </a:extLst>
          </p:cNvPr>
          <p:cNvSpPr/>
          <p:nvPr/>
        </p:nvSpPr>
        <p:spPr>
          <a:xfrm>
            <a:off x="2962173" y="3616921"/>
            <a:ext cx="6267654" cy="560290"/>
          </a:xfrm>
          <a:prstGeom prst="roundRect">
            <a:avLst>
              <a:gd name="adj" fmla="val 50000"/>
            </a:avLst>
          </a:prstGeom>
          <a:solidFill>
            <a:schemeClr val="accent6">
              <a:alpha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98">
            <a:extLst>
              <a:ext uri="{FF2B5EF4-FFF2-40B4-BE49-F238E27FC236}">
                <a16:creationId xmlns:a16="http://schemas.microsoft.com/office/drawing/2014/main" id="{647FD2E1-9D36-4C9C-A48C-F974D60DF14A}"/>
              </a:ext>
              <a:ext uri="{C183D7F6-B498-43B3-948B-1728B52AA6E4}">
                <adec:decorative xmlns:adec="http://schemas.microsoft.com/office/drawing/2017/decorative" val="1"/>
              </a:ext>
            </a:extLst>
          </p:cNvPr>
          <p:cNvSpPr/>
          <p:nvPr/>
        </p:nvSpPr>
        <p:spPr>
          <a:xfrm>
            <a:off x="9341060" y="3616921"/>
            <a:ext cx="2015063" cy="560290"/>
          </a:xfrm>
          <a:prstGeom prst="roundRect">
            <a:avLst>
              <a:gd name="adj" fmla="val 50000"/>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1F372B33-CD3D-4725-9B1E-14B86655D2C8}"/>
              </a:ext>
            </a:extLst>
          </p:cNvPr>
          <p:cNvSpPr txBox="1"/>
          <p:nvPr/>
        </p:nvSpPr>
        <p:spPr>
          <a:xfrm>
            <a:off x="531891" y="3611824"/>
            <a:ext cx="2236725" cy="492443"/>
          </a:xfrm>
          <a:prstGeom prst="rect">
            <a:avLst/>
          </a:prstGeom>
          <a:noFill/>
        </p:spPr>
        <p:txBody>
          <a:bodyPr wrap="square" lIns="0" tIns="0" rIns="0" bIns="0" rtlCol="0" anchor="ctr">
            <a:spAutoFit/>
          </a:bodyPr>
          <a:lstStyle/>
          <a:p>
            <a:pPr algn="ctr"/>
            <a:r>
              <a:rPr lang="en-US" sz="1600" dirty="0"/>
              <a:t>Risk Prevention / Mitigation and Reduction</a:t>
            </a:r>
          </a:p>
        </p:txBody>
      </p:sp>
      <p:grpSp>
        <p:nvGrpSpPr>
          <p:cNvPr id="75" name="Group 74">
            <a:extLst>
              <a:ext uri="{FF2B5EF4-FFF2-40B4-BE49-F238E27FC236}">
                <a16:creationId xmlns:a16="http://schemas.microsoft.com/office/drawing/2014/main" id="{4433F7B4-147B-4BB8-9D6B-C9BBD1FE19C7}"/>
              </a:ext>
              <a:ext uri="{C183D7F6-B498-43B3-948B-1728B52AA6E4}">
                <adec:decorative xmlns:adec="http://schemas.microsoft.com/office/drawing/2017/decorative" val="1"/>
              </a:ext>
            </a:extLst>
          </p:cNvPr>
          <p:cNvGrpSpPr/>
          <p:nvPr/>
        </p:nvGrpSpPr>
        <p:grpSpPr>
          <a:xfrm>
            <a:off x="9692805" y="3770637"/>
            <a:ext cx="1423925" cy="175017"/>
            <a:chOff x="2025388" y="3750298"/>
            <a:chExt cx="2069466" cy="254362"/>
          </a:xfrm>
        </p:grpSpPr>
        <p:grpSp>
          <p:nvGrpSpPr>
            <p:cNvPr id="160" name="Group 159">
              <a:extLst>
                <a:ext uri="{FF2B5EF4-FFF2-40B4-BE49-F238E27FC236}">
                  <a16:creationId xmlns:a16="http://schemas.microsoft.com/office/drawing/2014/main" id="{F33E097D-3318-47B8-BEFF-3E7786BF06EB}"/>
                </a:ext>
              </a:extLst>
            </p:cNvPr>
            <p:cNvGrpSpPr/>
            <p:nvPr/>
          </p:nvGrpSpPr>
          <p:grpSpPr>
            <a:xfrm>
              <a:off x="2025388" y="3753200"/>
              <a:ext cx="2005136" cy="251460"/>
              <a:chOff x="6624988" y="2237539"/>
              <a:chExt cx="2005136" cy="251460"/>
            </a:xfrm>
          </p:grpSpPr>
          <p:sp>
            <p:nvSpPr>
              <p:cNvPr id="162" name="Rounded Rectangle 188">
                <a:extLst>
                  <a:ext uri="{FF2B5EF4-FFF2-40B4-BE49-F238E27FC236}">
                    <a16:creationId xmlns:a16="http://schemas.microsoft.com/office/drawing/2014/main" id="{446E97BE-2D1D-418E-BC37-90541607CCA6}"/>
                  </a:ext>
                </a:extLst>
              </p:cNvPr>
              <p:cNvSpPr/>
              <p:nvPr/>
            </p:nvSpPr>
            <p:spPr>
              <a:xfrm>
                <a:off x="6624989" y="2237539"/>
                <a:ext cx="2005135" cy="251460"/>
              </a:xfrm>
              <a:prstGeom prst="roundRect">
                <a:avLst>
                  <a:gd name="adj" fmla="val 50000"/>
                </a:avLst>
              </a:prstGeom>
              <a:solidFill>
                <a:schemeClr val="bg1">
                  <a:alpha val="1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ounded Rectangle 189">
                <a:extLst>
                  <a:ext uri="{FF2B5EF4-FFF2-40B4-BE49-F238E27FC236}">
                    <a16:creationId xmlns:a16="http://schemas.microsoft.com/office/drawing/2014/main" id="{526A19DF-AD60-4435-BCF1-EE371570A9CA}"/>
                  </a:ext>
                </a:extLst>
              </p:cNvPr>
              <p:cNvSpPr/>
              <p:nvPr/>
            </p:nvSpPr>
            <p:spPr>
              <a:xfrm>
                <a:off x="6624988" y="2237539"/>
                <a:ext cx="1953421" cy="251159"/>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1" name="Oval 160">
              <a:extLst>
                <a:ext uri="{FF2B5EF4-FFF2-40B4-BE49-F238E27FC236}">
                  <a16:creationId xmlns:a16="http://schemas.microsoft.com/office/drawing/2014/main" id="{12F5DD93-5617-42AB-8DBA-D6E669188CF6}"/>
                </a:ext>
              </a:extLst>
            </p:cNvPr>
            <p:cNvSpPr/>
            <p:nvPr/>
          </p:nvSpPr>
          <p:spPr>
            <a:xfrm>
              <a:off x="3840793" y="3750298"/>
              <a:ext cx="254061" cy="254061"/>
            </a:xfrm>
            <a:prstGeom prst="ellipse">
              <a:avLst/>
            </a:prstGeom>
            <a:solidFill>
              <a:schemeClr val="accent6">
                <a:alpha val="73000"/>
              </a:schemeClr>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4F587520-984D-43CC-8984-C88820444D61}"/>
              </a:ext>
              <a:ext uri="{C183D7F6-B498-43B3-948B-1728B52AA6E4}">
                <adec:decorative xmlns:adec="http://schemas.microsoft.com/office/drawing/2017/decorative" val="1"/>
              </a:ext>
            </a:extLst>
          </p:cNvPr>
          <p:cNvGrpSpPr/>
          <p:nvPr/>
        </p:nvGrpSpPr>
        <p:grpSpPr>
          <a:xfrm>
            <a:off x="3361638" y="3809452"/>
            <a:ext cx="1216132" cy="174810"/>
            <a:chOff x="2391858" y="3859681"/>
            <a:chExt cx="955977" cy="137415"/>
          </a:xfrm>
        </p:grpSpPr>
        <p:sp>
          <p:nvSpPr>
            <p:cNvPr id="137" name="Oval 136">
              <a:extLst>
                <a:ext uri="{FF2B5EF4-FFF2-40B4-BE49-F238E27FC236}">
                  <a16:creationId xmlns:a16="http://schemas.microsoft.com/office/drawing/2014/main" id="{DC745926-E917-4BC6-A9AC-938A2534099B}"/>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5051B6DA-6A02-492E-96E6-CA265C2A3897}"/>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E4E62532-51DE-4F21-B6E5-912CC6BE8E89}"/>
                </a:ext>
              </a:extLst>
            </p:cNvPr>
            <p:cNvSpPr/>
            <p:nvPr/>
          </p:nvSpPr>
          <p:spPr>
            <a:xfrm>
              <a:off x="2801140" y="3859681"/>
              <a:ext cx="137415" cy="137415"/>
            </a:xfrm>
            <a:prstGeom prst="ellipse">
              <a:avLst/>
            </a:prstGeom>
            <a:solidFill>
              <a:schemeClr val="accent1">
                <a:lumMod val="75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5C9E030-F856-4F1A-9411-EBC21B4E7DBC}"/>
                </a:ext>
              </a:extLst>
            </p:cNvPr>
            <p:cNvSpPr/>
            <p:nvPr/>
          </p:nvSpPr>
          <p:spPr>
            <a:xfrm>
              <a:off x="3005781" y="3859681"/>
              <a:ext cx="137415" cy="137415"/>
            </a:xfrm>
            <a:prstGeom prst="ellipse">
              <a:avLst/>
            </a:prstGeom>
            <a:solidFill>
              <a:schemeClr val="accent1">
                <a:lumMod val="75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642BB26B-9F60-4837-97FE-BCDE869B7663}"/>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Rounded Rectangle 79">
            <a:extLst>
              <a:ext uri="{FF2B5EF4-FFF2-40B4-BE49-F238E27FC236}">
                <a16:creationId xmlns:a16="http://schemas.microsoft.com/office/drawing/2014/main" id="{9FB01B4F-0A61-4148-ACB1-6F007336C62F}"/>
              </a:ext>
              <a:ext uri="{C183D7F6-B498-43B3-948B-1728B52AA6E4}">
                <adec:decorative xmlns:adec="http://schemas.microsoft.com/office/drawing/2017/decorative" val="1"/>
              </a:ext>
            </a:extLst>
          </p:cNvPr>
          <p:cNvSpPr/>
          <p:nvPr/>
        </p:nvSpPr>
        <p:spPr>
          <a:xfrm>
            <a:off x="447001" y="4339961"/>
            <a:ext cx="2403940" cy="560290"/>
          </a:xfrm>
          <a:prstGeom prst="roundRect">
            <a:avLst>
              <a:gd name="adj" fmla="val 50000"/>
            </a:avLst>
          </a:prstGeom>
          <a:solidFill>
            <a:schemeClr val="tx2">
              <a:alpha val="5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84">
            <a:extLst>
              <a:ext uri="{FF2B5EF4-FFF2-40B4-BE49-F238E27FC236}">
                <a16:creationId xmlns:a16="http://schemas.microsoft.com/office/drawing/2014/main" id="{FC67798E-D16A-4A5F-81D1-7181E4454C0F}"/>
              </a:ext>
              <a:ext uri="{C183D7F6-B498-43B3-948B-1728B52AA6E4}">
                <adec:decorative xmlns:adec="http://schemas.microsoft.com/office/drawing/2017/decorative" val="1"/>
              </a:ext>
            </a:extLst>
          </p:cNvPr>
          <p:cNvSpPr/>
          <p:nvPr/>
        </p:nvSpPr>
        <p:spPr>
          <a:xfrm>
            <a:off x="2962173" y="4339961"/>
            <a:ext cx="6267654" cy="560290"/>
          </a:xfrm>
          <a:prstGeom prst="roundRect">
            <a:avLst>
              <a:gd name="adj" fmla="val 50000"/>
            </a:avLst>
          </a:prstGeom>
          <a:solidFill>
            <a:schemeClr val="accent6">
              <a:alpha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99">
            <a:extLst>
              <a:ext uri="{FF2B5EF4-FFF2-40B4-BE49-F238E27FC236}">
                <a16:creationId xmlns:a16="http://schemas.microsoft.com/office/drawing/2014/main" id="{BD98120E-015A-4EEF-BA76-3254E591AC0B}"/>
              </a:ext>
              <a:ext uri="{C183D7F6-B498-43B3-948B-1728B52AA6E4}">
                <adec:decorative xmlns:adec="http://schemas.microsoft.com/office/drawing/2017/decorative" val="1"/>
              </a:ext>
            </a:extLst>
          </p:cNvPr>
          <p:cNvSpPr/>
          <p:nvPr/>
        </p:nvSpPr>
        <p:spPr>
          <a:xfrm>
            <a:off x="9341060" y="4339961"/>
            <a:ext cx="2015063" cy="560290"/>
          </a:xfrm>
          <a:prstGeom prst="roundRect">
            <a:avLst>
              <a:gd name="adj" fmla="val 50000"/>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916C7348-7C2F-4BAA-BC54-6CF8433B67E2}"/>
              </a:ext>
            </a:extLst>
          </p:cNvPr>
          <p:cNvSpPr txBox="1"/>
          <p:nvPr/>
        </p:nvSpPr>
        <p:spPr>
          <a:xfrm>
            <a:off x="815500" y="4355927"/>
            <a:ext cx="1754692" cy="492443"/>
          </a:xfrm>
          <a:prstGeom prst="rect">
            <a:avLst/>
          </a:prstGeom>
          <a:noFill/>
        </p:spPr>
        <p:txBody>
          <a:bodyPr wrap="square" lIns="0" tIns="0" rIns="0" bIns="0" rtlCol="0" anchor="ctr">
            <a:spAutoFit/>
          </a:bodyPr>
          <a:lstStyle/>
          <a:p>
            <a:pPr algn="ctr"/>
            <a:r>
              <a:rPr lang="en-US" sz="1600" dirty="0"/>
              <a:t>Recovery and building back better</a:t>
            </a:r>
          </a:p>
        </p:txBody>
      </p:sp>
      <p:grpSp>
        <p:nvGrpSpPr>
          <p:cNvPr id="76" name="Group 75">
            <a:extLst>
              <a:ext uri="{FF2B5EF4-FFF2-40B4-BE49-F238E27FC236}">
                <a16:creationId xmlns:a16="http://schemas.microsoft.com/office/drawing/2014/main" id="{C20D51A7-D9D2-4828-A152-37F709128896}"/>
              </a:ext>
              <a:ext uri="{C183D7F6-B498-43B3-948B-1728B52AA6E4}">
                <adec:decorative xmlns:adec="http://schemas.microsoft.com/office/drawing/2017/decorative" val="1"/>
              </a:ext>
            </a:extLst>
          </p:cNvPr>
          <p:cNvGrpSpPr/>
          <p:nvPr/>
        </p:nvGrpSpPr>
        <p:grpSpPr>
          <a:xfrm>
            <a:off x="9658760" y="4514743"/>
            <a:ext cx="1379664" cy="192975"/>
            <a:chOff x="2025386" y="3724199"/>
            <a:chExt cx="2005138" cy="280461"/>
          </a:xfrm>
        </p:grpSpPr>
        <p:grpSp>
          <p:nvGrpSpPr>
            <p:cNvPr id="156" name="Group 155">
              <a:extLst>
                <a:ext uri="{FF2B5EF4-FFF2-40B4-BE49-F238E27FC236}">
                  <a16:creationId xmlns:a16="http://schemas.microsoft.com/office/drawing/2014/main" id="{0C8DCE09-4C38-4141-A028-A10D614D4FEA}"/>
                </a:ext>
              </a:extLst>
            </p:cNvPr>
            <p:cNvGrpSpPr/>
            <p:nvPr/>
          </p:nvGrpSpPr>
          <p:grpSpPr>
            <a:xfrm>
              <a:off x="2025386" y="3753200"/>
              <a:ext cx="2005138" cy="251460"/>
              <a:chOff x="6624986" y="2237539"/>
              <a:chExt cx="2005138" cy="251460"/>
            </a:xfrm>
          </p:grpSpPr>
          <p:sp>
            <p:nvSpPr>
              <p:cNvPr id="158" name="Rounded Rectangle 184">
                <a:extLst>
                  <a:ext uri="{FF2B5EF4-FFF2-40B4-BE49-F238E27FC236}">
                    <a16:creationId xmlns:a16="http://schemas.microsoft.com/office/drawing/2014/main" id="{EE638A07-B49A-40C1-9827-3B6E877FB31E}"/>
                  </a:ext>
                </a:extLst>
              </p:cNvPr>
              <p:cNvSpPr/>
              <p:nvPr/>
            </p:nvSpPr>
            <p:spPr>
              <a:xfrm>
                <a:off x="6624989" y="2237539"/>
                <a:ext cx="2005135" cy="251460"/>
              </a:xfrm>
              <a:prstGeom prst="roundRect">
                <a:avLst>
                  <a:gd name="adj" fmla="val 50000"/>
                </a:avLst>
              </a:prstGeom>
              <a:solidFill>
                <a:srgbClr val="FFC000">
                  <a:alpha val="15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ounded Rectangle 185">
                <a:extLst>
                  <a:ext uri="{FF2B5EF4-FFF2-40B4-BE49-F238E27FC236}">
                    <a16:creationId xmlns:a16="http://schemas.microsoft.com/office/drawing/2014/main" id="{2B0090C4-0D7D-4BC9-A506-09287B433BCA}"/>
                  </a:ext>
                </a:extLst>
              </p:cNvPr>
              <p:cNvSpPr/>
              <p:nvPr/>
            </p:nvSpPr>
            <p:spPr>
              <a:xfrm>
                <a:off x="6624986" y="2237539"/>
                <a:ext cx="1682516" cy="250855"/>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7" name="Oval 156">
              <a:extLst>
                <a:ext uri="{FF2B5EF4-FFF2-40B4-BE49-F238E27FC236}">
                  <a16:creationId xmlns:a16="http://schemas.microsoft.com/office/drawing/2014/main" id="{32504D91-9C95-4DDA-ACBD-7FDF1C4C70E1}"/>
                </a:ext>
              </a:extLst>
            </p:cNvPr>
            <p:cNvSpPr/>
            <p:nvPr/>
          </p:nvSpPr>
          <p:spPr>
            <a:xfrm>
              <a:off x="3580873" y="3724199"/>
              <a:ext cx="254061" cy="254061"/>
            </a:xfrm>
            <a:prstGeom prst="ellipse">
              <a:avLst/>
            </a:prstGeom>
            <a:solidFill>
              <a:schemeClr val="accent6">
                <a:alpha val="73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8" name="TextBox 167">
            <a:extLst>
              <a:ext uri="{FF2B5EF4-FFF2-40B4-BE49-F238E27FC236}">
                <a16:creationId xmlns:a16="http://schemas.microsoft.com/office/drawing/2014/main" id="{0BCBFDC7-90E6-43D3-9814-3E550C42DC1E}"/>
              </a:ext>
            </a:extLst>
          </p:cNvPr>
          <p:cNvSpPr txBox="1"/>
          <p:nvPr/>
        </p:nvSpPr>
        <p:spPr>
          <a:xfrm>
            <a:off x="815499" y="5246482"/>
            <a:ext cx="10515600" cy="246221"/>
          </a:xfrm>
          <a:prstGeom prst="rect">
            <a:avLst/>
          </a:prstGeom>
          <a:noFill/>
        </p:spPr>
        <p:txBody>
          <a:bodyPr wrap="square" lIns="0" tIns="0" rIns="0" bIns="0" rtlCol="0">
            <a:spAutoFit/>
          </a:bodyPr>
          <a:lstStyle/>
          <a:p>
            <a:pPr algn="ctr"/>
            <a:r>
              <a:rPr lang="en-US" sz="1600" dirty="0"/>
              <a:t>Investment priorities vary across all DRM Authority levels. Priority at the national level is enhancing DRM </a:t>
            </a:r>
          </a:p>
        </p:txBody>
      </p:sp>
      <p:grpSp>
        <p:nvGrpSpPr>
          <p:cNvPr id="81" name="Group 80">
            <a:extLst>
              <a:ext uri="{FF2B5EF4-FFF2-40B4-BE49-F238E27FC236}">
                <a16:creationId xmlns:a16="http://schemas.microsoft.com/office/drawing/2014/main" id="{E76CAE2A-85EE-43F2-BCF5-85B34C19E29E}"/>
              </a:ext>
              <a:ext uri="{C183D7F6-B498-43B3-948B-1728B52AA6E4}">
                <adec:decorative xmlns:adec="http://schemas.microsoft.com/office/drawing/2017/decorative" val="1"/>
              </a:ext>
            </a:extLst>
          </p:cNvPr>
          <p:cNvGrpSpPr/>
          <p:nvPr/>
        </p:nvGrpSpPr>
        <p:grpSpPr>
          <a:xfrm>
            <a:off x="3361638" y="4532492"/>
            <a:ext cx="1216132" cy="174810"/>
            <a:chOff x="2391858" y="3859681"/>
            <a:chExt cx="955977" cy="137415"/>
          </a:xfrm>
        </p:grpSpPr>
        <p:sp>
          <p:nvSpPr>
            <p:cNvPr id="132" name="Oval 131">
              <a:extLst>
                <a:ext uri="{FF2B5EF4-FFF2-40B4-BE49-F238E27FC236}">
                  <a16:creationId xmlns:a16="http://schemas.microsoft.com/office/drawing/2014/main" id="{D2CCD09E-F1CE-456F-92F7-FC66CEE9993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CA46147D-BACB-436E-A50A-36BAF6B530F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A18F2ECA-BAAD-4D46-BD17-60939A844C8B}"/>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374909C2-8369-4A26-ABFF-DF8758F54D75}"/>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DE1C4203-E154-448F-A33C-A3D067EE445F}"/>
                </a:ext>
              </a:extLst>
            </p:cNvPr>
            <p:cNvSpPr/>
            <p:nvPr/>
          </p:nvSpPr>
          <p:spPr>
            <a:xfrm>
              <a:off x="321042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BBFD5BB1-0762-416A-97D5-33A727ACE145}"/>
              </a:ext>
              <a:ext uri="{C183D7F6-B498-43B3-948B-1728B52AA6E4}">
                <adec:decorative xmlns:adec="http://schemas.microsoft.com/office/drawing/2017/decorative" val="1"/>
              </a:ext>
            </a:extLst>
          </p:cNvPr>
          <p:cNvGrpSpPr/>
          <p:nvPr/>
        </p:nvGrpSpPr>
        <p:grpSpPr>
          <a:xfrm>
            <a:off x="5491677" y="2363581"/>
            <a:ext cx="1216132" cy="2343721"/>
            <a:chOff x="4096109" y="3859681"/>
            <a:chExt cx="955977" cy="1842352"/>
          </a:xfrm>
        </p:grpSpPr>
        <p:grpSp>
          <p:nvGrpSpPr>
            <p:cNvPr id="108" name="Group 107">
              <a:extLst>
                <a:ext uri="{FF2B5EF4-FFF2-40B4-BE49-F238E27FC236}">
                  <a16:creationId xmlns:a16="http://schemas.microsoft.com/office/drawing/2014/main" id="{99CBF493-9CD5-4135-8D96-CBB1D980377E}"/>
                </a:ext>
              </a:extLst>
            </p:cNvPr>
            <p:cNvGrpSpPr/>
            <p:nvPr/>
          </p:nvGrpSpPr>
          <p:grpSpPr>
            <a:xfrm>
              <a:off x="4096109" y="3859681"/>
              <a:ext cx="955977" cy="137415"/>
              <a:chOff x="2391858" y="3859681"/>
              <a:chExt cx="955977" cy="137415"/>
            </a:xfrm>
          </p:grpSpPr>
          <p:sp>
            <p:nvSpPr>
              <p:cNvPr id="127" name="Oval 126">
                <a:extLst>
                  <a:ext uri="{FF2B5EF4-FFF2-40B4-BE49-F238E27FC236}">
                    <a16:creationId xmlns:a16="http://schemas.microsoft.com/office/drawing/2014/main" id="{3E0FA79F-42FF-417C-874A-2F7F5092F0C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49398133-E3B4-46CE-849B-2D392C0988D3}"/>
                  </a:ext>
                </a:extLst>
              </p:cNvPr>
              <p:cNvSpPr/>
              <p:nvPr/>
            </p:nvSpPr>
            <p:spPr>
              <a:xfrm>
                <a:off x="2596499"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15F6FC21-0A6B-4D52-AAA5-879B53AA1BDF}"/>
                  </a:ext>
                </a:extLst>
              </p:cNvPr>
              <p:cNvSpPr/>
              <p:nvPr/>
            </p:nvSpPr>
            <p:spPr>
              <a:xfrm>
                <a:off x="280114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60A76978-2DBF-4FB9-9517-93B2872F4E59}"/>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A92ADC1A-577A-4F9D-99F9-233A3DB79FC1}"/>
                  </a:ext>
                </a:extLst>
              </p:cNvPr>
              <p:cNvSpPr/>
              <p:nvPr/>
            </p:nvSpPr>
            <p:spPr>
              <a:xfrm>
                <a:off x="321042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32C2F2CB-32DE-4A61-99C3-6F72452FDE29}"/>
                </a:ext>
              </a:extLst>
            </p:cNvPr>
            <p:cNvGrpSpPr/>
            <p:nvPr/>
          </p:nvGrpSpPr>
          <p:grpSpPr>
            <a:xfrm>
              <a:off x="4096109" y="4424318"/>
              <a:ext cx="955977" cy="137415"/>
              <a:chOff x="2391858" y="3859681"/>
              <a:chExt cx="955977" cy="137415"/>
            </a:xfrm>
          </p:grpSpPr>
          <p:sp>
            <p:nvSpPr>
              <p:cNvPr id="122" name="Oval 121">
                <a:extLst>
                  <a:ext uri="{FF2B5EF4-FFF2-40B4-BE49-F238E27FC236}">
                    <a16:creationId xmlns:a16="http://schemas.microsoft.com/office/drawing/2014/main" id="{CE61A4F4-2123-440E-B167-4B6F59FDC7D4}"/>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464A318C-4808-415D-8D21-1029EDBE596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F27890A3-50B0-4B1A-8C2D-8BC8ABA0829A}"/>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C28D782F-6DA2-48B8-A9A6-10067EE0EDD0}"/>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53F0E53D-04EA-43FE-A9A2-7224B062B98A}"/>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109">
              <a:extLst>
                <a:ext uri="{FF2B5EF4-FFF2-40B4-BE49-F238E27FC236}">
                  <a16:creationId xmlns:a16="http://schemas.microsoft.com/office/drawing/2014/main" id="{C19B90EE-9C71-4860-AD40-0A2EBA42BD21}"/>
                </a:ext>
              </a:extLst>
            </p:cNvPr>
            <p:cNvGrpSpPr/>
            <p:nvPr/>
          </p:nvGrpSpPr>
          <p:grpSpPr>
            <a:xfrm>
              <a:off x="4096109" y="4996251"/>
              <a:ext cx="955977" cy="137415"/>
              <a:chOff x="2391858" y="3859681"/>
              <a:chExt cx="955977" cy="137415"/>
            </a:xfrm>
          </p:grpSpPr>
          <p:sp>
            <p:nvSpPr>
              <p:cNvPr id="117" name="Oval 116">
                <a:extLst>
                  <a:ext uri="{FF2B5EF4-FFF2-40B4-BE49-F238E27FC236}">
                    <a16:creationId xmlns:a16="http://schemas.microsoft.com/office/drawing/2014/main" id="{5B3A3932-03B2-48D1-B208-3E2AF026340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3DECD5D4-22D4-405B-90E8-2492D6B0AD4D}"/>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5B06D7D8-9332-4686-8B8E-F77F39C83F29}"/>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E1CF87CC-15B4-4A08-9CBC-6C221ED84554}"/>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3AB43D97-F70A-4E03-B9D7-51E3EB42AA67}"/>
                  </a:ext>
                </a:extLst>
              </p:cNvPr>
              <p:cNvSpPr/>
              <p:nvPr/>
            </p:nvSpPr>
            <p:spPr>
              <a:xfrm>
                <a:off x="3210420" y="3859681"/>
                <a:ext cx="137415" cy="137415"/>
              </a:xfrm>
              <a:prstGeom prst="ellipse">
                <a:avLst/>
              </a:prstGeom>
              <a:solidFill>
                <a:schemeClr val="accent1">
                  <a:lumMod val="75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A2794A44-DBBF-46BE-B323-A1122779D187}"/>
                </a:ext>
              </a:extLst>
            </p:cNvPr>
            <p:cNvGrpSpPr/>
            <p:nvPr/>
          </p:nvGrpSpPr>
          <p:grpSpPr>
            <a:xfrm>
              <a:off x="4096109" y="5564618"/>
              <a:ext cx="955977" cy="137415"/>
              <a:chOff x="2391858" y="3859681"/>
              <a:chExt cx="955977" cy="137415"/>
            </a:xfrm>
          </p:grpSpPr>
          <p:sp>
            <p:nvSpPr>
              <p:cNvPr id="112" name="Oval 111">
                <a:extLst>
                  <a:ext uri="{FF2B5EF4-FFF2-40B4-BE49-F238E27FC236}">
                    <a16:creationId xmlns:a16="http://schemas.microsoft.com/office/drawing/2014/main" id="{DA55A4E1-9A04-4D57-B909-DAA306EAED12}"/>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9C38D35F-6150-4D83-9A89-6971501AE9A3}"/>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E56F0E8E-A234-497D-9CD9-356D3976940C}"/>
                  </a:ext>
                </a:extLst>
              </p:cNvPr>
              <p:cNvSpPr/>
              <p:nvPr/>
            </p:nvSpPr>
            <p:spPr>
              <a:xfrm>
                <a:off x="2801140" y="3859681"/>
                <a:ext cx="137415" cy="137415"/>
              </a:xfrm>
              <a:prstGeom prst="ellipse">
                <a:avLst/>
              </a:prstGeom>
              <a:solidFill>
                <a:schemeClr val="accent1">
                  <a:lumMod val="75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F52A2BA4-6873-4571-B483-457D102FF9E4}"/>
                  </a:ext>
                </a:extLst>
              </p:cNvPr>
              <p:cNvSpPr/>
              <p:nvPr/>
            </p:nvSpPr>
            <p:spPr>
              <a:xfrm>
                <a:off x="3005781" y="3859681"/>
                <a:ext cx="137415" cy="137415"/>
              </a:xfrm>
              <a:prstGeom prst="ellipse">
                <a:avLst/>
              </a:prstGeom>
              <a:solidFill>
                <a:schemeClr val="accent1">
                  <a:lumMod val="75000"/>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21307D8B-4EE7-4806-B4C4-6A94C8B7D55A}"/>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3" name="Group 82">
            <a:extLst>
              <a:ext uri="{FF2B5EF4-FFF2-40B4-BE49-F238E27FC236}">
                <a16:creationId xmlns:a16="http://schemas.microsoft.com/office/drawing/2014/main" id="{DE5ADFCD-7F99-4EA3-A753-F4387AD5347E}"/>
              </a:ext>
              <a:ext uri="{C183D7F6-B498-43B3-948B-1728B52AA6E4}">
                <adec:decorative xmlns:adec="http://schemas.microsoft.com/office/drawing/2017/decorative" val="1"/>
              </a:ext>
            </a:extLst>
          </p:cNvPr>
          <p:cNvGrpSpPr/>
          <p:nvPr/>
        </p:nvGrpSpPr>
        <p:grpSpPr>
          <a:xfrm>
            <a:off x="7621713" y="2363581"/>
            <a:ext cx="1216132" cy="2343721"/>
            <a:chOff x="5808224" y="3859681"/>
            <a:chExt cx="955977" cy="1842352"/>
          </a:xfrm>
        </p:grpSpPr>
        <p:grpSp>
          <p:nvGrpSpPr>
            <p:cNvPr id="84" name="Group 83">
              <a:extLst>
                <a:ext uri="{FF2B5EF4-FFF2-40B4-BE49-F238E27FC236}">
                  <a16:creationId xmlns:a16="http://schemas.microsoft.com/office/drawing/2014/main" id="{0BAA5B7B-1FB8-41C2-9E9E-5A32BB490B3E}"/>
                </a:ext>
              </a:extLst>
            </p:cNvPr>
            <p:cNvGrpSpPr/>
            <p:nvPr/>
          </p:nvGrpSpPr>
          <p:grpSpPr>
            <a:xfrm>
              <a:off x="5808224" y="3859681"/>
              <a:ext cx="955977" cy="137415"/>
              <a:chOff x="2391858" y="3859681"/>
              <a:chExt cx="955977" cy="137415"/>
            </a:xfrm>
          </p:grpSpPr>
          <p:sp>
            <p:nvSpPr>
              <p:cNvPr id="103" name="Oval 102">
                <a:extLst>
                  <a:ext uri="{FF2B5EF4-FFF2-40B4-BE49-F238E27FC236}">
                    <a16:creationId xmlns:a16="http://schemas.microsoft.com/office/drawing/2014/main" id="{A3288AB8-273C-457A-B714-85432FE0BB86}"/>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AEDE8AD7-7867-4BDA-897C-61909A39A52F}"/>
                  </a:ext>
                </a:extLst>
              </p:cNvPr>
              <p:cNvSpPr/>
              <p:nvPr/>
            </p:nvSpPr>
            <p:spPr>
              <a:xfrm>
                <a:off x="2596499"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919D8ECD-8777-4384-9A56-4CF4DF13B751}"/>
                  </a:ext>
                </a:extLst>
              </p:cNvPr>
              <p:cNvSpPr/>
              <p:nvPr/>
            </p:nvSpPr>
            <p:spPr>
              <a:xfrm>
                <a:off x="280114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6B3B7BFE-1BFA-4C65-9344-F89249241361}"/>
                  </a:ext>
                </a:extLst>
              </p:cNvPr>
              <p:cNvSpPr/>
              <p:nvPr/>
            </p:nvSpPr>
            <p:spPr>
              <a:xfrm>
                <a:off x="3005781"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94C1DBB0-C9DF-4557-B89C-77B912DCB6EC}"/>
                  </a:ext>
                </a:extLst>
              </p:cNvPr>
              <p:cNvSpPr/>
              <p:nvPr/>
            </p:nvSpPr>
            <p:spPr>
              <a:xfrm>
                <a:off x="3210420" y="3859681"/>
                <a:ext cx="137415" cy="137415"/>
              </a:xfrm>
              <a:prstGeom prst="ellipse">
                <a:avLst/>
              </a:prstGeom>
              <a:solidFill>
                <a:schemeClr val="accent1">
                  <a:lumMod val="20000"/>
                  <a:lumOff val="80000"/>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A68D8D85-2445-4FA2-8D26-0A22A70A26B4}"/>
                </a:ext>
              </a:extLst>
            </p:cNvPr>
            <p:cNvGrpSpPr/>
            <p:nvPr/>
          </p:nvGrpSpPr>
          <p:grpSpPr>
            <a:xfrm>
              <a:off x="5808224" y="4424318"/>
              <a:ext cx="955977" cy="137415"/>
              <a:chOff x="2391858" y="3859681"/>
              <a:chExt cx="955977" cy="137415"/>
            </a:xfrm>
          </p:grpSpPr>
          <p:sp>
            <p:nvSpPr>
              <p:cNvPr id="98" name="Oval 97">
                <a:extLst>
                  <a:ext uri="{FF2B5EF4-FFF2-40B4-BE49-F238E27FC236}">
                    <a16:creationId xmlns:a16="http://schemas.microsoft.com/office/drawing/2014/main" id="{05F2449C-27B8-49B9-8E9C-ECF74FDAB0BC}"/>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C81C01C-A947-411E-BBA4-600F6290CCBA}"/>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106DA0B-491A-4D51-BABF-130E696B5D4B}"/>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133A15A0-50FD-4D3F-8EAA-545D7C3F7180}"/>
                  </a:ext>
                </a:extLst>
              </p:cNvPr>
              <p:cNvSpPr/>
              <p:nvPr/>
            </p:nvSpPr>
            <p:spPr>
              <a:xfrm>
                <a:off x="3005781"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7184517-854F-41BD-B500-001C9F57029D}"/>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AEF228EB-8D9D-4C92-BF09-82B961805C75}"/>
                </a:ext>
              </a:extLst>
            </p:cNvPr>
            <p:cNvGrpSpPr/>
            <p:nvPr/>
          </p:nvGrpSpPr>
          <p:grpSpPr>
            <a:xfrm>
              <a:off x="5808224" y="4996251"/>
              <a:ext cx="955977" cy="137415"/>
              <a:chOff x="2391858" y="3859681"/>
              <a:chExt cx="955977" cy="137415"/>
            </a:xfrm>
          </p:grpSpPr>
          <p:sp>
            <p:nvSpPr>
              <p:cNvPr id="93" name="Oval 92">
                <a:extLst>
                  <a:ext uri="{FF2B5EF4-FFF2-40B4-BE49-F238E27FC236}">
                    <a16:creationId xmlns:a16="http://schemas.microsoft.com/office/drawing/2014/main" id="{F7780A7F-AC23-4CE8-9328-0970B543AFA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E37C3F8D-CC78-4E3F-BCC3-79B929365617}"/>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8FF06C62-B722-4035-BF6C-A75F2E952DEF}"/>
                  </a:ext>
                </a:extLst>
              </p:cNvPr>
              <p:cNvSpPr/>
              <p:nvPr/>
            </p:nvSpPr>
            <p:spPr>
              <a:xfrm>
                <a:off x="2801140"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E6F3FCC0-744E-42E3-9C56-2677DA412C05}"/>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97E8DE7A-E83A-4438-B295-4D7B713CCCE8}"/>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Group 86">
              <a:extLst>
                <a:ext uri="{FF2B5EF4-FFF2-40B4-BE49-F238E27FC236}">
                  <a16:creationId xmlns:a16="http://schemas.microsoft.com/office/drawing/2014/main" id="{E4D0107C-F4EA-4901-8C0B-983DFF414770}"/>
                </a:ext>
              </a:extLst>
            </p:cNvPr>
            <p:cNvGrpSpPr/>
            <p:nvPr/>
          </p:nvGrpSpPr>
          <p:grpSpPr>
            <a:xfrm>
              <a:off x="5808224" y="5564618"/>
              <a:ext cx="955977" cy="137415"/>
              <a:chOff x="2391858" y="3859681"/>
              <a:chExt cx="955977" cy="137415"/>
            </a:xfrm>
          </p:grpSpPr>
          <p:sp>
            <p:nvSpPr>
              <p:cNvPr id="88" name="Oval 87">
                <a:extLst>
                  <a:ext uri="{FF2B5EF4-FFF2-40B4-BE49-F238E27FC236}">
                    <a16:creationId xmlns:a16="http://schemas.microsoft.com/office/drawing/2014/main" id="{2F713837-D0B7-491A-B821-129141DC27A3}"/>
                  </a:ext>
                </a:extLst>
              </p:cNvPr>
              <p:cNvSpPr/>
              <p:nvPr/>
            </p:nvSpPr>
            <p:spPr>
              <a:xfrm>
                <a:off x="2391858"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0342F4EF-4F2C-4006-A37C-92FE699FDB34}"/>
                  </a:ext>
                </a:extLst>
              </p:cNvPr>
              <p:cNvSpPr/>
              <p:nvPr/>
            </p:nvSpPr>
            <p:spPr>
              <a:xfrm>
                <a:off x="2596499" y="3859681"/>
                <a:ext cx="137415" cy="137415"/>
              </a:xfrm>
              <a:prstGeom prst="ellipse">
                <a:avLst/>
              </a:prstGeom>
              <a:solidFill>
                <a:schemeClr val="accent1">
                  <a:alpha val="73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89FA8E5-0EF1-4C25-A0D4-AE6A2E65F6F0}"/>
                  </a:ext>
                </a:extLst>
              </p:cNvPr>
              <p:cNvSpPr/>
              <p:nvPr/>
            </p:nvSpPr>
            <p:spPr>
              <a:xfrm>
                <a:off x="280114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73E585D1-A111-440D-BB9E-026F87532AB7}"/>
                  </a:ext>
                </a:extLst>
              </p:cNvPr>
              <p:cNvSpPr/>
              <p:nvPr/>
            </p:nvSpPr>
            <p:spPr>
              <a:xfrm>
                <a:off x="3005781"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BA6409FF-0F2F-4A67-A8D7-B5DAFAF24152}"/>
                  </a:ext>
                </a:extLst>
              </p:cNvPr>
              <p:cNvSpPr/>
              <p:nvPr/>
            </p:nvSpPr>
            <p:spPr>
              <a:xfrm>
                <a:off x="3210420" y="3859681"/>
                <a:ext cx="137415" cy="137415"/>
              </a:xfrm>
              <a:prstGeom prst="ellipse">
                <a:avLst/>
              </a:prstGeom>
              <a:solidFill>
                <a:schemeClr val="accent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5/22/2023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14</a:t>
            </a:fld>
            <a:endParaRPr lang="en-US" dirty="0"/>
          </a:p>
        </p:txBody>
      </p:sp>
    </p:spTree>
    <p:extLst>
      <p:ext uri="{BB962C8B-B14F-4D97-AF65-F5344CB8AC3E}">
        <p14:creationId xmlns:p14="http://schemas.microsoft.com/office/powerpoint/2010/main" val="3176136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988992" y="323603"/>
            <a:ext cx="9264193" cy="492443"/>
          </a:xfrm>
          <a:prstGeom prst="rect">
            <a:avLst/>
          </a:prstGeom>
          <a:noFill/>
        </p:spPr>
        <p:txBody>
          <a:bodyPr wrap="square" lIns="0" tIns="0" rIns="0" bIns="0" rtlCol="0" anchor="ctr">
            <a:spAutoFit/>
          </a:bodyPr>
          <a:lstStyle/>
          <a:p>
            <a:r>
              <a:rPr lang="en-US" sz="3200" b="1" dirty="0">
                <a:latin typeface="+mj-lt"/>
              </a:rPr>
              <a:t>DRM Investment Priorities.</a:t>
            </a:r>
            <a:endParaRPr lang="en-US" sz="3600" dirty="0">
              <a:latin typeface="+mj-lt"/>
            </a:endParaRPr>
          </a:p>
        </p:txBody>
      </p:sp>
      <p:sp>
        <p:nvSpPr>
          <p:cNvPr id="14" name="TextBox 13">
            <a:extLst>
              <a:ext uri="{FF2B5EF4-FFF2-40B4-BE49-F238E27FC236}">
                <a16:creationId xmlns:a16="http://schemas.microsoft.com/office/drawing/2014/main" id="{CABF686F-91C6-49D1-A69F-A2D1290E7E30}"/>
              </a:ext>
            </a:extLst>
          </p:cNvPr>
          <p:cNvSpPr txBox="1"/>
          <p:nvPr/>
        </p:nvSpPr>
        <p:spPr>
          <a:xfrm>
            <a:off x="3489960" y="931506"/>
            <a:ext cx="5120640" cy="646331"/>
          </a:xfrm>
          <a:prstGeom prst="rect">
            <a:avLst/>
          </a:prstGeom>
          <a:noFill/>
        </p:spPr>
        <p:txBody>
          <a:bodyPr wrap="square" lIns="0" tIns="0" rIns="0" bIns="0" rtlCol="0">
            <a:spAutoFit/>
          </a:bodyPr>
          <a:lstStyle/>
          <a:p>
            <a:pPr algn="ctr"/>
            <a:r>
              <a:rPr lang="en-US" sz="1400" b="1" dirty="0"/>
              <a:t>Pillar 1: Enhancing institutional capacity of DoDMA and other DRM supporting institutions at national and local authority levels to effectively execute their mandate </a:t>
            </a:r>
          </a:p>
        </p:txBody>
      </p:sp>
      <p:grpSp>
        <p:nvGrpSpPr>
          <p:cNvPr id="36" name="Group 35">
            <a:extLst>
              <a:ext uri="{FF2B5EF4-FFF2-40B4-BE49-F238E27FC236}">
                <a16:creationId xmlns:a16="http://schemas.microsoft.com/office/drawing/2014/main" id="{CF8A7EC5-3DC6-491A-B43F-24CA6DEFBE61}"/>
              </a:ext>
              <a:ext uri="{C183D7F6-B498-43B3-948B-1728B52AA6E4}">
                <adec:decorative xmlns:adec="http://schemas.microsoft.com/office/drawing/2017/decorative" val="1"/>
              </a:ext>
            </a:extLst>
          </p:cNvPr>
          <p:cNvGrpSpPr/>
          <p:nvPr/>
        </p:nvGrpSpPr>
        <p:grpSpPr>
          <a:xfrm>
            <a:off x="823078" y="2193275"/>
            <a:ext cx="10575281" cy="3278581"/>
            <a:chOff x="788154" y="2147002"/>
            <a:chExt cx="10851577" cy="3474914"/>
          </a:xfrm>
        </p:grpSpPr>
        <p:grpSp>
          <p:nvGrpSpPr>
            <p:cNvPr id="29" name="Group 28">
              <a:extLst>
                <a:ext uri="{FF2B5EF4-FFF2-40B4-BE49-F238E27FC236}">
                  <a16:creationId xmlns:a16="http://schemas.microsoft.com/office/drawing/2014/main" id="{17632067-409A-4C6C-9C61-655CF362D017}"/>
                </a:ext>
              </a:extLst>
            </p:cNvPr>
            <p:cNvGrpSpPr/>
            <p:nvPr/>
          </p:nvGrpSpPr>
          <p:grpSpPr>
            <a:xfrm>
              <a:off x="8324290" y="2147002"/>
              <a:ext cx="3236217" cy="1125035"/>
              <a:chOff x="8209472" y="2043791"/>
              <a:chExt cx="3236217" cy="1125035"/>
            </a:xfrm>
          </p:grpSpPr>
          <p:sp>
            <p:nvSpPr>
              <p:cNvPr id="30" name="TextBox 29">
                <a:extLst>
                  <a:ext uri="{FF2B5EF4-FFF2-40B4-BE49-F238E27FC236}">
                    <a16:creationId xmlns:a16="http://schemas.microsoft.com/office/drawing/2014/main" id="{1BF6ABAB-99E8-47DB-B0E7-7897C92C3938}"/>
                  </a:ext>
                </a:extLst>
              </p:cNvPr>
              <p:cNvSpPr txBox="1"/>
              <p:nvPr/>
            </p:nvSpPr>
            <p:spPr>
              <a:xfrm>
                <a:off x="8212461" y="2712136"/>
                <a:ext cx="3233228" cy="456690"/>
              </a:xfrm>
              <a:prstGeom prst="rect">
                <a:avLst/>
              </a:prstGeom>
              <a:noFill/>
            </p:spPr>
            <p:txBody>
              <a:bodyPr wrap="square" lIns="0" tIns="0" rIns="0" bIns="0" rtlCol="0">
                <a:spAutoFit/>
              </a:bodyPr>
              <a:lstStyle/>
              <a:p>
                <a:r>
                  <a:rPr lang="en-US" sz="1400" dirty="0"/>
                  <a:t>Proactive investments to address the effects of disasters and build back better and safer .</a:t>
                </a:r>
              </a:p>
            </p:txBody>
          </p:sp>
          <p:sp>
            <p:nvSpPr>
              <p:cNvPr id="31" name="TextBox 30">
                <a:extLst>
                  <a:ext uri="{FF2B5EF4-FFF2-40B4-BE49-F238E27FC236}">
                    <a16:creationId xmlns:a16="http://schemas.microsoft.com/office/drawing/2014/main" id="{1A8B7CBA-912D-4B48-A3A6-8510F1ACEF46}"/>
                  </a:ext>
                </a:extLst>
              </p:cNvPr>
              <p:cNvSpPr txBox="1"/>
              <p:nvPr/>
            </p:nvSpPr>
            <p:spPr>
              <a:xfrm>
                <a:off x="8209472" y="2043791"/>
                <a:ext cx="3233228" cy="553998"/>
              </a:xfrm>
              <a:prstGeom prst="rect">
                <a:avLst/>
              </a:prstGeom>
              <a:noFill/>
            </p:spPr>
            <p:txBody>
              <a:bodyPr wrap="square" lIns="0" tIns="0" rIns="0" bIns="0" rtlCol="0">
                <a:spAutoFit/>
              </a:bodyPr>
              <a:lstStyle/>
              <a:p>
                <a:r>
                  <a:rPr lang="en-US" b="1" dirty="0"/>
                  <a:t>Pillar 4: Investing in post-disaster recovery and build back better.</a:t>
                </a:r>
              </a:p>
            </p:txBody>
          </p:sp>
        </p:grpSp>
        <p:grpSp>
          <p:nvGrpSpPr>
            <p:cNvPr id="32" name="Group 31">
              <a:extLst>
                <a:ext uri="{FF2B5EF4-FFF2-40B4-BE49-F238E27FC236}">
                  <a16:creationId xmlns:a16="http://schemas.microsoft.com/office/drawing/2014/main" id="{D704045F-06DF-4855-BAA9-72DBCFFEC77E}"/>
                </a:ext>
              </a:extLst>
            </p:cNvPr>
            <p:cNvGrpSpPr/>
            <p:nvPr/>
          </p:nvGrpSpPr>
          <p:grpSpPr>
            <a:xfrm>
              <a:off x="8324290" y="4251844"/>
              <a:ext cx="3315441" cy="1370072"/>
              <a:chOff x="8324290" y="4251844"/>
              <a:chExt cx="3315441" cy="1370072"/>
            </a:xfrm>
          </p:grpSpPr>
          <p:sp>
            <p:nvSpPr>
              <p:cNvPr id="34" name="TextBox 33">
                <a:extLst>
                  <a:ext uri="{FF2B5EF4-FFF2-40B4-BE49-F238E27FC236}">
                    <a16:creationId xmlns:a16="http://schemas.microsoft.com/office/drawing/2014/main" id="{C843676A-60C6-4359-9F0F-B8AE0300D43B}"/>
                  </a:ext>
                </a:extLst>
              </p:cNvPr>
              <p:cNvSpPr txBox="1"/>
              <p:nvPr/>
            </p:nvSpPr>
            <p:spPr>
              <a:xfrm>
                <a:off x="8406503" y="4251844"/>
                <a:ext cx="3233228" cy="1370072"/>
              </a:xfrm>
              <a:prstGeom prst="rect">
                <a:avLst/>
              </a:prstGeom>
              <a:noFill/>
            </p:spPr>
            <p:txBody>
              <a:bodyPr wrap="square" lIns="0" tIns="0" rIns="0" bIns="0" rtlCol="0">
                <a:spAutoFit/>
              </a:bodyPr>
              <a:lstStyle/>
              <a:p>
                <a:r>
                  <a:rPr lang="en-US" sz="1400" dirty="0"/>
                  <a:t>Proactive investments to enhance the understanding and adoption of innovative disaster risk reduction measures and practices, this pillar will focus on mainstreaming disaster risk management across key sectors in the country </a:t>
                </a:r>
              </a:p>
            </p:txBody>
          </p:sp>
          <p:sp>
            <p:nvSpPr>
              <p:cNvPr id="35" name="TextBox 34">
                <a:extLst>
                  <a:ext uri="{FF2B5EF4-FFF2-40B4-BE49-F238E27FC236}">
                    <a16:creationId xmlns:a16="http://schemas.microsoft.com/office/drawing/2014/main" id="{22B1BDB2-A577-4B8C-86DE-9B1FA359B37E}"/>
                  </a:ext>
                </a:extLst>
              </p:cNvPr>
              <p:cNvSpPr txBox="1"/>
              <p:nvPr/>
            </p:nvSpPr>
            <p:spPr>
              <a:xfrm>
                <a:off x="8324290" y="5351682"/>
                <a:ext cx="3233228" cy="258533"/>
              </a:xfrm>
              <a:prstGeom prst="rect">
                <a:avLst/>
              </a:prstGeom>
              <a:noFill/>
            </p:spPr>
            <p:txBody>
              <a:bodyPr wrap="square" lIns="0" tIns="0" rIns="0" bIns="0" rtlCol="0">
                <a:spAutoFit/>
              </a:bodyPr>
              <a:lstStyle/>
              <a:p>
                <a:endParaRPr lang="en-US" b="1" dirty="0"/>
              </a:p>
            </p:txBody>
          </p:sp>
        </p:grpSp>
        <p:sp>
          <p:nvSpPr>
            <p:cNvPr id="39" name="TextBox 38">
              <a:extLst>
                <a:ext uri="{FF2B5EF4-FFF2-40B4-BE49-F238E27FC236}">
                  <a16:creationId xmlns:a16="http://schemas.microsoft.com/office/drawing/2014/main" id="{AEE0DDEB-94B0-4768-9871-27F6BE297153}"/>
                </a:ext>
              </a:extLst>
            </p:cNvPr>
            <p:cNvSpPr txBox="1"/>
            <p:nvPr/>
          </p:nvSpPr>
          <p:spPr>
            <a:xfrm>
              <a:off x="788154" y="2147002"/>
              <a:ext cx="3233228" cy="517066"/>
            </a:xfrm>
            <a:prstGeom prst="rect">
              <a:avLst/>
            </a:prstGeom>
            <a:noFill/>
          </p:spPr>
          <p:txBody>
            <a:bodyPr wrap="square" lIns="0" tIns="0" rIns="0" bIns="0" rtlCol="0">
              <a:spAutoFit/>
            </a:bodyPr>
            <a:lstStyle/>
            <a:p>
              <a:pPr algn="r"/>
              <a:r>
                <a:rPr lang="en-US" b="1" dirty="0"/>
                <a:t>Pillar 2: Reduce existing risks and prevent new risks.</a:t>
              </a:r>
            </a:p>
          </p:txBody>
        </p:sp>
        <p:grpSp>
          <p:nvGrpSpPr>
            <p:cNvPr id="40" name="Group 39">
              <a:extLst>
                <a:ext uri="{FF2B5EF4-FFF2-40B4-BE49-F238E27FC236}">
                  <a16:creationId xmlns:a16="http://schemas.microsoft.com/office/drawing/2014/main" id="{37CFE83A-7B9A-4948-8C8F-A20544A4E3F8}"/>
                </a:ext>
              </a:extLst>
            </p:cNvPr>
            <p:cNvGrpSpPr/>
            <p:nvPr/>
          </p:nvGrpSpPr>
          <p:grpSpPr>
            <a:xfrm>
              <a:off x="788154" y="2770170"/>
              <a:ext cx="3261570" cy="2840045"/>
              <a:chOff x="8324290" y="2770170"/>
              <a:chExt cx="3261570" cy="2840045"/>
            </a:xfrm>
          </p:grpSpPr>
          <p:sp>
            <p:nvSpPr>
              <p:cNvPr id="41" name="TextBox 40">
                <a:extLst>
                  <a:ext uri="{FF2B5EF4-FFF2-40B4-BE49-F238E27FC236}">
                    <a16:creationId xmlns:a16="http://schemas.microsoft.com/office/drawing/2014/main" id="{F0163476-7C3B-4403-BCBE-6E2197D4AF48}"/>
                  </a:ext>
                </a:extLst>
              </p:cNvPr>
              <p:cNvSpPr txBox="1"/>
              <p:nvPr/>
            </p:nvSpPr>
            <p:spPr>
              <a:xfrm>
                <a:off x="8494539" y="2770170"/>
                <a:ext cx="3091321" cy="685036"/>
              </a:xfrm>
              <a:prstGeom prst="rect">
                <a:avLst/>
              </a:prstGeom>
              <a:noFill/>
            </p:spPr>
            <p:txBody>
              <a:bodyPr wrap="square" lIns="0" tIns="0" rIns="0" bIns="0" rtlCol="0">
                <a:spAutoFit/>
              </a:bodyPr>
              <a:lstStyle/>
              <a:p>
                <a:pPr algn="r"/>
                <a:r>
                  <a:rPr lang="en-US" sz="1400" dirty="0"/>
                  <a:t>Reduced impact of disasters on the lives, livelihoods and assets of individuals, communities and the nation. </a:t>
                </a:r>
              </a:p>
            </p:txBody>
          </p:sp>
          <p:sp>
            <p:nvSpPr>
              <p:cNvPr id="42" name="TextBox 41">
                <a:extLst>
                  <a:ext uri="{FF2B5EF4-FFF2-40B4-BE49-F238E27FC236}">
                    <a16:creationId xmlns:a16="http://schemas.microsoft.com/office/drawing/2014/main" id="{3CC98909-5ABB-4A3D-BC52-5BB105E69483}"/>
                  </a:ext>
                </a:extLst>
              </p:cNvPr>
              <p:cNvSpPr txBox="1"/>
              <p:nvPr/>
            </p:nvSpPr>
            <p:spPr>
              <a:xfrm>
                <a:off x="8324290" y="5351682"/>
                <a:ext cx="3233228" cy="258533"/>
              </a:xfrm>
              <a:prstGeom prst="rect">
                <a:avLst/>
              </a:prstGeom>
              <a:noFill/>
            </p:spPr>
            <p:txBody>
              <a:bodyPr wrap="square" lIns="0" tIns="0" rIns="0" bIns="0" rtlCol="0">
                <a:spAutoFit/>
              </a:bodyPr>
              <a:lstStyle/>
              <a:p>
                <a:pPr algn="r"/>
                <a:endParaRPr lang="en-US" b="1" dirty="0"/>
              </a:p>
            </p:txBody>
          </p:sp>
        </p:grpSp>
      </p:grpSp>
      <p:grpSp>
        <p:nvGrpSpPr>
          <p:cNvPr id="23" name="Group 22">
            <a:extLst>
              <a:ext uri="{FF2B5EF4-FFF2-40B4-BE49-F238E27FC236}">
                <a16:creationId xmlns:a16="http://schemas.microsoft.com/office/drawing/2014/main" id="{7C25CC7E-9659-4033-AF7E-F4036E3423C9}"/>
              </a:ext>
              <a:ext uri="{C183D7F6-B498-43B3-948B-1728B52AA6E4}">
                <adec:decorative xmlns:adec="http://schemas.microsoft.com/office/drawing/2017/decorative" val="1"/>
              </a:ext>
            </a:extLst>
          </p:cNvPr>
          <p:cNvGrpSpPr/>
          <p:nvPr/>
        </p:nvGrpSpPr>
        <p:grpSpPr>
          <a:xfrm>
            <a:off x="4216400" y="2008772"/>
            <a:ext cx="3759200" cy="3758138"/>
            <a:chOff x="5540375" y="2870200"/>
            <a:chExt cx="1078219" cy="1077914"/>
          </a:xfrm>
          <a:solidFill>
            <a:schemeClr val="bg2"/>
          </a:solidFill>
        </p:grpSpPr>
        <p:sp>
          <p:nvSpPr>
            <p:cNvPr id="19" name="Freeform 5">
              <a:extLst>
                <a:ext uri="{FF2B5EF4-FFF2-40B4-BE49-F238E27FC236}">
                  <a16:creationId xmlns:a16="http://schemas.microsoft.com/office/drawing/2014/main" id="{91B12C34-F8FA-4B08-9D46-F5EA12FABE86}"/>
                </a:ext>
              </a:extLst>
            </p:cNvPr>
            <p:cNvSpPr>
              <a:spLocks/>
            </p:cNvSpPr>
            <p:nvPr/>
          </p:nvSpPr>
          <p:spPr bwMode="auto">
            <a:xfrm>
              <a:off x="5540376" y="3429001"/>
              <a:ext cx="515938" cy="519113"/>
            </a:xfrm>
            <a:custGeom>
              <a:avLst/>
              <a:gdLst>
                <a:gd name="T0" fmla="*/ 172 w 172"/>
                <a:gd name="T1" fmla="*/ 90 h 173"/>
                <a:gd name="T2" fmla="*/ 172 w 172"/>
                <a:gd name="T3" fmla="*/ 173 h 173"/>
                <a:gd name="T4" fmla="*/ 0 w 172"/>
                <a:gd name="T5" fmla="*/ 0 h 173"/>
                <a:gd name="T6" fmla="*/ 82 w 172"/>
                <a:gd name="T7" fmla="*/ 0 h 173"/>
                <a:gd name="T8" fmla="*/ 172 w 172"/>
                <a:gd name="T9" fmla="*/ 90 h 173"/>
              </a:gdLst>
              <a:ahLst/>
              <a:cxnLst>
                <a:cxn ang="0">
                  <a:pos x="T0" y="T1"/>
                </a:cxn>
                <a:cxn ang="0">
                  <a:pos x="T2" y="T3"/>
                </a:cxn>
                <a:cxn ang="0">
                  <a:pos x="T4" y="T5"/>
                </a:cxn>
                <a:cxn ang="0">
                  <a:pos x="T6" y="T7"/>
                </a:cxn>
                <a:cxn ang="0">
                  <a:pos x="T8" y="T9"/>
                </a:cxn>
              </a:cxnLst>
              <a:rect l="0" t="0" r="r" b="b"/>
              <a:pathLst>
                <a:path w="172" h="173">
                  <a:moveTo>
                    <a:pt x="172" y="90"/>
                  </a:moveTo>
                  <a:cubicBezTo>
                    <a:pt x="172" y="173"/>
                    <a:pt x="172" y="173"/>
                    <a:pt x="172" y="173"/>
                  </a:cubicBezTo>
                  <a:cubicBezTo>
                    <a:pt x="80" y="166"/>
                    <a:pt x="6" y="93"/>
                    <a:pt x="0" y="0"/>
                  </a:cubicBezTo>
                  <a:cubicBezTo>
                    <a:pt x="82" y="0"/>
                    <a:pt x="82" y="0"/>
                    <a:pt x="82" y="0"/>
                  </a:cubicBezTo>
                  <a:cubicBezTo>
                    <a:pt x="88" y="47"/>
                    <a:pt x="125" y="84"/>
                    <a:pt x="17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6">
              <a:extLst>
                <a:ext uri="{FF2B5EF4-FFF2-40B4-BE49-F238E27FC236}">
                  <a16:creationId xmlns:a16="http://schemas.microsoft.com/office/drawing/2014/main" id="{C6E57602-3060-43F3-8678-84886548F349}"/>
                </a:ext>
              </a:extLst>
            </p:cNvPr>
            <p:cNvSpPr>
              <a:spLocks/>
            </p:cNvSpPr>
            <p:nvPr/>
          </p:nvSpPr>
          <p:spPr bwMode="auto">
            <a:xfrm>
              <a:off x="6097894" y="3429001"/>
              <a:ext cx="520700" cy="519113"/>
            </a:xfrm>
            <a:custGeom>
              <a:avLst/>
              <a:gdLst>
                <a:gd name="T0" fmla="*/ 90 w 173"/>
                <a:gd name="T1" fmla="*/ 0 h 173"/>
                <a:gd name="T2" fmla="*/ 173 w 173"/>
                <a:gd name="T3" fmla="*/ 0 h 173"/>
                <a:gd name="T4" fmla="*/ 0 w 173"/>
                <a:gd name="T5" fmla="*/ 173 h 173"/>
                <a:gd name="T6" fmla="*/ 0 w 173"/>
                <a:gd name="T7" fmla="*/ 90 h 173"/>
                <a:gd name="T8" fmla="*/ 90 w 173"/>
                <a:gd name="T9" fmla="*/ 0 h 173"/>
              </a:gdLst>
              <a:ahLst/>
              <a:cxnLst>
                <a:cxn ang="0">
                  <a:pos x="T0" y="T1"/>
                </a:cxn>
                <a:cxn ang="0">
                  <a:pos x="T2" y="T3"/>
                </a:cxn>
                <a:cxn ang="0">
                  <a:pos x="T4" y="T5"/>
                </a:cxn>
                <a:cxn ang="0">
                  <a:pos x="T6" y="T7"/>
                </a:cxn>
                <a:cxn ang="0">
                  <a:pos x="T8" y="T9"/>
                </a:cxn>
              </a:cxnLst>
              <a:rect l="0" t="0" r="r" b="b"/>
              <a:pathLst>
                <a:path w="173" h="173">
                  <a:moveTo>
                    <a:pt x="90" y="0"/>
                  </a:moveTo>
                  <a:cubicBezTo>
                    <a:pt x="173" y="0"/>
                    <a:pt x="173" y="0"/>
                    <a:pt x="173" y="0"/>
                  </a:cubicBezTo>
                  <a:cubicBezTo>
                    <a:pt x="166" y="93"/>
                    <a:pt x="92" y="166"/>
                    <a:pt x="0" y="173"/>
                  </a:cubicBezTo>
                  <a:cubicBezTo>
                    <a:pt x="0" y="90"/>
                    <a:pt x="0" y="90"/>
                    <a:pt x="0" y="90"/>
                  </a:cubicBezTo>
                  <a:cubicBezTo>
                    <a:pt x="47" y="84"/>
                    <a:pt x="84" y="47"/>
                    <a:pt x="9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7">
              <a:extLst>
                <a:ext uri="{FF2B5EF4-FFF2-40B4-BE49-F238E27FC236}">
                  <a16:creationId xmlns:a16="http://schemas.microsoft.com/office/drawing/2014/main" id="{2252E87A-6A81-40D1-9461-95D5224F0B31}"/>
                </a:ext>
              </a:extLst>
            </p:cNvPr>
            <p:cNvSpPr>
              <a:spLocks/>
            </p:cNvSpPr>
            <p:nvPr/>
          </p:nvSpPr>
          <p:spPr bwMode="auto">
            <a:xfrm>
              <a:off x="6097894" y="2870200"/>
              <a:ext cx="520700" cy="515938"/>
            </a:xfrm>
            <a:custGeom>
              <a:avLst/>
              <a:gdLst>
                <a:gd name="T0" fmla="*/ 0 w 173"/>
                <a:gd name="T1" fmla="*/ 82 h 172"/>
                <a:gd name="T2" fmla="*/ 0 w 173"/>
                <a:gd name="T3" fmla="*/ 0 h 172"/>
                <a:gd name="T4" fmla="*/ 173 w 173"/>
                <a:gd name="T5" fmla="*/ 172 h 172"/>
                <a:gd name="T6" fmla="*/ 90 w 173"/>
                <a:gd name="T7" fmla="*/ 172 h 172"/>
                <a:gd name="T8" fmla="*/ 0 w 173"/>
                <a:gd name="T9" fmla="*/ 82 h 172"/>
              </a:gdLst>
              <a:ahLst/>
              <a:cxnLst>
                <a:cxn ang="0">
                  <a:pos x="T0" y="T1"/>
                </a:cxn>
                <a:cxn ang="0">
                  <a:pos x="T2" y="T3"/>
                </a:cxn>
                <a:cxn ang="0">
                  <a:pos x="T4" y="T5"/>
                </a:cxn>
                <a:cxn ang="0">
                  <a:pos x="T6" y="T7"/>
                </a:cxn>
                <a:cxn ang="0">
                  <a:pos x="T8" y="T9"/>
                </a:cxn>
              </a:cxnLst>
              <a:rect l="0" t="0" r="r" b="b"/>
              <a:pathLst>
                <a:path w="173" h="172">
                  <a:moveTo>
                    <a:pt x="0" y="82"/>
                  </a:moveTo>
                  <a:cubicBezTo>
                    <a:pt x="0" y="0"/>
                    <a:pt x="0" y="0"/>
                    <a:pt x="0" y="0"/>
                  </a:cubicBezTo>
                  <a:cubicBezTo>
                    <a:pt x="92" y="7"/>
                    <a:pt x="166" y="80"/>
                    <a:pt x="173" y="172"/>
                  </a:cubicBezTo>
                  <a:cubicBezTo>
                    <a:pt x="90" y="172"/>
                    <a:pt x="90" y="172"/>
                    <a:pt x="90" y="172"/>
                  </a:cubicBezTo>
                  <a:cubicBezTo>
                    <a:pt x="84" y="126"/>
                    <a:pt x="47" y="88"/>
                    <a:pt x="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8">
              <a:extLst>
                <a:ext uri="{FF2B5EF4-FFF2-40B4-BE49-F238E27FC236}">
                  <a16:creationId xmlns:a16="http://schemas.microsoft.com/office/drawing/2014/main" id="{ADBD0F45-41D0-4808-9E29-70A3C395B791}"/>
                </a:ext>
              </a:extLst>
            </p:cNvPr>
            <p:cNvSpPr>
              <a:spLocks/>
            </p:cNvSpPr>
            <p:nvPr/>
          </p:nvSpPr>
          <p:spPr bwMode="auto">
            <a:xfrm>
              <a:off x="5540375" y="2870200"/>
              <a:ext cx="515938" cy="515938"/>
            </a:xfrm>
            <a:custGeom>
              <a:avLst/>
              <a:gdLst>
                <a:gd name="T0" fmla="*/ 82 w 172"/>
                <a:gd name="T1" fmla="*/ 172 h 172"/>
                <a:gd name="T2" fmla="*/ 0 w 172"/>
                <a:gd name="T3" fmla="*/ 172 h 172"/>
                <a:gd name="T4" fmla="*/ 172 w 172"/>
                <a:gd name="T5" fmla="*/ 0 h 172"/>
                <a:gd name="T6" fmla="*/ 172 w 172"/>
                <a:gd name="T7" fmla="*/ 82 h 172"/>
                <a:gd name="T8" fmla="*/ 82 w 172"/>
                <a:gd name="T9" fmla="*/ 172 h 172"/>
              </a:gdLst>
              <a:ahLst/>
              <a:cxnLst>
                <a:cxn ang="0">
                  <a:pos x="T0" y="T1"/>
                </a:cxn>
                <a:cxn ang="0">
                  <a:pos x="T2" y="T3"/>
                </a:cxn>
                <a:cxn ang="0">
                  <a:pos x="T4" y="T5"/>
                </a:cxn>
                <a:cxn ang="0">
                  <a:pos x="T6" y="T7"/>
                </a:cxn>
                <a:cxn ang="0">
                  <a:pos x="T8" y="T9"/>
                </a:cxn>
              </a:cxnLst>
              <a:rect l="0" t="0" r="r" b="b"/>
              <a:pathLst>
                <a:path w="172" h="172">
                  <a:moveTo>
                    <a:pt x="82" y="172"/>
                  </a:moveTo>
                  <a:cubicBezTo>
                    <a:pt x="0" y="172"/>
                    <a:pt x="0" y="172"/>
                    <a:pt x="0" y="172"/>
                  </a:cubicBezTo>
                  <a:cubicBezTo>
                    <a:pt x="6" y="80"/>
                    <a:pt x="80" y="7"/>
                    <a:pt x="172" y="0"/>
                  </a:cubicBezTo>
                  <a:cubicBezTo>
                    <a:pt x="172" y="82"/>
                    <a:pt x="172" y="82"/>
                    <a:pt x="172" y="82"/>
                  </a:cubicBezTo>
                  <a:cubicBezTo>
                    <a:pt x="125" y="88"/>
                    <a:pt x="88" y="126"/>
                    <a:pt x="82"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Oval 25">
            <a:extLst>
              <a:ext uri="{FF2B5EF4-FFF2-40B4-BE49-F238E27FC236}">
                <a16:creationId xmlns:a16="http://schemas.microsoft.com/office/drawing/2014/main" id="{32050594-ED75-4BD6-9F30-3FF422F2D107}"/>
              </a:ext>
              <a:ext uri="{C183D7F6-B498-43B3-948B-1728B52AA6E4}">
                <adec:decorative xmlns:adec="http://schemas.microsoft.com/office/drawing/2017/decorative" val="1"/>
              </a:ext>
            </a:extLst>
          </p:cNvPr>
          <p:cNvSpPr/>
          <p:nvPr/>
        </p:nvSpPr>
        <p:spPr>
          <a:xfrm>
            <a:off x="4324312" y="2268027"/>
            <a:ext cx="1052680" cy="1052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D570AF8D-5346-44BD-82DE-4E39FE2807C5}"/>
              </a:ext>
              <a:ext uri="{C183D7F6-B498-43B3-948B-1728B52AA6E4}">
                <adec:decorative xmlns:adec="http://schemas.microsoft.com/office/drawing/2017/decorative" val="1"/>
              </a:ext>
            </a:extLst>
          </p:cNvPr>
          <p:cNvSpPr/>
          <p:nvPr/>
        </p:nvSpPr>
        <p:spPr>
          <a:xfrm>
            <a:off x="6931221" y="2147002"/>
            <a:ext cx="1052680" cy="10526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42195816-E0EF-4C06-9319-FA2742100C34}"/>
              </a:ext>
              <a:ext uri="{C183D7F6-B498-43B3-948B-1728B52AA6E4}">
                <adec:decorative xmlns:adec="http://schemas.microsoft.com/office/drawing/2017/decorative" val="1"/>
              </a:ext>
            </a:extLst>
          </p:cNvPr>
          <p:cNvSpPr/>
          <p:nvPr/>
        </p:nvSpPr>
        <p:spPr>
          <a:xfrm>
            <a:off x="4208099" y="4576001"/>
            <a:ext cx="1052680" cy="10526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48342780-6568-4E96-8C62-B4B262CB8969}"/>
              </a:ext>
              <a:ext uri="{C183D7F6-B498-43B3-948B-1728B52AA6E4}">
                <adec:decorative xmlns:adec="http://schemas.microsoft.com/office/drawing/2017/decorative" val="1"/>
              </a:ext>
            </a:extLst>
          </p:cNvPr>
          <p:cNvSpPr/>
          <p:nvPr/>
        </p:nvSpPr>
        <p:spPr>
          <a:xfrm>
            <a:off x="6931221" y="4576001"/>
            <a:ext cx="1052680" cy="10526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descr="This image is an icon of a human being. ">
            <a:extLst>
              <a:ext uri="{FF2B5EF4-FFF2-40B4-BE49-F238E27FC236}">
                <a16:creationId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descr="This image is two arrows in a circle to symbolize a process. ">
            <a:extLst>
              <a:ext uri="{FF2B5EF4-FFF2-40B4-BE49-F238E27FC236}">
                <a16:creationId xmlns:a16="http://schemas.microsoft.com/office/drawing/2014/main" id="{14DA0634-ECCE-4CF7-85D2-FEC8036445AF}"/>
              </a:ext>
            </a:extLst>
          </p:cNvPr>
          <p:cNvGrpSpPr/>
          <p:nvPr/>
        </p:nvGrpSpPr>
        <p:grpSpPr>
          <a:xfrm>
            <a:off x="5676900" y="3561872"/>
            <a:ext cx="838200" cy="651940"/>
            <a:chOff x="1474788" y="828675"/>
            <a:chExt cx="285750" cy="222251"/>
          </a:xfrm>
          <a:solidFill>
            <a:schemeClr val="tx1">
              <a:lumMod val="65000"/>
              <a:lumOff val="35000"/>
            </a:schemeClr>
          </a:solidFill>
        </p:grpSpPr>
        <p:sp>
          <p:nvSpPr>
            <p:cNvPr id="85" name="Freeform 1682">
              <a:extLst>
                <a:ext uri="{FF2B5EF4-FFF2-40B4-BE49-F238E27FC236}">
                  <a16:creationId xmlns:a16="http://schemas.microsoft.com/office/drawing/2014/main" id="{AC2A946F-ADD8-48D4-A56D-8ED1970BD883}"/>
                </a:ext>
              </a:extLst>
            </p:cNvPr>
            <p:cNvSpPr>
              <a:spLocks/>
            </p:cNvSpPr>
            <p:nvPr/>
          </p:nvSpPr>
          <p:spPr bwMode="auto">
            <a:xfrm>
              <a:off x="1538288" y="912813"/>
              <a:ext cx="222250" cy="138113"/>
            </a:xfrm>
            <a:custGeom>
              <a:avLst/>
              <a:gdLst>
                <a:gd name="T0" fmla="*/ 482 w 559"/>
                <a:gd name="T1" fmla="*/ 11 h 348"/>
                <a:gd name="T2" fmla="*/ 474 w 559"/>
                <a:gd name="T3" fmla="*/ 3 h 348"/>
                <a:gd name="T4" fmla="*/ 464 w 559"/>
                <a:gd name="T5" fmla="*/ 0 h 348"/>
                <a:gd name="T6" fmla="*/ 452 w 559"/>
                <a:gd name="T7" fmla="*/ 2 h 348"/>
                <a:gd name="T8" fmla="*/ 443 w 559"/>
                <a:gd name="T9" fmla="*/ 7 h 348"/>
                <a:gd name="T10" fmla="*/ 344 w 559"/>
                <a:gd name="T11" fmla="*/ 128 h 348"/>
                <a:gd name="T12" fmla="*/ 342 w 559"/>
                <a:gd name="T13" fmla="*/ 136 h 348"/>
                <a:gd name="T14" fmla="*/ 342 w 559"/>
                <a:gd name="T15" fmla="*/ 145 h 348"/>
                <a:gd name="T16" fmla="*/ 346 w 559"/>
                <a:gd name="T17" fmla="*/ 154 h 348"/>
                <a:gd name="T18" fmla="*/ 354 w 559"/>
                <a:gd name="T19" fmla="*/ 160 h 348"/>
                <a:gd name="T20" fmla="*/ 363 w 559"/>
                <a:gd name="T21" fmla="*/ 163 h 348"/>
                <a:gd name="T22" fmla="*/ 371 w 559"/>
                <a:gd name="T23" fmla="*/ 162 h 348"/>
                <a:gd name="T24" fmla="*/ 380 w 559"/>
                <a:gd name="T25" fmla="*/ 157 h 348"/>
                <a:gd name="T26" fmla="*/ 440 w 559"/>
                <a:gd name="T27" fmla="*/ 87 h 348"/>
                <a:gd name="T28" fmla="*/ 434 w 559"/>
                <a:gd name="T29" fmla="*/ 122 h 348"/>
                <a:gd name="T30" fmla="*/ 422 w 559"/>
                <a:gd name="T31" fmla="*/ 156 h 348"/>
                <a:gd name="T32" fmla="*/ 406 w 559"/>
                <a:gd name="T33" fmla="*/ 188 h 348"/>
                <a:gd name="T34" fmla="*/ 384 w 559"/>
                <a:gd name="T35" fmla="*/ 217 h 348"/>
                <a:gd name="T36" fmla="*/ 357 w 559"/>
                <a:gd name="T37" fmla="*/ 244 h 348"/>
                <a:gd name="T38" fmla="*/ 327 w 559"/>
                <a:gd name="T39" fmla="*/ 266 h 348"/>
                <a:gd name="T40" fmla="*/ 294 w 559"/>
                <a:gd name="T41" fmla="*/ 283 h 348"/>
                <a:gd name="T42" fmla="*/ 259 w 559"/>
                <a:gd name="T43" fmla="*/ 294 h 348"/>
                <a:gd name="T44" fmla="*/ 229 w 559"/>
                <a:gd name="T45" fmla="*/ 300 h 348"/>
                <a:gd name="T46" fmla="*/ 199 w 559"/>
                <a:gd name="T47" fmla="*/ 301 h 348"/>
                <a:gd name="T48" fmla="*/ 170 w 559"/>
                <a:gd name="T49" fmla="*/ 299 h 348"/>
                <a:gd name="T50" fmla="*/ 142 w 559"/>
                <a:gd name="T51" fmla="*/ 293 h 348"/>
                <a:gd name="T52" fmla="*/ 114 w 559"/>
                <a:gd name="T53" fmla="*/ 283 h 348"/>
                <a:gd name="T54" fmla="*/ 89 w 559"/>
                <a:gd name="T55" fmla="*/ 270 h 348"/>
                <a:gd name="T56" fmla="*/ 64 w 559"/>
                <a:gd name="T57" fmla="*/ 254 h 348"/>
                <a:gd name="T58" fmla="*/ 41 w 559"/>
                <a:gd name="T59" fmla="*/ 234 h 348"/>
                <a:gd name="T60" fmla="*/ 33 w 559"/>
                <a:gd name="T61" fmla="*/ 229 h 348"/>
                <a:gd name="T62" fmla="*/ 25 w 559"/>
                <a:gd name="T63" fmla="*/ 227 h 348"/>
                <a:gd name="T64" fmla="*/ 16 w 559"/>
                <a:gd name="T65" fmla="*/ 229 h 348"/>
                <a:gd name="T66" fmla="*/ 7 w 559"/>
                <a:gd name="T67" fmla="*/ 234 h 348"/>
                <a:gd name="T68" fmla="*/ 3 w 559"/>
                <a:gd name="T69" fmla="*/ 241 h 348"/>
                <a:gd name="T70" fmla="*/ 0 w 559"/>
                <a:gd name="T71" fmla="*/ 251 h 348"/>
                <a:gd name="T72" fmla="*/ 3 w 559"/>
                <a:gd name="T73" fmla="*/ 260 h 348"/>
                <a:gd name="T74" fmla="*/ 8 w 559"/>
                <a:gd name="T75" fmla="*/ 269 h 348"/>
                <a:gd name="T76" fmla="*/ 28 w 559"/>
                <a:gd name="T77" fmla="*/ 287 h 348"/>
                <a:gd name="T78" fmla="*/ 51 w 559"/>
                <a:gd name="T79" fmla="*/ 303 h 348"/>
                <a:gd name="T80" fmla="*/ 74 w 559"/>
                <a:gd name="T81" fmla="*/ 318 h 348"/>
                <a:gd name="T82" fmla="*/ 99 w 559"/>
                <a:gd name="T83" fmla="*/ 329 h 348"/>
                <a:gd name="T84" fmla="*/ 124 w 559"/>
                <a:gd name="T85" fmla="*/ 337 h 348"/>
                <a:gd name="T86" fmla="*/ 151 w 559"/>
                <a:gd name="T87" fmla="*/ 344 h 348"/>
                <a:gd name="T88" fmla="*/ 177 w 559"/>
                <a:gd name="T89" fmla="*/ 347 h 348"/>
                <a:gd name="T90" fmla="*/ 205 w 559"/>
                <a:gd name="T91" fmla="*/ 348 h 348"/>
                <a:gd name="T92" fmla="*/ 237 w 559"/>
                <a:gd name="T93" fmla="*/ 347 h 348"/>
                <a:gd name="T94" fmla="*/ 270 w 559"/>
                <a:gd name="T95" fmla="*/ 342 h 348"/>
                <a:gd name="T96" fmla="*/ 311 w 559"/>
                <a:gd name="T97" fmla="*/ 329 h 348"/>
                <a:gd name="T98" fmla="*/ 348 w 559"/>
                <a:gd name="T99" fmla="*/ 310 h 348"/>
                <a:gd name="T100" fmla="*/ 382 w 559"/>
                <a:gd name="T101" fmla="*/ 286 h 348"/>
                <a:gd name="T102" fmla="*/ 413 w 559"/>
                <a:gd name="T103" fmla="*/ 257 h 348"/>
                <a:gd name="T104" fmla="*/ 439 w 559"/>
                <a:gd name="T105" fmla="*/ 224 h 348"/>
                <a:gd name="T106" fmla="*/ 460 w 559"/>
                <a:gd name="T107" fmla="*/ 188 h 348"/>
                <a:gd name="T108" fmla="*/ 475 w 559"/>
                <a:gd name="T109" fmla="*/ 150 h 348"/>
                <a:gd name="T110" fmla="*/ 485 w 559"/>
                <a:gd name="T111" fmla="*/ 110 h 348"/>
                <a:gd name="T112" fmla="*/ 518 w 559"/>
                <a:gd name="T113" fmla="*/ 163 h 348"/>
                <a:gd name="T114" fmla="*/ 529 w 559"/>
                <a:gd name="T115" fmla="*/ 168 h 348"/>
                <a:gd name="T116" fmla="*/ 541 w 559"/>
                <a:gd name="T117" fmla="*/ 168 h 348"/>
                <a:gd name="T118" fmla="*/ 551 w 559"/>
                <a:gd name="T119" fmla="*/ 164 h 348"/>
                <a:gd name="T120" fmla="*/ 557 w 559"/>
                <a:gd name="T121" fmla="*/ 156 h 348"/>
                <a:gd name="T122" fmla="*/ 559 w 559"/>
                <a:gd name="T123" fmla="*/ 147 h 348"/>
                <a:gd name="T124" fmla="*/ 558 w 559"/>
                <a:gd name="T125" fmla="*/ 13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9" h="348">
                  <a:moveTo>
                    <a:pt x="556" y="133"/>
                  </a:moveTo>
                  <a:lnTo>
                    <a:pt x="482" y="11"/>
                  </a:lnTo>
                  <a:lnTo>
                    <a:pt x="478" y="6"/>
                  </a:lnTo>
                  <a:lnTo>
                    <a:pt x="474" y="3"/>
                  </a:lnTo>
                  <a:lnTo>
                    <a:pt x="470" y="1"/>
                  </a:lnTo>
                  <a:lnTo>
                    <a:pt x="464" y="0"/>
                  </a:lnTo>
                  <a:lnTo>
                    <a:pt x="458" y="0"/>
                  </a:lnTo>
                  <a:lnTo>
                    <a:pt x="452" y="2"/>
                  </a:lnTo>
                  <a:lnTo>
                    <a:pt x="448" y="4"/>
                  </a:lnTo>
                  <a:lnTo>
                    <a:pt x="443" y="7"/>
                  </a:lnTo>
                  <a:lnTo>
                    <a:pt x="346" y="123"/>
                  </a:lnTo>
                  <a:lnTo>
                    <a:pt x="344" y="128"/>
                  </a:lnTo>
                  <a:lnTo>
                    <a:pt x="342" y="132"/>
                  </a:lnTo>
                  <a:lnTo>
                    <a:pt x="342" y="136"/>
                  </a:lnTo>
                  <a:lnTo>
                    <a:pt x="342" y="141"/>
                  </a:lnTo>
                  <a:lnTo>
                    <a:pt x="342" y="145"/>
                  </a:lnTo>
                  <a:lnTo>
                    <a:pt x="344" y="150"/>
                  </a:lnTo>
                  <a:lnTo>
                    <a:pt x="346" y="154"/>
                  </a:lnTo>
                  <a:lnTo>
                    <a:pt x="349" y="157"/>
                  </a:lnTo>
                  <a:lnTo>
                    <a:pt x="354" y="160"/>
                  </a:lnTo>
                  <a:lnTo>
                    <a:pt x="358" y="162"/>
                  </a:lnTo>
                  <a:lnTo>
                    <a:pt x="363" y="163"/>
                  </a:lnTo>
                  <a:lnTo>
                    <a:pt x="367" y="163"/>
                  </a:lnTo>
                  <a:lnTo>
                    <a:pt x="371" y="162"/>
                  </a:lnTo>
                  <a:lnTo>
                    <a:pt x="376" y="161"/>
                  </a:lnTo>
                  <a:lnTo>
                    <a:pt x="380" y="157"/>
                  </a:lnTo>
                  <a:lnTo>
                    <a:pt x="384" y="155"/>
                  </a:lnTo>
                  <a:lnTo>
                    <a:pt x="440" y="87"/>
                  </a:lnTo>
                  <a:lnTo>
                    <a:pt x="438" y="104"/>
                  </a:lnTo>
                  <a:lnTo>
                    <a:pt x="434" y="122"/>
                  </a:lnTo>
                  <a:lnTo>
                    <a:pt x="429" y="139"/>
                  </a:lnTo>
                  <a:lnTo>
                    <a:pt x="422" y="156"/>
                  </a:lnTo>
                  <a:lnTo>
                    <a:pt x="414" y="173"/>
                  </a:lnTo>
                  <a:lnTo>
                    <a:pt x="406" y="188"/>
                  </a:lnTo>
                  <a:lnTo>
                    <a:pt x="395" y="204"/>
                  </a:lnTo>
                  <a:lnTo>
                    <a:pt x="384" y="217"/>
                  </a:lnTo>
                  <a:lnTo>
                    <a:pt x="371" y="231"/>
                  </a:lnTo>
                  <a:lnTo>
                    <a:pt x="357" y="244"/>
                  </a:lnTo>
                  <a:lnTo>
                    <a:pt x="343" y="256"/>
                  </a:lnTo>
                  <a:lnTo>
                    <a:pt x="327" y="266"/>
                  </a:lnTo>
                  <a:lnTo>
                    <a:pt x="312" y="274"/>
                  </a:lnTo>
                  <a:lnTo>
                    <a:pt x="294" y="283"/>
                  </a:lnTo>
                  <a:lnTo>
                    <a:pt x="276" y="290"/>
                  </a:lnTo>
                  <a:lnTo>
                    <a:pt x="259" y="294"/>
                  </a:lnTo>
                  <a:lnTo>
                    <a:pt x="243" y="298"/>
                  </a:lnTo>
                  <a:lnTo>
                    <a:pt x="229" y="300"/>
                  </a:lnTo>
                  <a:lnTo>
                    <a:pt x="215" y="301"/>
                  </a:lnTo>
                  <a:lnTo>
                    <a:pt x="199" y="301"/>
                  </a:lnTo>
                  <a:lnTo>
                    <a:pt x="185" y="301"/>
                  </a:lnTo>
                  <a:lnTo>
                    <a:pt x="170" y="299"/>
                  </a:lnTo>
                  <a:lnTo>
                    <a:pt x="156" y="297"/>
                  </a:lnTo>
                  <a:lnTo>
                    <a:pt x="142" y="293"/>
                  </a:lnTo>
                  <a:lnTo>
                    <a:pt x="128" y="289"/>
                  </a:lnTo>
                  <a:lnTo>
                    <a:pt x="114" y="283"/>
                  </a:lnTo>
                  <a:lnTo>
                    <a:pt x="101" y="278"/>
                  </a:lnTo>
                  <a:lnTo>
                    <a:pt x="89" y="270"/>
                  </a:lnTo>
                  <a:lnTo>
                    <a:pt x="75" y="262"/>
                  </a:lnTo>
                  <a:lnTo>
                    <a:pt x="64" y="254"/>
                  </a:lnTo>
                  <a:lnTo>
                    <a:pt x="52" y="245"/>
                  </a:lnTo>
                  <a:lnTo>
                    <a:pt x="41" y="234"/>
                  </a:lnTo>
                  <a:lnTo>
                    <a:pt x="38" y="231"/>
                  </a:lnTo>
                  <a:lnTo>
                    <a:pt x="33" y="229"/>
                  </a:lnTo>
                  <a:lnTo>
                    <a:pt x="29" y="228"/>
                  </a:lnTo>
                  <a:lnTo>
                    <a:pt x="25" y="227"/>
                  </a:lnTo>
                  <a:lnTo>
                    <a:pt x="20" y="228"/>
                  </a:lnTo>
                  <a:lnTo>
                    <a:pt x="16" y="229"/>
                  </a:lnTo>
                  <a:lnTo>
                    <a:pt x="11" y="231"/>
                  </a:lnTo>
                  <a:lnTo>
                    <a:pt x="7" y="234"/>
                  </a:lnTo>
                  <a:lnTo>
                    <a:pt x="5" y="238"/>
                  </a:lnTo>
                  <a:lnTo>
                    <a:pt x="3" y="241"/>
                  </a:lnTo>
                  <a:lnTo>
                    <a:pt x="1" y="247"/>
                  </a:lnTo>
                  <a:lnTo>
                    <a:pt x="0" y="251"/>
                  </a:lnTo>
                  <a:lnTo>
                    <a:pt x="1" y="256"/>
                  </a:lnTo>
                  <a:lnTo>
                    <a:pt x="3" y="260"/>
                  </a:lnTo>
                  <a:lnTo>
                    <a:pt x="5" y="265"/>
                  </a:lnTo>
                  <a:lnTo>
                    <a:pt x="8" y="269"/>
                  </a:lnTo>
                  <a:lnTo>
                    <a:pt x="18" y="278"/>
                  </a:lnTo>
                  <a:lnTo>
                    <a:pt x="28" y="287"/>
                  </a:lnTo>
                  <a:lnTo>
                    <a:pt x="39" y="295"/>
                  </a:lnTo>
                  <a:lnTo>
                    <a:pt x="51" y="303"/>
                  </a:lnTo>
                  <a:lnTo>
                    <a:pt x="62" y="311"/>
                  </a:lnTo>
                  <a:lnTo>
                    <a:pt x="74" y="318"/>
                  </a:lnTo>
                  <a:lnTo>
                    <a:pt x="86" y="323"/>
                  </a:lnTo>
                  <a:lnTo>
                    <a:pt x="99" y="329"/>
                  </a:lnTo>
                  <a:lnTo>
                    <a:pt x="112" y="333"/>
                  </a:lnTo>
                  <a:lnTo>
                    <a:pt x="124" y="337"/>
                  </a:lnTo>
                  <a:lnTo>
                    <a:pt x="137" y="341"/>
                  </a:lnTo>
                  <a:lnTo>
                    <a:pt x="151" y="344"/>
                  </a:lnTo>
                  <a:lnTo>
                    <a:pt x="164" y="346"/>
                  </a:lnTo>
                  <a:lnTo>
                    <a:pt x="177" y="347"/>
                  </a:lnTo>
                  <a:lnTo>
                    <a:pt x="190" y="348"/>
                  </a:lnTo>
                  <a:lnTo>
                    <a:pt x="205" y="348"/>
                  </a:lnTo>
                  <a:lnTo>
                    <a:pt x="220" y="348"/>
                  </a:lnTo>
                  <a:lnTo>
                    <a:pt x="237" y="347"/>
                  </a:lnTo>
                  <a:lnTo>
                    <a:pt x="253" y="345"/>
                  </a:lnTo>
                  <a:lnTo>
                    <a:pt x="270" y="342"/>
                  </a:lnTo>
                  <a:lnTo>
                    <a:pt x="291" y="336"/>
                  </a:lnTo>
                  <a:lnTo>
                    <a:pt x="311" y="329"/>
                  </a:lnTo>
                  <a:lnTo>
                    <a:pt x="329" y="320"/>
                  </a:lnTo>
                  <a:lnTo>
                    <a:pt x="348" y="310"/>
                  </a:lnTo>
                  <a:lnTo>
                    <a:pt x="366" y="298"/>
                  </a:lnTo>
                  <a:lnTo>
                    <a:pt x="382" y="286"/>
                  </a:lnTo>
                  <a:lnTo>
                    <a:pt x="398" y="271"/>
                  </a:lnTo>
                  <a:lnTo>
                    <a:pt x="413" y="257"/>
                  </a:lnTo>
                  <a:lnTo>
                    <a:pt x="427" y="240"/>
                  </a:lnTo>
                  <a:lnTo>
                    <a:pt x="439" y="224"/>
                  </a:lnTo>
                  <a:lnTo>
                    <a:pt x="450" y="206"/>
                  </a:lnTo>
                  <a:lnTo>
                    <a:pt x="460" y="188"/>
                  </a:lnTo>
                  <a:lnTo>
                    <a:pt x="469" y="170"/>
                  </a:lnTo>
                  <a:lnTo>
                    <a:pt x="475" y="150"/>
                  </a:lnTo>
                  <a:lnTo>
                    <a:pt x="482" y="131"/>
                  </a:lnTo>
                  <a:lnTo>
                    <a:pt x="485" y="110"/>
                  </a:lnTo>
                  <a:lnTo>
                    <a:pt x="514" y="159"/>
                  </a:lnTo>
                  <a:lnTo>
                    <a:pt x="518" y="163"/>
                  </a:lnTo>
                  <a:lnTo>
                    <a:pt x="523" y="166"/>
                  </a:lnTo>
                  <a:lnTo>
                    <a:pt x="529" y="168"/>
                  </a:lnTo>
                  <a:lnTo>
                    <a:pt x="535" y="170"/>
                  </a:lnTo>
                  <a:lnTo>
                    <a:pt x="541" y="168"/>
                  </a:lnTo>
                  <a:lnTo>
                    <a:pt x="547" y="166"/>
                  </a:lnTo>
                  <a:lnTo>
                    <a:pt x="551" y="164"/>
                  </a:lnTo>
                  <a:lnTo>
                    <a:pt x="555" y="160"/>
                  </a:lnTo>
                  <a:lnTo>
                    <a:pt x="557" y="156"/>
                  </a:lnTo>
                  <a:lnTo>
                    <a:pt x="558" y="152"/>
                  </a:lnTo>
                  <a:lnTo>
                    <a:pt x="559" y="147"/>
                  </a:lnTo>
                  <a:lnTo>
                    <a:pt x="559" y="142"/>
                  </a:lnTo>
                  <a:lnTo>
                    <a:pt x="558" y="138"/>
                  </a:lnTo>
                  <a:lnTo>
                    <a:pt x="55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683">
              <a:extLst>
                <a:ext uri="{FF2B5EF4-FFF2-40B4-BE49-F238E27FC236}">
                  <a16:creationId xmlns:a16="http://schemas.microsoft.com/office/drawing/2014/main" id="{0B7A1438-DF2D-4224-BF82-C687BA59AC54}"/>
                </a:ext>
              </a:extLst>
            </p:cNvPr>
            <p:cNvSpPr>
              <a:spLocks/>
            </p:cNvSpPr>
            <p:nvPr/>
          </p:nvSpPr>
          <p:spPr bwMode="auto">
            <a:xfrm>
              <a:off x="1474788" y="828675"/>
              <a:ext cx="230188" cy="150813"/>
            </a:xfrm>
            <a:custGeom>
              <a:avLst/>
              <a:gdLst>
                <a:gd name="T0" fmla="*/ 212 w 581"/>
                <a:gd name="T1" fmla="*/ 217 h 379"/>
                <a:gd name="T2" fmla="*/ 198 w 581"/>
                <a:gd name="T3" fmla="*/ 217 h 379"/>
                <a:gd name="T4" fmla="*/ 187 w 581"/>
                <a:gd name="T5" fmla="*/ 226 h 379"/>
                <a:gd name="T6" fmla="*/ 124 w 581"/>
                <a:gd name="T7" fmla="*/ 267 h 379"/>
                <a:gd name="T8" fmla="*/ 135 w 581"/>
                <a:gd name="T9" fmla="*/ 216 h 379"/>
                <a:gd name="T10" fmla="*/ 157 w 581"/>
                <a:gd name="T11" fmla="*/ 167 h 379"/>
                <a:gd name="T12" fmla="*/ 178 w 581"/>
                <a:gd name="T13" fmla="*/ 138 h 379"/>
                <a:gd name="T14" fmla="*/ 203 w 581"/>
                <a:gd name="T15" fmla="*/ 110 h 379"/>
                <a:gd name="T16" fmla="*/ 233 w 581"/>
                <a:gd name="T17" fmla="*/ 88 h 379"/>
                <a:gd name="T18" fmla="*/ 265 w 581"/>
                <a:gd name="T19" fmla="*/ 70 h 379"/>
                <a:gd name="T20" fmla="*/ 299 w 581"/>
                <a:gd name="T21" fmla="*/ 57 h 379"/>
                <a:gd name="T22" fmla="*/ 343 w 581"/>
                <a:gd name="T23" fmla="*/ 49 h 379"/>
                <a:gd name="T24" fmla="*/ 390 w 581"/>
                <a:gd name="T25" fmla="*/ 49 h 379"/>
                <a:gd name="T26" fmla="*/ 435 w 581"/>
                <a:gd name="T27" fmla="*/ 58 h 379"/>
                <a:gd name="T28" fmla="*/ 478 w 581"/>
                <a:gd name="T29" fmla="*/ 77 h 379"/>
                <a:gd name="T30" fmla="*/ 517 w 581"/>
                <a:gd name="T31" fmla="*/ 103 h 379"/>
                <a:gd name="T32" fmla="*/ 542 w 581"/>
                <a:gd name="T33" fmla="*/ 130 h 379"/>
                <a:gd name="T34" fmla="*/ 556 w 581"/>
                <a:gd name="T35" fmla="*/ 134 h 379"/>
                <a:gd name="T36" fmla="*/ 569 w 581"/>
                <a:gd name="T37" fmla="*/ 131 h 379"/>
                <a:gd name="T38" fmla="*/ 579 w 581"/>
                <a:gd name="T39" fmla="*/ 121 h 379"/>
                <a:gd name="T40" fmla="*/ 581 w 581"/>
                <a:gd name="T41" fmla="*/ 108 h 379"/>
                <a:gd name="T42" fmla="*/ 576 w 581"/>
                <a:gd name="T43" fmla="*/ 94 h 379"/>
                <a:gd name="T44" fmla="*/ 532 w 581"/>
                <a:gd name="T45" fmla="*/ 56 h 379"/>
                <a:gd name="T46" fmla="*/ 485 w 581"/>
                <a:gd name="T47" fmla="*/ 27 h 379"/>
                <a:gd name="T48" fmla="*/ 432 w 581"/>
                <a:gd name="T49" fmla="*/ 8 h 379"/>
                <a:gd name="T50" fmla="*/ 376 w 581"/>
                <a:gd name="T51" fmla="*/ 0 h 379"/>
                <a:gd name="T52" fmla="*/ 319 w 581"/>
                <a:gd name="T53" fmla="*/ 4 h 379"/>
                <a:gd name="T54" fmla="*/ 272 w 581"/>
                <a:gd name="T55" fmla="*/ 16 h 379"/>
                <a:gd name="T56" fmla="*/ 232 w 581"/>
                <a:gd name="T57" fmla="*/ 34 h 379"/>
                <a:gd name="T58" fmla="*/ 195 w 581"/>
                <a:gd name="T59" fmla="*/ 57 h 379"/>
                <a:gd name="T60" fmla="*/ 161 w 581"/>
                <a:gd name="T61" fmla="*/ 86 h 379"/>
                <a:gd name="T62" fmla="*/ 132 w 581"/>
                <a:gd name="T63" fmla="*/ 119 h 379"/>
                <a:gd name="T64" fmla="*/ 107 w 581"/>
                <a:gd name="T65" fmla="*/ 159 h 379"/>
                <a:gd name="T66" fmla="*/ 89 w 581"/>
                <a:gd name="T67" fmla="*/ 203 h 379"/>
                <a:gd name="T68" fmla="*/ 78 w 581"/>
                <a:gd name="T69" fmla="*/ 249 h 379"/>
                <a:gd name="T70" fmla="*/ 41 w 581"/>
                <a:gd name="T71" fmla="*/ 214 h 379"/>
                <a:gd name="T72" fmla="*/ 29 w 581"/>
                <a:gd name="T73" fmla="*/ 207 h 379"/>
                <a:gd name="T74" fmla="*/ 15 w 581"/>
                <a:gd name="T75" fmla="*/ 208 h 379"/>
                <a:gd name="T76" fmla="*/ 4 w 581"/>
                <a:gd name="T77" fmla="*/ 218 h 379"/>
                <a:gd name="T78" fmla="*/ 0 w 581"/>
                <a:gd name="T79" fmla="*/ 231 h 379"/>
                <a:gd name="T80" fmla="*/ 5 w 581"/>
                <a:gd name="T81" fmla="*/ 245 h 379"/>
                <a:gd name="T82" fmla="*/ 96 w 581"/>
                <a:gd name="T83" fmla="*/ 377 h 379"/>
                <a:gd name="T84" fmla="*/ 107 w 581"/>
                <a:gd name="T85" fmla="*/ 379 h 379"/>
                <a:gd name="T86" fmla="*/ 118 w 581"/>
                <a:gd name="T87" fmla="*/ 378 h 379"/>
                <a:gd name="T88" fmla="*/ 223 w 581"/>
                <a:gd name="T89" fmla="*/ 256 h 379"/>
                <a:gd name="T90" fmla="*/ 229 w 581"/>
                <a:gd name="T91" fmla="*/ 242 h 379"/>
                <a:gd name="T92" fmla="*/ 227 w 581"/>
                <a:gd name="T93" fmla="*/ 22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1" h="379">
                  <a:moveTo>
                    <a:pt x="220" y="221"/>
                  </a:moveTo>
                  <a:lnTo>
                    <a:pt x="217" y="219"/>
                  </a:lnTo>
                  <a:lnTo>
                    <a:pt x="212" y="217"/>
                  </a:lnTo>
                  <a:lnTo>
                    <a:pt x="208" y="216"/>
                  </a:lnTo>
                  <a:lnTo>
                    <a:pt x="203" y="216"/>
                  </a:lnTo>
                  <a:lnTo>
                    <a:pt x="198" y="217"/>
                  </a:lnTo>
                  <a:lnTo>
                    <a:pt x="195" y="219"/>
                  </a:lnTo>
                  <a:lnTo>
                    <a:pt x="190" y="221"/>
                  </a:lnTo>
                  <a:lnTo>
                    <a:pt x="187" y="226"/>
                  </a:lnTo>
                  <a:lnTo>
                    <a:pt x="124" y="301"/>
                  </a:lnTo>
                  <a:lnTo>
                    <a:pt x="123" y="283"/>
                  </a:lnTo>
                  <a:lnTo>
                    <a:pt x="124" y="267"/>
                  </a:lnTo>
                  <a:lnTo>
                    <a:pt x="126" y="250"/>
                  </a:lnTo>
                  <a:lnTo>
                    <a:pt x="131" y="233"/>
                  </a:lnTo>
                  <a:lnTo>
                    <a:pt x="135" y="216"/>
                  </a:lnTo>
                  <a:lnTo>
                    <a:pt x="140" y="200"/>
                  </a:lnTo>
                  <a:lnTo>
                    <a:pt x="148" y="184"/>
                  </a:lnTo>
                  <a:lnTo>
                    <a:pt x="157" y="167"/>
                  </a:lnTo>
                  <a:lnTo>
                    <a:pt x="164" y="157"/>
                  </a:lnTo>
                  <a:lnTo>
                    <a:pt x="170" y="147"/>
                  </a:lnTo>
                  <a:lnTo>
                    <a:pt x="178" y="138"/>
                  </a:lnTo>
                  <a:lnTo>
                    <a:pt x="187" y="128"/>
                  </a:lnTo>
                  <a:lnTo>
                    <a:pt x="195" y="119"/>
                  </a:lnTo>
                  <a:lnTo>
                    <a:pt x="203" y="110"/>
                  </a:lnTo>
                  <a:lnTo>
                    <a:pt x="213" y="102"/>
                  </a:lnTo>
                  <a:lnTo>
                    <a:pt x="223" y="94"/>
                  </a:lnTo>
                  <a:lnTo>
                    <a:pt x="233" y="88"/>
                  </a:lnTo>
                  <a:lnTo>
                    <a:pt x="243" y="81"/>
                  </a:lnTo>
                  <a:lnTo>
                    <a:pt x="254" y="76"/>
                  </a:lnTo>
                  <a:lnTo>
                    <a:pt x="265" y="70"/>
                  </a:lnTo>
                  <a:lnTo>
                    <a:pt x="276" y="65"/>
                  </a:lnTo>
                  <a:lnTo>
                    <a:pt x="287" y="60"/>
                  </a:lnTo>
                  <a:lnTo>
                    <a:pt x="299" y="57"/>
                  </a:lnTo>
                  <a:lnTo>
                    <a:pt x="312" y="54"/>
                  </a:lnTo>
                  <a:lnTo>
                    <a:pt x="327" y="50"/>
                  </a:lnTo>
                  <a:lnTo>
                    <a:pt x="343" y="49"/>
                  </a:lnTo>
                  <a:lnTo>
                    <a:pt x="358" y="48"/>
                  </a:lnTo>
                  <a:lnTo>
                    <a:pt x="375" y="48"/>
                  </a:lnTo>
                  <a:lnTo>
                    <a:pt x="390" y="49"/>
                  </a:lnTo>
                  <a:lnTo>
                    <a:pt x="405" y="50"/>
                  </a:lnTo>
                  <a:lnTo>
                    <a:pt x="421" y="54"/>
                  </a:lnTo>
                  <a:lnTo>
                    <a:pt x="435" y="58"/>
                  </a:lnTo>
                  <a:lnTo>
                    <a:pt x="450" y="64"/>
                  </a:lnTo>
                  <a:lnTo>
                    <a:pt x="464" y="69"/>
                  </a:lnTo>
                  <a:lnTo>
                    <a:pt x="478" y="77"/>
                  </a:lnTo>
                  <a:lnTo>
                    <a:pt x="492" y="85"/>
                  </a:lnTo>
                  <a:lnTo>
                    <a:pt x="505" y="93"/>
                  </a:lnTo>
                  <a:lnTo>
                    <a:pt x="517" y="103"/>
                  </a:lnTo>
                  <a:lnTo>
                    <a:pt x="528" y="114"/>
                  </a:lnTo>
                  <a:lnTo>
                    <a:pt x="539" y="126"/>
                  </a:lnTo>
                  <a:lnTo>
                    <a:pt x="542" y="130"/>
                  </a:lnTo>
                  <a:lnTo>
                    <a:pt x="547" y="132"/>
                  </a:lnTo>
                  <a:lnTo>
                    <a:pt x="551" y="133"/>
                  </a:lnTo>
                  <a:lnTo>
                    <a:pt x="556" y="134"/>
                  </a:lnTo>
                  <a:lnTo>
                    <a:pt x="560" y="134"/>
                  </a:lnTo>
                  <a:lnTo>
                    <a:pt x="565" y="133"/>
                  </a:lnTo>
                  <a:lnTo>
                    <a:pt x="569" y="131"/>
                  </a:lnTo>
                  <a:lnTo>
                    <a:pt x="573" y="129"/>
                  </a:lnTo>
                  <a:lnTo>
                    <a:pt x="577" y="125"/>
                  </a:lnTo>
                  <a:lnTo>
                    <a:pt x="579" y="121"/>
                  </a:lnTo>
                  <a:lnTo>
                    <a:pt x="581" y="117"/>
                  </a:lnTo>
                  <a:lnTo>
                    <a:pt x="581" y="112"/>
                  </a:lnTo>
                  <a:lnTo>
                    <a:pt x="581" y="108"/>
                  </a:lnTo>
                  <a:lnTo>
                    <a:pt x="580" y="103"/>
                  </a:lnTo>
                  <a:lnTo>
                    <a:pt x="578" y="99"/>
                  </a:lnTo>
                  <a:lnTo>
                    <a:pt x="576" y="94"/>
                  </a:lnTo>
                  <a:lnTo>
                    <a:pt x="562" y="81"/>
                  </a:lnTo>
                  <a:lnTo>
                    <a:pt x="548" y="68"/>
                  </a:lnTo>
                  <a:lnTo>
                    <a:pt x="532" y="56"/>
                  </a:lnTo>
                  <a:lnTo>
                    <a:pt x="517" y="45"/>
                  </a:lnTo>
                  <a:lnTo>
                    <a:pt x="502" y="35"/>
                  </a:lnTo>
                  <a:lnTo>
                    <a:pt x="485" y="27"/>
                  </a:lnTo>
                  <a:lnTo>
                    <a:pt x="467" y="19"/>
                  </a:lnTo>
                  <a:lnTo>
                    <a:pt x="450" y="13"/>
                  </a:lnTo>
                  <a:lnTo>
                    <a:pt x="432" y="8"/>
                  </a:lnTo>
                  <a:lnTo>
                    <a:pt x="413" y="4"/>
                  </a:lnTo>
                  <a:lnTo>
                    <a:pt x="394" y="2"/>
                  </a:lnTo>
                  <a:lnTo>
                    <a:pt x="376" y="0"/>
                  </a:lnTo>
                  <a:lnTo>
                    <a:pt x="357" y="0"/>
                  </a:lnTo>
                  <a:lnTo>
                    <a:pt x="338" y="1"/>
                  </a:lnTo>
                  <a:lnTo>
                    <a:pt x="319" y="4"/>
                  </a:lnTo>
                  <a:lnTo>
                    <a:pt x="301" y="7"/>
                  </a:lnTo>
                  <a:lnTo>
                    <a:pt x="286" y="12"/>
                  </a:lnTo>
                  <a:lnTo>
                    <a:pt x="272" y="16"/>
                  </a:lnTo>
                  <a:lnTo>
                    <a:pt x="259" y="20"/>
                  </a:lnTo>
                  <a:lnTo>
                    <a:pt x="245" y="27"/>
                  </a:lnTo>
                  <a:lnTo>
                    <a:pt x="232" y="34"/>
                  </a:lnTo>
                  <a:lnTo>
                    <a:pt x="219" y="40"/>
                  </a:lnTo>
                  <a:lnTo>
                    <a:pt x="207" y="48"/>
                  </a:lnTo>
                  <a:lnTo>
                    <a:pt x="195" y="57"/>
                  </a:lnTo>
                  <a:lnTo>
                    <a:pt x="184" y="66"/>
                  </a:lnTo>
                  <a:lnTo>
                    <a:pt x="171" y="76"/>
                  </a:lnTo>
                  <a:lnTo>
                    <a:pt x="161" y="86"/>
                  </a:lnTo>
                  <a:lnTo>
                    <a:pt x="152" y="97"/>
                  </a:lnTo>
                  <a:lnTo>
                    <a:pt x="142" y="108"/>
                  </a:lnTo>
                  <a:lnTo>
                    <a:pt x="132" y="119"/>
                  </a:lnTo>
                  <a:lnTo>
                    <a:pt x="124" y="131"/>
                  </a:lnTo>
                  <a:lnTo>
                    <a:pt x="115" y="144"/>
                  </a:lnTo>
                  <a:lnTo>
                    <a:pt x="107" y="159"/>
                  </a:lnTo>
                  <a:lnTo>
                    <a:pt x="101" y="173"/>
                  </a:lnTo>
                  <a:lnTo>
                    <a:pt x="94" y="188"/>
                  </a:lnTo>
                  <a:lnTo>
                    <a:pt x="89" y="203"/>
                  </a:lnTo>
                  <a:lnTo>
                    <a:pt x="84" y="218"/>
                  </a:lnTo>
                  <a:lnTo>
                    <a:pt x="81" y="234"/>
                  </a:lnTo>
                  <a:lnTo>
                    <a:pt x="78" y="249"/>
                  </a:lnTo>
                  <a:lnTo>
                    <a:pt x="76" y="265"/>
                  </a:lnTo>
                  <a:lnTo>
                    <a:pt x="44" y="217"/>
                  </a:lnTo>
                  <a:lnTo>
                    <a:pt x="41" y="214"/>
                  </a:lnTo>
                  <a:lnTo>
                    <a:pt x="37" y="210"/>
                  </a:lnTo>
                  <a:lnTo>
                    <a:pt x="33" y="208"/>
                  </a:lnTo>
                  <a:lnTo>
                    <a:pt x="29" y="207"/>
                  </a:lnTo>
                  <a:lnTo>
                    <a:pt x="25" y="207"/>
                  </a:lnTo>
                  <a:lnTo>
                    <a:pt x="19" y="207"/>
                  </a:lnTo>
                  <a:lnTo>
                    <a:pt x="15" y="208"/>
                  </a:lnTo>
                  <a:lnTo>
                    <a:pt x="10" y="212"/>
                  </a:lnTo>
                  <a:lnTo>
                    <a:pt x="7" y="214"/>
                  </a:lnTo>
                  <a:lnTo>
                    <a:pt x="4" y="218"/>
                  </a:lnTo>
                  <a:lnTo>
                    <a:pt x="1" y="221"/>
                  </a:lnTo>
                  <a:lnTo>
                    <a:pt x="0" y="226"/>
                  </a:lnTo>
                  <a:lnTo>
                    <a:pt x="0" y="231"/>
                  </a:lnTo>
                  <a:lnTo>
                    <a:pt x="0" y="236"/>
                  </a:lnTo>
                  <a:lnTo>
                    <a:pt x="1" y="240"/>
                  </a:lnTo>
                  <a:lnTo>
                    <a:pt x="5" y="245"/>
                  </a:lnTo>
                  <a:lnTo>
                    <a:pt x="89" y="369"/>
                  </a:lnTo>
                  <a:lnTo>
                    <a:pt x="92" y="374"/>
                  </a:lnTo>
                  <a:lnTo>
                    <a:pt x="96" y="377"/>
                  </a:lnTo>
                  <a:lnTo>
                    <a:pt x="102" y="379"/>
                  </a:lnTo>
                  <a:lnTo>
                    <a:pt x="107" y="379"/>
                  </a:lnTo>
                  <a:lnTo>
                    <a:pt x="107" y="379"/>
                  </a:lnTo>
                  <a:lnTo>
                    <a:pt x="108" y="379"/>
                  </a:lnTo>
                  <a:lnTo>
                    <a:pt x="114" y="379"/>
                  </a:lnTo>
                  <a:lnTo>
                    <a:pt x="118" y="378"/>
                  </a:lnTo>
                  <a:lnTo>
                    <a:pt x="123" y="375"/>
                  </a:lnTo>
                  <a:lnTo>
                    <a:pt x="126" y="372"/>
                  </a:lnTo>
                  <a:lnTo>
                    <a:pt x="223" y="256"/>
                  </a:lnTo>
                  <a:lnTo>
                    <a:pt x="227" y="251"/>
                  </a:lnTo>
                  <a:lnTo>
                    <a:pt x="228" y="247"/>
                  </a:lnTo>
                  <a:lnTo>
                    <a:pt x="229" y="242"/>
                  </a:lnTo>
                  <a:lnTo>
                    <a:pt x="229" y="238"/>
                  </a:lnTo>
                  <a:lnTo>
                    <a:pt x="228" y="234"/>
                  </a:lnTo>
                  <a:lnTo>
                    <a:pt x="227" y="229"/>
                  </a:lnTo>
                  <a:lnTo>
                    <a:pt x="223" y="225"/>
                  </a:lnTo>
                  <a:lnTo>
                    <a:pt x="220" y="2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a16="http://schemas.microsoft.com/office/drawing/2014/main" id="{231049EC-B4F3-4123-B271-2B1BE53FD9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7322" y="2475123"/>
            <a:ext cx="533625" cy="533625"/>
          </a:xfrm>
          <a:prstGeom prst="rect">
            <a:avLst/>
          </a:prstGeom>
        </p:spPr>
      </p:pic>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5/23/2023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15</a:t>
            </a:fld>
            <a:endParaRPr lang="en-US" dirty="0"/>
          </a:p>
        </p:txBody>
      </p:sp>
      <p:sp>
        <p:nvSpPr>
          <p:cNvPr id="45" name="TextBox 44">
            <a:extLst>
              <a:ext uri="{FF2B5EF4-FFF2-40B4-BE49-F238E27FC236}">
                <a16:creationId xmlns:a16="http://schemas.microsoft.com/office/drawing/2014/main" id="{1BB598D1-8D1F-35A4-CAEA-CCBC3158845D}"/>
              </a:ext>
            </a:extLst>
          </p:cNvPr>
          <p:cNvSpPr txBox="1"/>
          <p:nvPr/>
        </p:nvSpPr>
        <p:spPr>
          <a:xfrm>
            <a:off x="966082" y="5014368"/>
            <a:ext cx="3227909" cy="1200329"/>
          </a:xfrm>
          <a:prstGeom prst="rect">
            <a:avLst/>
          </a:prstGeom>
          <a:noFill/>
        </p:spPr>
        <p:txBody>
          <a:bodyPr wrap="square">
            <a:spAutoFit/>
          </a:bodyPr>
          <a:lstStyle/>
          <a:p>
            <a:r>
              <a:rPr lang="en-US" b="1" dirty="0"/>
              <a:t>Pillar 3: National Disaster Preparedness and Response Capacity Enhanced and Strengthened. strengthened. </a:t>
            </a:r>
          </a:p>
        </p:txBody>
      </p:sp>
      <p:sp>
        <p:nvSpPr>
          <p:cNvPr id="46" name="TextBox 45">
            <a:extLst>
              <a:ext uri="{FF2B5EF4-FFF2-40B4-BE49-F238E27FC236}">
                <a16:creationId xmlns:a16="http://schemas.microsoft.com/office/drawing/2014/main" id="{34D07F64-BF54-5A1A-3DA1-9D26F381387A}"/>
              </a:ext>
            </a:extLst>
          </p:cNvPr>
          <p:cNvSpPr txBox="1"/>
          <p:nvPr/>
        </p:nvSpPr>
        <p:spPr>
          <a:xfrm>
            <a:off x="8247454" y="5551347"/>
            <a:ext cx="3233228" cy="553998"/>
          </a:xfrm>
          <a:prstGeom prst="rect">
            <a:avLst/>
          </a:prstGeom>
          <a:noFill/>
        </p:spPr>
        <p:txBody>
          <a:bodyPr wrap="square" lIns="0" tIns="0" rIns="0" bIns="0" rtlCol="0">
            <a:spAutoFit/>
          </a:bodyPr>
          <a:lstStyle/>
          <a:p>
            <a:r>
              <a:rPr lang="en-US" b="1" dirty="0"/>
              <a:t>Pillar 5: Knowledge management, research and mainstreaming.</a:t>
            </a:r>
          </a:p>
        </p:txBody>
      </p:sp>
      <p:pic>
        <p:nvPicPr>
          <p:cNvPr id="8" name="Picture 7">
            <a:extLst>
              <a:ext uri="{FF2B5EF4-FFF2-40B4-BE49-F238E27FC236}">
                <a16:creationId xmlns:a16="http://schemas.microsoft.com/office/drawing/2014/main" id="{B0EBAD6A-E13D-3F75-5133-8EAA6CC0164C}"/>
              </a:ext>
            </a:extLst>
          </p:cNvPr>
          <p:cNvPicPr>
            <a:picLocks noChangeAspect="1"/>
          </p:cNvPicPr>
          <p:nvPr/>
        </p:nvPicPr>
        <p:blipFill>
          <a:blip r:embed="rId5"/>
          <a:stretch>
            <a:fillRect/>
          </a:stretch>
        </p:blipFill>
        <p:spPr>
          <a:xfrm>
            <a:off x="5730399" y="1598898"/>
            <a:ext cx="726294" cy="726294"/>
          </a:xfrm>
          <a:prstGeom prst="rect">
            <a:avLst/>
          </a:prstGeom>
        </p:spPr>
      </p:pic>
      <p:sp>
        <p:nvSpPr>
          <p:cNvPr id="48" name="TextBox 47">
            <a:extLst>
              <a:ext uri="{FF2B5EF4-FFF2-40B4-BE49-F238E27FC236}">
                <a16:creationId xmlns:a16="http://schemas.microsoft.com/office/drawing/2014/main" id="{A99786C4-E8B9-982F-2910-84AAE7A81EC2}"/>
              </a:ext>
            </a:extLst>
          </p:cNvPr>
          <p:cNvSpPr txBox="1"/>
          <p:nvPr/>
        </p:nvSpPr>
        <p:spPr>
          <a:xfrm>
            <a:off x="988992" y="4258685"/>
            <a:ext cx="2725382" cy="646331"/>
          </a:xfrm>
          <a:prstGeom prst="rect">
            <a:avLst/>
          </a:prstGeom>
          <a:noFill/>
        </p:spPr>
        <p:txBody>
          <a:bodyPr wrap="square" lIns="0" tIns="0" rIns="0" bIns="0" rtlCol="0">
            <a:spAutoFit/>
          </a:bodyPr>
          <a:lstStyle/>
          <a:p>
            <a:pPr algn="r"/>
            <a:r>
              <a:rPr lang="en-US" sz="1400" dirty="0"/>
              <a:t>Ensuring that disaster preparedness and response is timely, adequate, relevant and right for communities. </a:t>
            </a:r>
          </a:p>
        </p:txBody>
      </p:sp>
    </p:spTree>
    <p:extLst>
      <p:ext uri="{BB962C8B-B14F-4D97-AF65-F5344CB8AC3E}">
        <p14:creationId xmlns:p14="http://schemas.microsoft.com/office/powerpoint/2010/main" val="3875146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2F5D375-4342-418F-0EC8-4EE3817FA322}"/>
              </a:ext>
            </a:extLst>
          </p:cNvPr>
          <p:cNvGraphicFramePr>
            <a:graphicFrameLocks noGrp="1"/>
          </p:cNvGraphicFramePr>
          <p:nvPr>
            <p:extLst>
              <p:ext uri="{D42A27DB-BD31-4B8C-83A1-F6EECF244321}">
                <p14:modId xmlns:p14="http://schemas.microsoft.com/office/powerpoint/2010/main" val="949458604"/>
              </p:ext>
            </p:extLst>
          </p:nvPr>
        </p:nvGraphicFramePr>
        <p:xfrm>
          <a:off x="899160" y="1925320"/>
          <a:ext cx="10393679" cy="4673281"/>
        </p:xfrm>
        <a:graphic>
          <a:graphicData uri="http://schemas.openxmlformats.org/drawingml/2006/table">
            <a:tbl>
              <a:tblPr firstRow="1" firstCol="1">
                <a:tableStyleId>{5C22544A-7EE6-4342-B048-85BDC9FD1C3A}</a:tableStyleId>
              </a:tblPr>
              <a:tblGrid>
                <a:gridCol w="584622">
                  <a:extLst>
                    <a:ext uri="{9D8B030D-6E8A-4147-A177-3AD203B41FA5}">
                      <a16:colId xmlns:a16="http://schemas.microsoft.com/office/drawing/2014/main" val="1041552361"/>
                    </a:ext>
                  </a:extLst>
                </a:gridCol>
                <a:gridCol w="2962090">
                  <a:extLst>
                    <a:ext uri="{9D8B030D-6E8A-4147-A177-3AD203B41FA5}">
                      <a16:colId xmlns:a16="http://schemas.microsoft.com/office/drawing/2014/main" val="2042528523"/>
                    </a:ext>
                  </a:extLst>
                </a:gridCol>
                <a:gridCol w="2586097">
                  <a:extLst>
                    <a:ext uri="{9D8B030D-6E8A-4147-A177-3AD203B41FA5}">
                      <a16:colId xmlns:a16="http://schemas.microsoft.com/office/drawing/2014/main" val="283835947"/>
                    </a:ext>
                  </a:extLst>
                </a:gridCol>
                <a:gridCol w="1986571">
                  <a:extLst>
                    <a:ext uri="{9D8B030D-6E8A-4147-A177-3AD203B41FA5}">
                      <a16:colId xmlns:a16="http://schemas.microsoft.com/office/drawing/2014/main" val="4164248287"/>
                    </a:ext>
                  </a:extLst>
                </a:gridCol>
                <a:gridCol w="2274299">
                  <a:extLst>
                    <a:ext uri="{9D8B030D-6E8A-4147-A177-3AD203B41FA5}">
                      <a16:colId xmlns:a16="http://schemas.microsoft.com/office/drawing/2014/main" val="320581283"/>
                    </a:ext>
                  </a:extLst>
                </a:gridCol>
              </a:tblGrid>
              <a:tr h="467329">
                <a:tc>
                  <a:txBody>
                    <a:bodyPr/>
                    <a:lstStyle/>
                    <a:p>
                      <a:pPr algn="just"/>
                      <a:r>
                        <a:rPr lang="en-US" sz="1200">
                          <a:effectLst/>
                          <a:latin typeface="+mj-lt"/>
                        </a:rPr>
                        <a:t>No</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Sendai Framework for disaster reduction</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National Resilience Strategy</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Malawi 2063</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dirty="0">
                          <a:effectLst/>
                          <a:latin typeface="+mj-lt"/>
                        </a:rPr>
                        <a:t>National Climate Change Investment Plan</a:t>
                      </a:r>
                      <a:endParaRPr lang="en-GB"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1889077"/>
                  </a:ext>
                </a:extLst>
              </a:tr>
              <a:tr h="700993">
                <a:tc>
                  <a:txBody>
                    <a:bodyPr/>
                    <a:lstStyle/>
                    <a:p>
                      <a:pPr algn="just"/>
                      <a:r>
                        <a:rPr lang="en-US" sz="1200">
                          <a:effectLst/>
                          <a:latin typeface="+mj-lt"/>
                        </a:rPr>
                        <a:t>1</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dirty="0">
                          <a:effectLst/>
                          <a:latin typeface="+mj-lt"/>
                        </a:rPr>
                        <a:t>Priority 1. Understanding disaster risk</a:t>
                      </a:r>
                      <a:endParaRPr lang="en-GB"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Pillar 1: Resilient Agricultural Growth</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Pillar 1: Agricultural Productivity and Commercialization</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Priority 1: Adaptation</a:t>
                      </a:r>
                      <a:endParaRPr lang="en-GB"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8381236"/>
                  </a:ext>
                </a:extLst>
              </a:tr>
              <a:tr h="934655">
                <a:tc>
                  <a:txBody>
                    <a:bodyPr/>
                    <a:lstStyle/>
                    <a:p>
                      <a:pPr algn="just"/>
                      <a:r>
                        <a:rPr lang="en-US" sz="1200">
                          <a:effectLst/>
                          <a:latin typeface="+mj-lt"/>
                        </a:rPr>
                        <a:t>2</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dirty="0">
                          <a:effectLst/>
                          <a:latin typeface="+mj-lt"/>
                        </a:rPr>
                        <a:t>Priority 2. Strengthening disaster risk governance to manage disaster risk</a:t>
                      </a:r>
                      <a:endParaRPr lang="en-GB"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Pillar 2: Risk Reduction, Flood Control, and Early Warning and Response Systems</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Pillar 2: Industrialization</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Priority 1: Mitigation</a:t>
                      </a:r>
                      <a:endParaRPr lang="en-GB"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0190471"/>
                  </a:ext>
                </a:extLst>
              </a:tr>
              <a:tr h="1168320">
                <a:tc>
                  <a:txBody>
                    <a:bodyPr/>
                    <a:lstStyle/>
                    <a:p>
                      <a:pPr algn="just"/>
                      <a:r>
                        <a:rPr lang="en-US" sz="1200">
                          <a:effectLst/>
                          <a:latin typeface="+mj-lt"/>
                        </a:rPr>
                        <a:t>3</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dirty="0">
                          <a:effectLst/>
                          <a:latin typeface="+mj-lt"/>
                        </a:rPr>
                        <a:t>Priority 3. Investing in disaster risk reduction for resilience</a:t>
                      </a:r>
                      <a:endParaRPr lang="en-GB"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dirty="0">
                          <a:effectLst/>
                          <a:latin typeface="+mj-lt"/>
                        </a:rPr>
                        <a:t>Pillar 3: Human Capacity, Livelihoods, and Social Protection</a:t>
                      </a:r>
                      <a:endParaRPr lang="en-GB"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Pillar 3: Urbanization</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Priority 3: Climate change research, technology development and transfer</a:t>
                      </a:r>
                      <a:endParaRPr lang="en-GB" sz="1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4021867"/>
                  </a:ext>
                </a:extLst>
              </a:tr>
              <a:tr h="1401984">
                <a:tc>
                  <a:txBody>
                    <a:bodyPr/>
                    <a:lstStyle/>
                    <a:p>
                      <a:pPr algn="just"/>
                      <a:r>
                        <a:rPr lang="en-US" sz="1200">
                          <a:effectLst/>
                          <a:latin typeface="+mj-lt"/>
                        </a:rPr>
                        <a:t>4</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dirty="0">
                          <a:effectLst/>
                          <a:latin typeface="+mj-lt"/>
                        </a:rPr>
                        <a:t>Priority 4. Enhancing disaster preparedness for effective response and to “Build Back Better” in recovery, rehabilitation and reconstruction</a:t>
                      </a:r>
                      <a:endParaRPr lang="en-GB"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Pillar 4: Catchment Protection and Management</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a:effectLst/>
                          <a:latin typeface="+mj-lt"/>
                        </a:rPr>
                        <a:t> </a:t>
                      </a:r>
                      <a:endParaRPr lang="en-GB"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200" dirty="0">
                          <a:effectLst/>
                          <a:latin typeface="+mj-lt"/>
                        </a:rPr>
                        <a:t>Priority 4: Capacity building</a:t>
                      </a:r>
                      <a:endParaRPr lang="en-GB"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2451515"/>
                  </a:ext>
                </a:extLst>
              </a:tr>
            </a:tbl>
          </a:graphicData>
        </a:graphic>
      </p:graphicFrame>
      <p:sp>
        <p:nvSpPr>
          <p:cNvPr id="5" name="TextBox 4">
            <a:extLst>
              <a:ext uri="{FF2B5EF4-FFF2-40B4-BE49-F238E27FC236}">
                <a16:creationId xmlns:a16="http://schemas.microsoft.com/office/drawing/2014/main" id="{1BF54DA2-425A-8418-076E-8C22868D757E}"/>
              </a:ext>
            </a:extLst>
          </p:cNvPr>
          <p:cNvSpPr txBox="1"/>
          <p:nvPr/>
        </p:nvSpPr>
        <p:spPr>
          <a:xfrm>
            <a:off x="838200" y="351030"/>
            <a:ext cx="9264193" cy="984885"/>
          </a:xfrm>
          <a:prstGeom prst="rect">
            <a:avLst/>
          </a:prstGeom>
          <a:noFill/>
        </p:spPr>
        <p:txBody>
          <a:bodyPr wrap="square" lIns="0" tIns="0" rIns="0" bIns="0" rtlCol="0" anchor="ctr">
            <a:spAutoFit/>
          </a:bodyPr>
          <a:lstStyle/>
          <a:p>
            <a:r>
              <a:rPr lang="en-US" sz="3200" b="1" dirty="0">
                <a:latin typeface="+mj-lt"/>
              </a:rPr>
              <a:t>Linkages to Other National and International DRM Frameworks.</a:t>
            </a:r>
            <a:endParaRPr lang="en-US" sz="3600" dirty="0">
              <a:latin typeface="+mj-lt"/>
            </a:endParaRPr>
          </a:p>
        </p:txBody>
      </p:sp>
      <p:graphicFrame>
        <p:nvGraphicFramePr>
          <p:cNvPr id="8" name="Diagram 7">
            <a:extLst>
              <a:ext uri="{FF2B5EF4-FFF2-40B4-BE49-F238E27FC236}">
                <a16:creationId xmlns:a16="http://schemas.microsoft.com/office/drawing/2014/main" id="{1440FBDB-682E-1E62-77FF-3D1524FD9392}"/>
              </a:ext>
            </a:extLst>
          </p:cNvPr>
          <p:cNvGraphicFramePr/>
          <p:nvPr>
            <p:extLst>
              <p:ext uri="{D42A27DB-BD31-4B8C-83A1-F6EECF244321}">
                <p14:modId xmlns:p14="http://schemas.microsoft.com/office/powerpoint/2010/main" val="2415940571"/>
              </p:ext>
            </p:extLst>
          </p:nvPr>
        </p:nvGraphicFramePr>
        <p:xfrm>
          <a:off x="4830216" y="133591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773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F54DA2-425A-8418-076E-8C22868D757E}"/>
              </a:ext>
            </a:extLst>
          </p:cNvPr>
          <p:cNvSpPr txBox="1"/>
          <p:nvPr/>
        </p:nvSpPr>
        <p:spPr>
          <a:xfrm>
            <a:off x="838200" y="351030"/>
            <a:ext cx="9264193" cy="984885"/>
          </a:xfrm>
          <a:prstGeom prst="rect">
            <a:avLst/>
          </a:prstGeom>
          <a:noFill/>
        </p:spPr>
        <p:txBody>
          <a:bodyPr wrap="square" lIns="0" tIns="0" rIns="0" bIns="0" rtlCol="0" anchor="ctr">
            <a:spAutoFit/>
          </a:bodyPr>
          <a:lstStyle/>
          <a:p>
            <a:r>
              <a:rPr lang="en-US" sz="3200" b="1" dirty="0">
                <a:latin typeface="+mj-lt"/>
              </a:rPr>
              <a:t>Linkages to Other National and International DRM Frameworks.</a:t>
            </a:r>
            <a:endParaRPr lang="en-US" sz="3600" dirty="0">
              <a:latin typeface="+mj-lt"/>
            </a:endParaRPr>
          </a:p>
        </p:txBody>
      </p:sp>
      <p:graphicFrame>
        <p:nvGraphicFramePr>
          <p:cNvPr id="8" name="Diagram 7">
            <a:extLst>
              <a:ext uri="{FF2B5EF4-FFF2-40B4-BE49-F238E27FC236}">
                <a16:creationId xmlns:a16="http://schemas.microsoft.com/office/drawing/2014/main" id="{1440FBDB-682E-1E62-77FF-3D1524FD9392}"/>
              </a:ext>
            </a:extLst>
          </p:cNvPr>
          <p:cNvGraphicFramePr/>
          <p:nvPr>
            <p:extLst>
              <p:ext uri="{D42A27DB-BD31-4B8C-83A1-F6EECF244321}">
                <p14:modId xmlns:p14="http://schemas.microsoft.com/office/powerpoint/2010/main" val="2860854726"/>
              </p:ext>
            </p:extLst>
          </p:nvPr>
        </p:nvGraphicFramePr>
        <p:xfrm>
          <a:off x="4805680" y="1134023"/>
          <a:ext cx="673608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3C2846FC-4562-F583-9D19-C6DA24F5E2CF}"/>
              </a:ext>
            </a:extLst>
          </p:cNvPr>
          <p:cNvSpPr txBox="1"/>
          <p:nvPr/>
        </p:nvSpPr>
        <p:spPr>
          <a:xfrm>
            <a:off x="838200" y="2439401"/>
            <a:ext cx="3586480" cy="2862322"/>
          </a:xfrm>
          <a:prstGeom prst="rect">
            <a:avLst/>
          </a:prstGeom>
          <a:noFill/>
        </p:spPr>
        <p:txBody>
          <a:bodyPr wrap="square" rtlCol="0">
            <a:spAutoFit/>
          </a:bodyPr>
          <a:lstStyle/>
          <a:p>
            <a:r>
              <a:rPr lang="en-GB" sz="1200" b="1" dirty="0">
                <a:latin typeface="+mj-lt"/>
              </a:rPr>
              <a:t>Links to the Sendai Framework (SFDRR)</a:t>
            </a:r>
          </a:p>
          <a:p>
            <a:endParaRPr lang="en-GB" sz="1200" dirty="0">
              <a:latin typeface="+mj-lt"/>
            </a:endParaRPr>
          </a:p>
          <a:p>
            <a:pPr marL="171450" indent="-171450" algn="just" rtl="0" eaLnBrk="1" fontAlgn="t" latinLnBrk="0" hangingPunct="1">
              <a:spcBef>
                <a:spcPts val="0"/>
              </a:spcBef>
              <a:spcAft>
                <a:spcPts val="0"/>
              </a:spcAft>
              <a:buFont typeface="Arial" panose="020B0604020202020204" pitchFamily="34" charset="0"/>
              <a:buChar char="•"/>
            </a:pPr>
            <a:r>
              <a:rPr lang="en-US" sz="1200" i="0" u="none" strike="noStrike" kern="1200" dirty="0">
                <a:effectLst/>
                <a:latin typeface="+mj-lt"/>
              </a:rPr>
              <a:t>Priority 1. Understanding disaster risk</a:t>
            </a:r>
          </a:p>
          <a:p>
            <a:pPr algn="just" rtl="0" eaLnBrk="1" fontAlgn="t" latinLnBrk="0" hangingPunct="1">
              <a:spcBef>
                <a:spcPts val="0"/>
              </a:spcBef>
              <a:spcAft>
                <a:spcPts val="0"/>
              </a:spcAft>
            </a:pPr>
            <a:endParaRPr lang="en-GB" sz="1200" i="0" u="none" strike="noStrike" dirty="0">
              <a:effectLst/>
              <a:latin typeface="+mj-lt"/>
            </a:endParaRPr>
          </a:p>
          <a:p>
            <a:pPr marL="171450" indent="-171450" algn="just" rtl="0" eaLnBrk="1" fontAlgn="t" latinLnBrk="0" hangingPunct="1">
              <a:spcBef>
                <a:spcPts val="0"/>
              </a:spcBef>
              <a:spcAft>
                <a:spcPts val="0"/>
              </a:spcAft>
              <a:buFont typeface="Arial" panose="020B0604020202020204" pitchFamily="34" charset="0"/>
              <a:buChar char="•"/>
            </a:pPr>
            <a:r>
              <a:rPr lang="en-US" sz="1200" i="0" u="none" strike="noStrike" kern="1200" dirty="0">
                <a:effectLst/>
                <a:latin typeface="+mj-lt"/>
              </a:rPr>
              <a:t>Priority 2. Strengthening disaster risk governance to manage disaster risk</a:t>
            </a:r>
          </a:p>
          <a:p>
            <a:pPr algn="just" rtl="0" eaLnBrk="1" fontAlgn="t" latinLnBrk="0" hangingPunct="1">
              <a:spcBef>
                <a:spcPts val="0"/>
              </a:spcBef>
              <a:spcAft>
                <a:spcPts val="0"/>
              </a:spcAft>
            </a:pPr>
            <a:endParaRPr lang="en-GB" sz="1200" i="0" u="none" strike="noStrike" dirty="0">
              <a:effectLst/>
              <a:latin typeface="+mj-lt"/>
            </a:endParaRPr>
          </a:p>
          <a:p>
            <a:pPr marL="171450" indent="-171450" algn="just" rtl="0" eaLnBrk="1" fontAlgn="t" latinLnBrk="0" hangingPunct="1">
              <a:spcBef>
                <a:spcPts val="0"/>
              </a:spcBef>
              <a:spcAft>
                <a:spcPts val="0"/>
              </a:spcAft>
              <a:buFont typeface="Arial" panose="020B0604020202020204" pitchFamily="34" charset="0"/>
              <a:buChar char="•"/>
            </a:pPr>
            <a:r>
              <a:rPr lang="en-US" sz="1200" i="0" u="none" strike="noStrike" kern="1200" dirty="0">
                <a:effectLst/>
                <a:latin typeface="+mj-lt"/>
              </a:rPr>
              <a:t>Priority 3. Investing in disaster risk reduction for resilience</a:t>
            </a:r>
          </a:p>
          <a:p>
            <a:pPr algn="just" rtl="0" eaLnBrk="1" fontAlgn="t" latinLnBrk="0" hangingPunct="1">
              <a:spcBef>
                <a:spcPts val="0"/>
              </a:spcBef>
              <a:spcAft>
                <a:spcPts val="0"/>
              </a:spcAft>
            </a:pPr>
            <a:endParaRPr lang="en-GB" sz="1200" i="0" u="none" strike="noStrike" dirty="0">
              <a:effectLst/>
              <a:latin typeface="+mj-lt"/>
            </a:endParaRPr>
          </a:p>
          <a:p>
            <a:pPr marL="171450" indent="-171450" algn="just" rtl="0" eaLnBrk="1" fontAlgn="t" latinLnBrk="0" hangingPunct="1">
              <a:spcBef>
                <a:spcPts val="0"/>
              </a:spcBef>
              <a:spcAft>
                <a:spcPts val="0"/>
              </a:spcAft>
              <a:buFont typeface="Arial" panose="020B0604020202020204" pitchFamily="34" charset="0"/>
              <a:buChar char="•"/>
            </a:pPr>
            <a:r>
              <a:rPr lang="en-US" sz="1200" i="0" u="none" strike="noStrike" kern="1200" dirty="0">
                <a:effectLst/>
                <a:latin typeface="+mj-lt"/>
              </a:rPr>
              <a:t>Priority 4. Enhancing disaster preparedness for effective response and to “Build Back Better” in recovery, rehabilitation and reconstruction</a:t>
            </a:r>
            <a:endParaRPr lang="en-GB" sz="1200" i="0" u="none" strike="noStrike" dirty="0">
              <a:effectLst/>
              <a:latin typeface="+mj-lt"/>
            </a:endParaRPr>
          </a:p>
          <a:p>
            <a:endParaRPr lang="en-GB" sz="1200" dirty="0">
              <a:latin typeface="+mj-lt"/>
            </a:endParaRPr>
          </a:p>
        </p:txBody>
      </p:sp>
      <p:cxnSp>
        <p:nvCxnSpPr>
          <p:cNvPr id="6" name="Straight Arrow Connector 5">
            <a:extLst>
              <a:ext uri="{FF2B5EF4-FFF2-40B4-BE49-F238E27FC236}">
                <a16:creationId xmlns:a16="http://schemas.microsoft.com/office/drawing/2014/main" id="{60BC7921-B2CC-6C0F-29AE-597D085D86B5}"/>
              </a:ext>
            </a:extLst>
          </p:cNvPr>
          <p:cNvCxnSpPr>
            <a:cxnSpLocks/>
            <a:stCxn id="2" idx="3"/>
          </p:cNvCxnSpPr>
          <p:nvPr/>
        </p:nvCxnSpPr>
        <p:spPr>
          <a:xfrm>
            <a:off x="4424680" y="3870562"/>
            <a:ext cx="939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96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515E1EA5-44B4-4F71-9348-C1ED402144FE}"/>
              </a:ext>
            </a:extLst>
          </p:cNvPr>
          <p:cNvSpPr>
            <a:spLocks noGrp="1"/>
          </p:cNvSpPr>
          <p:nvPr>
            <p:ph type="title" idx="4294967295"/>
          </p:nvPr>
        </p:nvSpPr>
        <p:spPr>
          <a:xfrm>
            <a:off x="0" y="365125"/>
            <a:ext cx="10515600" cy="1325563"/>
          </a:xfrm>
        </p:spPr>
        <p:txBody>
          <a:bodyPr/>
          <a:lstStyle/>
          <a:p>
            <a:r>
              <a:rPr lang="en-US" dirty="0"/>
              <a:t>Balanced scorecard slide 4</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1696200" y="201093"/>
            <a:ext cx="9264193" cy="492443"/>
          </a:xfrm>
          <a:prstGeom prst="rect">
            <a:avLst/>
          </a:prstGeom>
          <a:noFill/>
        </p:spPr>
        <p:txBody>
          <a:bodyPr wrap="square" lIns="0" tIns="0" rIns="0" bIns="0" rtlCol="0" anchor="ctr">
            <a:spAutoFit/>
          </a:bodyPr>
          <a:lstStyle/>
          <a:p>
            <a:pPr algn="ctr"/>
            <a:r>
              <a:rPr lang="en-US" sz="3200" b="1" dirty="0">
                <a:latin typeface="+mj-lt"/>
              </a:rPr>
              <a:t>Expected Returns on Investment</a:t>
            </a:r>
            <a:endParaRPr lang="en-US" sz="3600" dirty="0">
              <a:latin typeface="+mj-lt"/>
            </a:endParaRPr>
          </a:p>
        </p:txBody>
      </p:sp>
      <p:sp>
        <p:nvSpPr>
          <p:cNvPr id="47" name="Rectangle: Top Corners Rounded 46">
            <a:extLst>
              <a:ext uri="{FF2B5EF4-FFF2-40B4-BE49-F238E27FC236}">
                <a16:creationId xmlns:a16="http://schemas.microsoft.com/office/drawing/2014/main" id="{7757CDEF-630C-40F7-970E-216E60E6352C}"/>
              </a:ext>
              <a:ext uri="{C183D7F6-B498-43B3-948B-1728B52AA6E4}">
                <adec:decorative xmlns:adec="http://schemas.microsoft.com/office/drawing/2017/decorative" val="1"/>
              </a:ext>
            </a:extLst>
          </p:cNvPr>
          <p:cNvSpPr/>
          <p:nvPr/>
        </p:nvSpPr>
        <p:spPr>
          <a:xfrm rot="5400000" flipH="1">
            <a:off x="1175544" y="638961"/>
            <a:ext cx="1562100" cy="3913189"/>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TextBox 47">
            <a:extLst>
              <a:ext uri="{FF2B5EF4-FFF2-40B4-BE49-F238E27FC236}">
                <a16:creationId xmlns:a16="http://schemas.microsoft.com/office/drawing/2014/main" id="{60C01E23-90C8-4759-A5BC-F3CE0BC2D0F9}"/>
              </a:ext>
            </a:extLst>
          </p:cNvPr>
          <p:cNvSpPr txBox="1"/>
          <p:nvPr/>
        </p:nvSpPr>
        <p:spPr>
          <a:xfrm>
            <a:off x="308303" y="1987687"/>
            <a:ext cx="3233228" cy="1292662"/>
          </a:xfrm>
          <a:prstGeom prst="rect">
            <a:avLst/>
          </a:prstGeom>
          <a:noFill/>
        </p:spPr>
        <p:txBody>
          <a:bodyPr wrap="square" lIns="0" tIns="0" rIns="0" bIns="0" rtlCol="0">
            <a:spAutoFit/>
          </a:bodyPr>
          <a:lstStyle/>
          <a:p>
            <a:r>
              <a:rPr lang="en-US" sz="1400" b="1" dirty="0">
                <a:solidFill>
                  <a:schemeClr val="bg1"/>
                </a:solidFill>
              </a:rPr>
              <a:t>Reduced disaster mortality</a:t>
            </a:r>
          </a:p>
          <a:p>
            <a:r>
              <a:rPr lang="en-US" sz="1400" b="1" dirty="0">
                <a:solidFill>
                  <a:schemeClr val="bg1"/>
                </a:solidFill>
              </a:rPr>
              <a:t>Reduced no. of people affected by disasters</a:t>
            </a:r>
          </a:p>
          <a:p>
            <a:r>
              <a:rPr lang="en-US" sz="1400" b="1" dirty="0">
                <a:solidFill>
                  <a:schemeClr val="bg1"/>
                </a:solidFill>
              </a:rPr>
              <a:t>Reduced direct disaster economic loss concerning the global gross domestic product (GDP)</a:t>
            </a:r>
          </a:p>
          <a:p>
            <a:endParaRPr lang="en-US" sz="1400" b="1" dirty="0"/>
          </a:p>
        </p:txBody>
      </p:sp>
      <p:sp>
        <p:nvSpPr>
          <p:cNvPr id="46" name="Rectangle: Top Corners Rounded 45">
            <a:extLst>
              <a:ext uri="{FF2B5EF4-FFF2-40B4-BE49-F238E27FC236}">
                <a16:creationId xmlns:a16="http://schemas.microsoft.com/office/drawing/2014/main" id="{B0A604A2-1672-42C6-B255-324211739702}"/>
              </a:ext>
              <a:ext uri="{C183D7F6-B498-43B3-948B-1728B52AA6E4}">
                <adec:decorative xmlns:adec="http://schemas.microsoft.com/office/drawing/2017/decorative" val="1"/>
              </a:ext>
            </a:extLst>
          </p:cNvPr>
          <p:cNvSpPr/>
          <p:nvPr/>
        </p:nvSpPr>
        <p:spPr>
          <a:xfrm rot="5400000" flipH="1">
            <a:off x="1175545" y="3226747"/>
            <a:ext cx="1562100" cy="3913189"/>
          </a:xfrm>
          <a:prstGeom prst="round2SameRect">
            <a:avLst>
              <a:gd name="adj1" fmla="val 5000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FFDC3D59-6312-4B09-A47E-217DF86E4CEC}"/>
              </a:ext>
            </a:extLst>
          </p:cNvPr>
          <p:cNvSpPr txBox="1"/>
          <p:nvPr/>
        </p:nvSpPr>
        <p:spPr>
          <a:xfrm>
            <a:off x="346121" y="4724390"/>
            <a:ext cx="3233228" cy="738664"/>
          </a:xfrm>
          <a:prstGeom prst="rect">
            <a:avLst/>
          </a:prstGeom>
          <a:noFill/>
        </p:spPr>
        <p:txBody>
          <a:bodyPr wrap="square" lIns="0" tIns="0" rIns="0" bIns="0" rtlCol="0">
            <a:spAutoFit/>
          </a:bodyPr>
          <a:lstStyle/>
          <a:p>
            <a:r>
              <a:rPr lang="en-US" sz="1600" b="1" dirty="0">
                <a:solidFill>
                  <a:schemeClr val="bg1"/>
                </a:solidFill>
              </a:rPr>
              <a:t>Increased number of local authorities that have disaster risk reduction strategies </a:t>
            </a:r>
          </a:p>
        </p:txBody>
      </p:sp>
      <p:grpSp>
        <p:nvGrpSpPr>
          <p:cNvPr id="6" name="Group 5">
            <a:extLst>
              <a:ext uri="{FF2B5EF4-FFF2-40B4-BE49-F238E27FC236}">
                <a16:creationId xmlns:a16="http://schemas.microsoft.com/office/drawing/2014/main" id="{BE266B6E-A3E1-4E83-A284-AE89ACE4BF4F}"/>
              </a:ext>
              <a:ext uri="{C183D7F6-B498-43B3-948B-1728B52AA6E4}">
                <adec:decorative xmlns:adec="http://schemas.microsoft.com/office/drawing/2017/decorative" val="1"/>
              </a:ext>
            </a:extLst>
          </p:cNvPr>
          <p:cNvGrpSpPr/>
          <p:nvPr/>
        </p:nvGrpSpPr>
        <p:grpSpPr>
          <a:xfrm>
            <a:off x="3913188" y="1708132"/>
            <a:ext cx="4343400" cy="4362633"/>
            <a:chOff x="3913188" y="1580968"/>
            <a:chExt cx="4343400" cy="4362633"/>
          </a:xfrm>
        </p:grpSpPr>
        <p:grpSp>
          <p:nvGrpSpPr>
            <p:cNvPr id="15" name="Group 14">
              <a:extLst>
                <a:ext uri="{FF2B5EF4-FFF2-40B4-BE49-F238E27FC236}">
                  <a16:creationId xmlns:a16="http://schemas.microsoft.com/office/drawing/2014/main" id="{E430D05E-E542-4A7A-820D-1D7456314943}"/>
                </a:ext>
              </a:extLst>
            </p:cNvPr>
            <p:cNvGrpSpPr/>
            <p:nvPr/>
          </p:nvGrpSpPr>
          <p:grpSpPr>
            <a:xfrm>
              <a:off x="3913188" y="1580968"/>
              <a:ext cx="4343400" cy="4362633"/>
              <a:chOff x="3913188" y="1580968"/>
              <a:chExt cx="4343400" cy="4362633"/>
            </a:xfrm>
            <a:effectLst/>
          </p:grpSpPr>
          <p:sp>
            <p:nvSpPr>
              <p:cNvPr id="16" name="Freeform 5">
                <a:extLst>
                  <a:ext uri="{FF2B5EF4-FFF2-40B4-BE49-F238E27FC236}">
                    <a16:creationId xmlns:a16="http://schemas.microsoft.com/office/drawing/2014/main" id="{21FBD271-8B92-4637-8B26-873FB982AA11}"/>
                  </a:ext>
                  <a:ext uri="{C183D7F6-B498-43B3-948B-1728B52AA6E4}">
                    <adec:decorative xmlns:adec="http://schemas.microsoft.com/office/drawing/2017/decorative" val="1"/>
                  </a:ext>
                </a:extLst>
              </p:cNvPr>
              <p:cNvSpPr>
                <a:spLocks/>
              </p:cNvSpPr>
              <p:nvPr/>
            </p:nvSpPr>
            <p:spPr bwMode="auto">
              <a:xfrm>
                <a:off x="3913188" y="1600200"/>
                <a:ext cx="2008188" cy="2020888"/>
              </a:xfrm>
              <a:custGeom>
                <a:avLst/>
                <a:gdLst>
                  <a:gd name="T0" fmla="*/ 55 w 172"/>
                  <a:gd name="T1" fmla="*/ 173 h 173"/>
                  <a:gd name="T2" fmla="*/ 0 w 172"/>
                  <a:gd name="T3" fmla="*/ 173 h 173"/>
                  <a:gd name="T4" fmla="*/ 172 w 172"/>
                  <a:gd name="T5" fmla="*/ 0 h 173"/>
                  <a:gd name="T6" fmla="*/ 172 w 172"/>
                  <a:gd name="T7" fmla="*/ 55 h 173"/>
                  <a:gd name="T8" fmla="*/ 55 w 172"/>
                  <a:gd name="T9" fmla="*/ 173 h 173"/>
                </a:gdLst>
                <a:ahLst/>
                <a:cxnLst>
                  <a:cxn ang="0">
                    <a:pos x="T0" y="T1"/>
                  </a:cxn>
                  <a:cxn ang="0">
                    <a:pos x="T2" y="T3"/>
                  </a:cxn>
                  <a:cxn ang="0">
                    <a:pos x="T4" y="T5"/>
                  </a:cxn>
                  <a:cxn ang="0">
                    <a:pos x="T6" y="T7"/>
                  </a:cxn>
                  <a:cxn ang="0">
                    <a:pos x="T8" y="T9"/>
                  </a:cxn>
                </a:cxnLst>
                <a:rect l="0" t="0" r="r" b="b"/>
                <a:pathLst>
                  <a:path w="172" h="173">
                    <a:moveTo>
                      <a:pt x="55" y="173"/>
                    </a:moveTo>
                    <a:cubicBezTo>
                      <a:pt x="0" y="173"/>
                      <a:pt x="0" y="173"/>
                      <a:pt x="0" y="173"/>
                    </a:cubicBezTo>
                    <a:cubicBezTo>
                      <a:pt x="7" y="80"/>
                      <a:pt x="80" y="7"/>
                      <a:pt x="172" y="0"/>
                    </a:cubicBezTo>
                    <a:cubicBezTo>
                      <a:pt x="172" y="55"/>
                      <a:pt x="172" y="55"/>
                      <a:pt x="172" y="55"/>
                    </a:cubicBezTo>
                    <a:cubicBezTo>
                      <a:pt x="110" y="61"/>
                      <a:pt x="61" y="111"/>
                      <a:pt x="55" y="173"/>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17" name="Freeform 6">
                <a:extLst>
                  <a:ext uri="{FF2B5EF4-FFF2-40B4-BE49-F238E27FC236}">
                    <a16:creationId xmlns:a16="http://schemas.microsoft.com/office/drawing/2014/main" id="{73F932C8-AF28-4A7B-BDA9-82D3B71F3E49}"/>
                  </a:ext>
                  <a:ext uri="{C183D7F6-B498-43B3-948B-1728B52AA6E4}">
                    <adec:decorative xmlns:adec="http://schemas.microsoft.com/office/drawing/2017/decorative" val="1"/>
                  </a:ext>
                </a:extLst>
              </p:cNvPr>
              <p:cNvSpPr>
                <a:spLocks/>
              </p:cNvSpPr>
              <p:nvPr/>
            </p:nvSpPr>
            <p:spPr bwMode="auto">
              <a:xfrm>
                <a:off x="6235700" y="3935413"/>
                <a:ext cx="2020888" cy="2008188"/>
              </a:xfrm>
              <a:custGeom>
                <a:avLst/>
                <a:gdLst>
                  <a:gd name="T0" fmla="*/ 118 w 173"/>
                  <a:gd name="T1" fmla="*/ 0 h 172"/>
                  <a:gd name="T2" fmla="*/ 173 w 173"/>
                  <a:gd name="T3" fmla="*/ 0 h 172"/>
                  <a:gd name="T4" fmla="*/ 0 w 173"/>
                  <a:gd name="T5" fmla="*/ 172 h 172"/>
                  <a:gd name="T6" fmla="*/ 0 w 173"/>
                  <a:gd name="T7" fmla="*/ 117 h 172"/>
                  <a:gd name="T8" fmla="*/ 118 w 173"/>
                  <a:gd name="T9" fmla="*/ 0 h 172"/>
                </a:gdLst>
                <a:ahLst/>
                <a:cxnLst>
                  <a:cxn ang="0">
                    <a:pos x="T0" y="T1"/>
                  </a:cxn>
                  <a:cxn ang="0">
                    <a:pos x="T2" y="T3"/>
                  </a:cxn>
                  <a:cxn ang="0">
                    <a:pos x="T4" y="T5"/>
                  </a:cxn>
                  <a:cxn ang="0">
                    <a:pos x="T6" y="T7"/>
                  </a:cxn>
                  <a:cxn ang="0">
                    <a:pos x="T8" y="T9"/>
                  </a:cxn>
                </a:cxnLst>
                <a:rect l="0" t="0" r="r" b="b"/>
                <a:pathLst>
                  <a:path w="173" h="172">
                    <a:moveTo>
                      <a:pt x="118" y="0"/>
                    </a:moveTo>
                    <a:cubicBezTo>
                      <a:pt x="173" y="0"/>
                      <a:pt x="173" y="0"/>
                      <a:pt x="173" y="0"/>
                    </a:cubicBezTo>
                    <a:cubicBezTo>
                      <a:pt x="166" y="92"/>
                      <a:pt x="93" y="166"/>
                      <a:pt x="0" y="172"/>
                    </a:cubicBezTo>
                    <a:cubicBezTo>
                      <a:pt x="0" y="117"/>
                      <a:pt x="0" y="117"/>
                      <a:pt x="0" y="117"/>
                    </a:cubicBezTo>
                    <a:cubicBezTo>
                      <a:pt x="62" y="111"/>
                      <a:pt x="112" y="62"/>
                      <a:pt x="118" y="0"/>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18" name="Freeform 7">
                <a:extLst>
                  <a:ext uri="{FF2B5EF4-FFF2-40B4-BE49-F238E27FC236}">
                    <a16:creationId xmlns:a16="http://schemas.microsoft.com/office/drawing/2014/main" id="{6D8DACB5-7050-41E1-9B1A-9174CA70A4FA}"/>
                  </a:ext>
                  <a:ext uri="{C183D7F6-B498-43B3-948B-1728B52AA6E4}">
                    <adec:decorative xmlns:adec="http://schemas.microsoft.com/office/drawing/2017/decorative" val="1"/>
                  </a:ext>
                </a:extLst>
              </p:cNvPr>
              <p:cNvSpPr>
                <a:spLocks/>
              </p:cNvSpPr>
              <p:nvPr/>
            </p:nvSpPr>
            <p:spPr bwMode="auto">
              <a:xfrm>
                <a:off x="3913188" y="3935413"/>
                <a:ext cx="2008188" cy="2008188"/>
              </a:xfrm>
              <a:custGeom>
                <a:avLst/>
                <a:gdLst>
                  <a:gd name="T0" fmla="*/ 172 w 172"/>
                  <a:gd name="T1" fmla="*/ 117 h 172"/>
                  <a:gd name="T2" fmla="*/ 172 w 172"/>
                  <a:gd name="T3" fmla="*/ 172 h 172"/>
                  <a:gd name="T4" fmla="*/ 0 w 172"/>
                  <a:gd name="T5" fmla="*/ 0 h 172"/>
                  <a:gd name="T6" fmla="*/ 55 w 172"/>
                  <a:gd name="T7" fmla="*/ 0 h 172"/>
                  <a:gd name="T8" fmla="*/ 172 w 172"/>
                  <a:gd name="T9" fmla="*/ 117 h 172"/>
                </a:gdLst>
                <a:ahLst/>
                <a:cxnLst>
                  <a:cxn ang="0">
                    <a:pos x="T0" y="T1"/>
                  </a:cxn>
                  <a:cxn ang="0">
                    <a:pos x="T2" y="T3"/>
                  </a:cxn>
                  <a:cxn ang="0">
                    <a:pos x="T4" y="T5"/>
                  </a:cxn>
                  <a:cxn ang="0">
                    <a:pos x="T6" y="T7"/>
                  </a:cxn>
                  <a:cxn ang="0">
                    <a:pos x="T8" y="T9"/>
                  </a:cxn>
                </a:cxnLst>
                <a:rect l="0" t="0" r="r" b="b"/>
                <a:pathLst>
                  <a:path w="172" h="172">
                    <a:moveTo>
                      <a:pt x="172" y="117"/>
                    </a:moveTo>
                    <a:cubicBezTo>
                      <a:pt x="172" y="172"/>
                      <a:pt x="172" y="172"/>
                      <a:pt x="172" y="172"/>
                    </a:cubicBezTo>
                    <a:cubicBezTo>
                      <a:pt x="80" y="166"/>
                      <a:pt x="7" y="92"/>
                      <a:pt x="0" y="0"/>
                    </a:cubicBezTo>
                    <a:cubicBezTo>
                      <a:pt x="55" y="0"/>
                      <a:pt x="55" y="0"/>
                      <a:pt x="55" y="0"/>
                    </a:cubicBezTo>
                    <a:cubicBezTo>
                      <a:pt x="61" y="62"/>
                      <a:pt x="110" y="111"/>
                      <a:pt x="172" y="11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8">
                <a:extLst>
                  <a:ext uri="{FF2B5EF4-FFF2-40B4-BE49-F238E27FC236}">
                    <a16:creationId xmlns:a16="http://schemas.microsoft.com/office/drawing/2014/main" id="{911C8ACA-A542-4D08-9126-B96D0F71B43B}"/>
                  </a:ext>
                  <a:ext uri="{C183D7F6-B498-43B3-948B-1728B52AA6E4}">
                    <adec:decorative xmlns:adec="http://schemas.microsoft.com/office/drawing/2017/decorative" val="1"/>
                  </a:ext>
                </a:extLst>
              </p:cNvPr>
              <p:cNvSpPr>
                <a:spLocks/>
              </p:cNvSpPr>
              <p:nvPr/>
            </p:nvSpPr>
            <p:spPr bwMode="auto">
              <a:xfrm>
                <a:off x="6235700" y="1580968"/>
                <a:ext cx="2020888" cy="2020888"/>
              </a:xfrm>
              <a:custGeom>
                <a:avLst/>
                <a:gdLst>
                  <a:gd name="T0" fmla="*/ 0 w 173"/>
                  <a:gd name="T1" fmla="*/ 55 h 173"/>
                  <a:gd name="T2" fmla="*/ 0 w 173"/>
                  <a:gd name="T3" fmla="*/ 0 h 173"/>
                  <a:gd name="T4" fmla="*/ 173 w 173"/>
                  <a:gd name="T5" fmla="*/ 173 h 173"/>
                  <a:gd name="T6" fmla="*/ 118 w 173"/>
                  <a:gd name="T7" fmla="*/ 173 h 173"/>
                  <a:gd name="T8" fmla="*/ 0 w 173"/>
                  <a:gd name="T9" fmla="*/ 55 h 173"/>
                </a:gdLst>
                <a:ahLst/>
                <a:cxnLst>
                  <a:cxn ang="0">
                    <a:pos x="T0" y="T1"/>
                  </a:cxn>
                  <a:cxn ang="0">
                    <a:pos x="T2" y="T3"/>
                  </a:cxn>
                  <a:cxn ang="0">
                    <a:pos x="T4" y="T5"/>
                  </a:cxn>
                  <a:cxn ang="0">
                    <a:pos x="T6" y="T7"/>
                  </a:cxn>
                  <a:cxn ang="0">
                    <a:pos x="T8" y="T9"/>
                  </a:cxn>
                </a:cxnLst>
                <a:rect l="0" t="0" r="r" b="b"/>
                <a:pathLst>
                  <a:path w="173" h="173">
                    <a:moveTo>
                      <a:pt x="0" y="55"/>
                    </a:moveTo>
                    <a:cubicBezTo>
                      <a:pt x="0" y="0"/>
                      <a:pt x="0" y="0"/>
                      <a:pt x="0" y="0"/>
                    </a:cubicBezTo>
                    <a:cubicBezTo>
                      <a:pt x="93" y="7"/>
                      <a:pt x="166" y="80"/>
                      <a:pt x="173" y="173"/>
                    </a:cubicBezTo>
                    <a:cubicBezTo>
                      <a:pt x="118" y="173"/>
                      <a:pt x="118" y="173"/>
                      <a:pt x="118" y="173"/>
                    </a:cubicBezTo>
                    <a:cubicBezTo>
                      <a:pt x="112" y="111"/>
                      <a:pt x="62" y="61"/>
                      <a:pt x="0" y="55"/>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dirty="0"/>
              </a:p>
            </p:txBody>
          </p:sp>
        </p:grpSp>
        <p:sp>
          <p:nvSpPr>
            <p:cNvPr id="20" name="Freeform 31">
              <a:extLst>
                <a:ext uri="{FF2B5EF4-FFF2-40B4-BE49-F238E27FC236}">
                  <a16:creationId xmlns:a16="http://schemas.microsoft.com/office/drawing/2014/main" id="{745DC8CE-88A3-43D3-9F62-45AA3B8D0820}"/>
                </a:ext>
                <a:ext uri="{C183D7F6-B498-43B3-948B-1728B52AA6E4}">
                  <adec:decorative xmlns:adec="http://schemas.microsoft.com/office/drawing/2017/decorative" val="1"/>
                </a:ext>
              </a:extLst>
            </p:cNvPr>
            <p:cNvSpPr/>
            <p:nvPr/>
          </p:nvSpPr>
          <p:spPr>
            <a:xfrm flipV="1">
              <a:off x="4518819" y="2194720"/>
              <a:ext cx="3154361" cy="3154361"/>
            </a:xfrm>
            <a:custGeom>
              <a:avLst/>
              <a:gdLst>
                <a:gd name="connsiteX0" fmla="*/ 1577181 w 3154361"/>
                <a:gd name="connsiteY0" fmla="*/ 3154361 h 3154361"/>
                <a:gd name="connsiteX1" fmla="*/ 1780203 w 3154361"/>
                <a:gd name="connsiteY1" fmla="*/ 2804324 h 3154361"/>
                <a:gd name="connsiteX2" fmla="*/ 1797438 w 3154361"/>
                <a:gd name="connsiteY2" fmla="*/ 2802025 h 3154361"/>
                <a:gd name="connsiteX3" fmla="*/ 2796180 w 3154361"/>
                <a:gd name="connsiteY3" fmla="*/ 1827945 h 3154361"/>
                <a:gd name="connsiteX4" fmla="*/ 2803383 w 3154361"/>
                <a:gd name="connsiteY4" fmla="*/ 1780748 h 3154361"/>
                <a:gd name="connsiteX5" fmla="*/ 3154361 w 3154361"/>
                <a:gd name="connsiteY5" fmla="*/ 1577181 h 3154361"/>
                <a:gd name="connsiteX6" fmla="*/ 2803383 w 3154361"/>
                <a:gd name="connsiteY6" fmla="*/ 1373614 h 3154361"/>
                <a:gd name="connsiteX7" fmla="*/ 2796180 w 3154361"/>
                <a:gd name="connsiteY7" fmla="*/ 1326414 h 3154361"/>
                <a:gd name="connsiteX8" fmla="*/ 1797438 w 3154361"/>
                <a:gd name="connsiteY8" fmla="*/ 352335 h 3154361"/>
                <a:gd name="connsiteX9" fmla="*/ 1780201 w 3154361"/>
                <a:gd name="connsiteY9" fmla="*/ 350035 h 3154361"/>
                <a:gd name="connsiteX10" fmla="*/ 1577181 w 3154361"/>
                <a:gd name="connsiteY10" fmla="*/ 0 h 3154361"/>
                <a:gd name="connsiteX11" fmla="*/ 1374161 w 3154361"/>
                <a:gd name="connsiteY11" fmla="*/ 350035 h 3154361"/>
                <a:gd name="connsiteX12" fmla="*/ 1356922 w 3154361"/>
                <a:gd name="connsiteY12" fmla="*/ 352335 h 3154361"/>
                <a:gd name="connsiteX13" fmla="*/ 358181 w 3154361"/>
                <a:gd name="connsiteY13" fmla="*/ 1326414 h 3154361"/>
                <a:gd name="connsiteX14" fmla="*/ 350977 w 3154361"/>
                <a:gd name="connsiteY14" fmla="*/ 1373613 h 3154361"/>
                <a:gd name="connsiteX15" fmla="*/ 0 w 3154361"/>
                <a:gd name="connsiteY15" fmla="*/ 1577180 h 3154361"/>
                <a:gd name="connsiteX16" fmla="*/ 350977 w 3154361"/>
                <a:gd name="connsiteY16" fmla="*/ 1780746 h 3154361"/>
                <a:gd name="connsiteX17" fmla="*/ 358181 w 3154361"/>
                <a:gd name="connsiteY17" fmla="*/ 1827946 h 3154361"/>
                <a:gd name="connsiteX18" fmla="*/ 1356922 w 3154361"/>
                <a:gd name="connsiteY18" fmla="*/ 2802025 h 3154361"/>
                <a:gd name="connsiteX19" fmla="*/ 1374159 w 3154361"/>
                <a:gd name="connsiteY19" fmla="*/ 2804324 h 315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54361" h="3154361">
                  <a:moveTo>
                    <a:pt x="1577181" y="3154361"/>
                  </a:moveTo>
                  <a:lnTo>
                    <a:pt x="1780203" y="2804324"/>
                  </a:lnTo>
                  <a:lnTo>
                    <a:pt x="1797438" y="2802025"/>
                  </a:lnTo>
                  <a:cubicBezTo>
                    <a:pt x="2297871" y="2712635"/>
                    <a:pt x="2694658" y="2324067"/>
                    <a:pt x="2796180" y="1827945"/>
                  </a:cubicBezTo>
                  <a:lnTo>
                    <a:pt x="2803383" y="1780748"/>
                  </a:lnTo>
                  <a:lnTo>
                    <a:pt x="3154361" y="1577181"/>
                  </a:lnTo>
                  <a:lnTo>
                    <a:pt x="2803383" y="1373614"/>
                  </a:lnTo>
                  <a:lnTo>
                    <a:pt x="2796180" y="1326414"/>
                  </a:lnTo>
                  <a:cubicBezTo>
                    <a:pt x="2694658" y="830292"/>
                    <a:pt x="2297871" y="441725"/>
                    <a:pt x="1797438" y="352335"/>
                  </a:cubicBezTo>
                  <a:lnTo>
                    <a:pt x="1780201" y="350035"/>
                  </a:lnTo>
                  <a:lnTo>
                    <a:pt x="1577181" y="0"/>
                  </a:lnTo>
                  <a:lnTo>
                    <a:pt x="1374161" y="350035"/>
                  </a:lnTo>
                  <a:lnTo>
                    <a:pt x="1356922" y="352335"/>
                  </a:lnTo>
                  <a:cubicBezTo>
                    <a:pt x="856490" y="441724"/>
                    <a:pt x="459702" y="830291"/>
                    <a:pt x="358181" y="1326414"/>
                  </a:cubicBezTo>
                  <a:lnTo>
                    <a:pt x="350977" y="1373613"/>
                  </a:lnTo>
                  <a:lnTo>
                    <a:pt x="0" y="1577180"/>
                  </a:lnTo>
                  <a:lnTo>
                    <a:pt x="350977" y="1780746"/>
                  </a:lnTo>
                  <a:lnTo>
                    <a:pt x="358181" y="1827946"/>
                  </a:lnTo>
                  <a:cubicBezTo>
                    <a:pt x="459702" y="2324067"/>
                    <a:pt x="856490" y="2712635"/>
                    <a:pt x="1356922" y="2802025"/>
                  </a:cubicBezTo>
                  <a:lnTo>
                    <a:pt x="1374159" y="2804324"/>
                  </a:lnTo>
                  <a:close/>
                </a:path>
              </a:pathLst>
            </a:custGeom>
            <a:noFill/>
            <a:ln w="19050">
              <a:solidFill>
                <a:srgbClr val="7F7F7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D5B14B81-EA0D-481E-B812-0C4780A90B6F}"/>
                </a:ext>
              </a:extLst>
            </p:cNvPr>
            <p:cNvGrpSpPr/>
            <p:nvPr/>
          </p:nvGrpSpPr>
          <p:grpSpPr>
            <a:xfrm>
              <a:off x="4616061" y="2308738"/>
              <a:ext cx="319647" cy="319648"/>
              <a:chOff x="4548188" y="2235200"/>
              <a:chExt cx="425450" cy="425451"/>
            </a:xfrm>
            <a:solidFill>
              <a:schemeClr val="bg1"/>
            </a:solidFill>
            <a:effectLst/>
          </p:grpSpPr>
          <p:sp>
            <p:nvSpPr>
              <p:cNvPr id="22" name="Freeform 5">
                <a:extLst>
                  <a:ext uri="{FF2B5EF4-FFF2-40B4-BE49-F238E27FC236}">
                    <a16:creationId xmlns:a16="http://schemas.microsoft.com/office/drawing/2014/main" id="{7C855667-1645-4A2E-8BE9-A7E14DCF3C6C}"/>
                  </a:ext>
                </a:extLst>
              </p:cNvPr>
              <p:cNvSpPr>
                <a:spLocks/>
              </p:cNvSpPr>
              <p:nvPr/>
            </p:nvSpPr>
            <p:spPr bwMode="auto">
              <a:xfrm>
                <a:off x="4548188" y="2235200"/>
                <a:ext cx="425450" cy="269875"/>
              </a:xfrm>
              <a:custGeom>
                <a:avLst/>
                <a:gdLst>
                  <a:gd name="T0" fmla="*/ 0 w 240"/>
                  <a:gd name="T1" fmla="*/ 0 h 152"/>
                  <a:gd name="T2" fmla="*/ 0 w 240"/>
                  <a:gd name="T3" fmla="*/ 124 h 152"/>
                  <a:gd name="T4" fmla="*/ 8 w 240"/>
                  <a:gd name="T5" fmla="*/ 111 h 152"/>
                  <a:gd name="T6" fmla="*/ 8 w 240"/>
                  <a:gd name="T7" fmla="*/ 8 h 152"/>
                  <a:gd name="T8" fmla="*/ 232 w 240"/>
                  <a:gd name="T9" fmla="*/ 8 h 152"/>
                  <a:gd name="T10" fmla="*/ 232 w 240"/>
                  <a:gd name="T11" fmla="*/ 144 h 152"/>
                  <a:gd name="T12" fmla="*/ 128 w 240"/>
                  <a:gd name="T13" fmla="*/ 144 h 152"/>
                  <a:gd name="T14" fmla="*/ 128 w 240"/>
                  <a:gd name="T15" fmla="*/ 152 h 152"/>
                  <a:gd name="T16" fmla="*/ 240 w 240"/>
                  <a:gd name="T17" fmla="*/ 152 h 152"/>
                  <a:gd name="T18" fmla="*/ 240 w 240"/>
                  <a:gd name="T19" fmla="*/ 0 h 152"/>
                  <a:gd name="T20" fmla="*/ 0 w 240"/>
                  <a:gd name="T2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152">
                    <a:moveTo>
                      <a:pt x="0" y="0"/>
                    </a:moveTo>
                    <a:cubicBezTo>
                      <a:pt x="0" y="124"/>
                      <a:pt x="0" y="124"/>
                      <a:pt x="0" y="124"/>
                    </a:cubicBezTo>
                    <a:cubicBezTo>
                      <a:pt x="0" y="118"/>
                      <a:pt x="3" y="114"/>
                      <a:pt x="8" y="111"/>
                    </a:cubicBezTo>
                    <a:cubicBezTo>
                      <a:pt x="8" y="8"/>
                      <a:pt x="8" y="8"/>
                      <a:pt x="8" y="8"/>
                    </a:cubicBezTo>
                    <a:cubicBezTo>
                      <a:pt x="232" y="8"/>
                      <a:pt x="232" y="8"/>
                      <a:pt x="232" y="8"/>
                    </a:cubicBezTo>
                    <a:cubicBezTo>
                      <a:pt x="232" y="144"/>
                      <a:pt x="232" y="144"/>
                      <a:pt x="232" y="144"/>
                    </a:cubicBezTo>
                    <a:cubicBezTo>
                      <a:pt x="128" y="144"/>
                      <a:pt x="128" y="144"/>
                      <a:pt x="128" y="144"/>
                    </a:cubicBezTo>
                    <a:cubicBezTo>
                      <a:pt x="128" y="152"/>
                      <a:pt x="128" y="152"/>
                      <a:pt x="128" y="152"/>
                    </a:cubicBezTo>
                    <a:cubicBezTo>
                      <a:pt x="240" y="152"/>
                      <a:pt x="240" y="152"/>
                      <a:pt x="240" y="152"/>
                    </a:cubicBezTo>
                    <a:cubicBezTo>
                      <a:pt x="240" y="0"/>
                      <a:pt x="240" y="0"/>
                      <a:pt x="24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6" descr="This image is an icon of money. ">
                <a:extLst>
                  <a:ext uri="{FF2B5EF4-FFF2-40B4-BE49-F238E27FC236}">
                    <a16:creationId xmlns:a16="http://schemas.microsoft.com/office/drawing/2014/main" id="{8E3AF429-6788-4B7E-898B-359A1CC8FCE4}"/>
                  </a:ext>
                </a:extLst>
              </p:cNvPr>
              <p:cNvSpPr>
                <a:spLocks noEditPoints="1"/>
              </p:cNvSpPr>
              <p:nvPr/>
            </p:nvSpPr>
            <p:spPr bwMode="auto">
              <a:xfrm>
                <a:off x="4591051" y="2278063"/>
                <a:ext cx="339725" cy="184150"/>
              </a:xfrm>
              <a:custGeom>
                <a:avLst/>
                <a:gdLst>
                  <a:gd name="T0" fmla="*/ 104 w 192"/>
                  <a:gd name="T1" fmla="*/ 104 h 104"/>
                  <a:gd name="T2" fmla="*/ 176 w 192"/>
                  <a:gd name="T3" fmla="*/ 104 h 104"/>
                  <a:gd name="T4" fmla="*/ 192 w 192"/>
                  <a:gd name="T5" fmla="*/ 88 h 104"/>
                  <a:gd name="T6" fmla="*/ 192 w 192"/>
                  <a:gd name="T7" fmla="*/ 16 h 104"/>
                  <a:gd name="T8" fmla="*/ 176 w 192"/>
                  <a:gd name="T9" fmla="*/ 0 h 104"/>
                  <a:gd name="T10" fmla="*/ 16 w 192"/>
                  <a:gd name="T11" fmla="*/ 0 h 104"/>
                  <a:gd name="T12" fmla="*/ 0 w 192"/>
                  <a:gd name="T13" fmla="*/ 16 h 104"/>
                  <a:gd name="T14" fmla="*/ 0 w 192"/>
                  <a:gd name="T15" fmla="*/ 80 h 104"/>
                  <a:gd name="T16" fmla="*/ 40 w 192"/>
                  <a:gd name="T17" fmla="*/ 76 h 104"/>
                  <a:gd name="T18" fmla="*/ 104 w 192"/>
                  <a:gd name="T19" fmla="*/ 100 h 104"/>
                  <a:gd name="T20" fmla="*/ 104 w 192"/>
                  <a:gd name="T21" fmla="*/ 104 h 104"/>
                  <a:gd name="T22" fmla="*/ 164 w 192"/>
                  <a:gd name="T23" fmla="*/ 64 h 104"/>
                  <a:gd name="T24" fmla="*/ 176 w 192"/>
                  <a:gd name="T25" fmla="*/ 76 h 104"/>
                  <a:gd name="T26" fmla="*/ 164 w 192"/>
                  <a:gd name="T27" fmla="*/ 88 h 104"/>
                  <a:gd name="T28" fmla="*/ 152 w 192"/>
                  <a:gd name="T29" fmla="*/ 76 h 104"/>
                  <a:gd name="T30" fmla="*/ 164 w 192"/>
                  <a:gd name="T31" fmla="*/ 64 h 104"/>
                  <a:gd name="T32" fmla="*/ 28 w 192"/>
                  <a:gd name="T33" fmla="*/ 40 h 104"/>
                  <a:gd name="T34" fmla="*/ 16 w 192"/>
                  <a:gd name="T35" fmla="*/ 28 h 104"/>
                  <a:gd name="T36" fmla="*/ 28 w 192"/>
                  <a:gd name="T37" fmla="*/ 16 h 104"/>
                  <a:gd name="T38" fmla="*/ 40 w 192"/>
                  <a:gd name="T39" fmla="*/ 28 h 104"/>
                  <a:gd name="T40" fmla="*/ 28 w 192"/>
                  <a:gd name="T41" fmla="*/ 40 h 104"/>
                  <a:gd name="T42" fmla="*/ 96 w 192"/>
                  <a:gd name="T43" fmla="*/ 76 h 104"/>
                  <a:gd name="T44" fmla="*/ 68 w 192"/>
                  <a:gd name="T45" fmla="*/ 48 h 104"/>
                  <a:gd name="T46" fmla="*/ 96 w 192"/>
                  <a:gd name="T47" fmla="*/ 20 h 104"/>
                  <a:gd name="T48" fmla="*/ 124 w 192"/>
                  <a:gd name="T49" fmla="*/ 48 h 104"/>
                  <a:gd name="T50" fmla="*/ 96 w 192"/>
                  <a:gd name="T51" fmla="*/ 7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104">
                    <a:moveTo>
                      <a:pt x="104" y="104"/>
                    </a:moveTo>
                    <a:cubicBezTo>
                      <a:pt x="176" y="104"/>
                      <a:pt x="176" y="104"/>
                      <a:pt x="176" y="104"/>
                    </a:cubicBezTo>
                    <a:cubicBezTo>
                      <a:pt x="185" y="104"/>
                      <a:pt x="192" y="97"/>
                      <a:pt x="192" y="88"/>
                    </a:cubicBezTo>
                    <a:cubicBezTo>
                      <a:pt x="192" y="16"/>
                      <a:pt x="192" y="16"/>
                      <a:pt x="192" y="16"/>
                    </a:cubicBezTo>
                    <a:cubicBezTo>
                      <a:pt x="192" y="7"/>
                      <a:pt x="185" y="0"/>
                      <a:pt x="176" y="0"/>
                    </a:cubicBezTo>
                    <a:cubicBezTo>
                      <a:pt x="16" y="0"/>
                      <a:pt x="16" y="0"/>
                      <a:pt x="16" y="0"/>
                    </a:cubicBezTo>
                    <a:cubicBezTo>
                      <a:pt x="7" y="0"/>
                      <a:pt x="0" y="7"/>
                      <a:pt x="0" y="16"/>
                    </a:cubicBezTo>
                    <a:cubicBezTo>
                      <a:pt x="0" y="80"/>
                      <a:pt x="0" y="80"/>
                      <a:pt x="0" y="80"/>
                    </a:cubicBezTo>
                    <a:cubicBezTo>
                      <a:pt x="16" y="76"/>
                      <a:pt x="34" y="76"/>
                      <a:pt x="40" y="76"/>
                    </a:cubicBezTo>
                    <a:cubicBezTo>
                      <a:pt x="51" y="76"/>
                      <a:pt x="104" y="77"/>
                      <a:pt x="104" y="100"/>
                    </a:cubicBezTo>
                    <a:lnTo>
                      <a:pt x="104" y="104"/>
                    </a:lnTo>
                    <a:close/>
                    <a:moveTo>
                      <a:pt x="164" y="64"/>
                    </a:moveTo>
                    <a:cubicBezTo>
                      <a:pt x="171" y="64"/>
                      <a:pt x="176" y="69"/>
                      <a:pt x="176" y="76"/>
                    </a:cubicBezTo>
                    <a:cubicBezTo>
                      <a:pt x="176" y="83"/>
                      <a:pt x="171" y="88"/>
                      <a:pt x="164" y="88"/>
                    </a:cubicBezTo>
                    <a:cubicBezTo>
                      <a:pt x="157" y="88"/>
                      <a:pt x="152" y="83"/>
                      <a:pt x="152" y="76"/>
                    </a:cubicBezTo>
                    <a:cubicBezTo>
                      <a:pt x="152" y="69"/>
                      <a:pt x="157" y="64"/>
                      <a:pt x="164" y="64"/>
                    </a:cubicBezTo>
                    <a:close/>
                    <a:moveTo>
                      <a:pt x="28" y="40"/>
                    </a:moveTo>
                    <a:cubicBezTo>
                      <a:pt x="21" y="40"/>
                      <a:pt x="16" y="35"/>
                      <a:pt x="16" y="28"/>
                    </a:cubicBezTo>
                    <a:cubicBezTo>
                      <a:pt x="16" y="21"/>
                      <a:pt x="21" y="16"/>
                      <a:pt x="28" y="16"/>
                    </a:cubicBezTo>
                    <a:cubicBezTo>
                      <a:pt x="35" y="16"/>
                      <a:pt x="40" y="21"/>
                      <a:pt x="40" y="28"/>
                    </a:cubicBezTo>
                    <a:cubicBezTo>
                      <a:pt x="40" y="35"/>
                      <a:pt x="35" y="40"/>
                      <a:pt x="28" y="40"/>
                    </a:cubicBezTo>
                    <a:close/>
                    <a:moveTo>
                      <a:pt x="96" y="76"/>
                    </a:moveTo>
                    <a:cubicBezTo>
                      <a:pt x="81" y="76"/>
                      <a:pt x="68" y="63"/>
                      <a:pt x="68" y="48"/>
                    </a:cubicBezTo>
                    <a:cubicBezTo>
                      <a:pt x="68" y="33"/>
                      <a:pt x="81" y="20"/>
                      <a:pt x="96" y="20"/>
                    </a:cubicBezTo>
                    <a:cubicBezTo>
                      <a:pt x="111" y="20"/>
                      <a:pt x="124" y="33"/>
                      <a:pt x="124" y="48"/>
                    </a:cubicBezTo>
                    <a:cubicBezTo>
                      <a:pt x="124" y="63"/>
                      <a:pt x="111" y="76"/>
                      <a:pt x="9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7">
                <a:extLst>
                  <a:ext uri="{FF2B5EF4-FFF2-40B4-BE49-F238E27FC236}">
                    <a16:creationId xmlns:a16="http://schemas.microsoft.com/office/drawing/2014/main" id="{4E842CE1-B295-4208-B83F-737A01B2BD82}"/>
                  </a:ext>
                </a:extLst>
              </p:cNvPr>
              <p:cNvSpPr>
                <a:spLocks/>
              </p:cNvSpPr>
              <p:nvPr/>
            </p:nvSpPr>
            <p:spPr bwMode="auto">
              <a:xfrm>
                <a:off x="4562476" y="2611438"/>
                <a:ext cx="198438" cy="49213"/>
              </a:xfrm>
              <a:custGeom>
                <a:avLst/>
                <a:gdLst>
                  <a:gd name="T0" fmla="*/ 0 w 112"/>
                  <a:gd name="T1" fmla="*/ 0 h 28"/>
                  <a:gd name="T2" fmla="*/ 0 w 112"/>
                  <a:gd name="T3" fmla="*/ 12 h 28"/>
                  <a:gd name="T4" fmla="*/ 0 w 112"/>
                  <a:gd name="T5" fmla="*/ 14 h 28"/>
                  <a:gd name="T6" fmla="*/ 1 w 112"/>
                  <a:gd name="T7" fmla="*/ 15 h 28"/>
                  <a:gd name="T8" fmla="*/ 1 w 112"/>
                  <a:gd name="T9" fmla="*/ 16 h 28"/>
                  <a:gd name="T10" fmla="*/ 3 w 112"/>
                  <a:gd name="T11" fmla="*/ 17 h 28"/>
                  <a:gd name="T12" fmla="*/ 3 w 112"/>
                  <a:gd name="T13" fmla="*/ 18 h 28"/>
                  <a:gd name="T14" fmla="*/ 8 w 112"/>
                  <a:gd name="T15" fmla="*/ 21 h 28"/>
                  <a:gd name="T16" fmla="*/ 8 w 112"/>
                  <a:gd name="T17" fmla="*/ 21 h 28"/>
                  <a:gd name="T18" fmla="*/ 11 w 112"/>
                  <a:gd name="T19" fmla="*/ 22 h 28"/>
                  <a:gd name="T20" fmla="*/ 12 w 112"/>
                  <a:gd name="T21" fmla="*/ 22 h 28"/>
                  <a:gd name="T22" fmla="*/ 14 w 112"/>
                  <a:gd name="T23" fmla="*/ 23 h 28"/>
                  <a:gd name="T24" fmla="*/ 16 w 112"/>
                  <a:gd name="T25" fmla="*/ 23 h 28"/>
                  <a:gd name="T26" fmla="*/ 18 w 112"/>
                  <a:gd name="T27" fmla="*/ 24 h 28"/>
                  <a:gd name="T28" fmla="*/ 52 w 112"/>
                  <a:gd name="T29" fmla="*/ 28 h 28"/>
                  <a:gd name="T30" fmla="*/ 56 w 112"/>
                  <a:gd name="T31" fmla="*/ 28 h 28"/>
                  <a:gd name="T32" fmla="*/ 60 w 112"/>
                  <a:gd name="T33" fmla="*/ 28 h 28"/>
                  <a:gd name="T34" fmla="*/ 94 w 112"/>
                  <a:gd name="T35" fmla="*/ 24 h 28"/>
                  <a:gd name="T36" fmla="*/ 96 w 112"/>
                  <a:gd name="T37" fmla="*/ 23 h 28"/>
                  <a:gd name="T38" fmla="*/ 98 w 112"/>
                  <a:gd name="T39" fmla="*/ 23 h 28"/>
                  <a:gd name="T40" fmla="*/ 100 w 112"/>
                  <a:gd name="T41" fmla="*/ 22 h 28"/>
                  <a:gd name="T42" fmla="*/ 101 w 112"/>
                  <a:gd name="T43" fmla="*/ 22 h 28"/>
                  <a:gd name="T44" fmla="*/ 104 w 112"/>
                  <a:gd name="T45" fmla="*/ 21 h 28"/>
                  <a:gd name="T46" fmla="*/ 104 w 112"/>
                  <a:gd name="T47" fmla="*/ 21 h 28"/>
                  <a:gd name="T48" fmla="*/ 109 w 112"/>
                  <a:gd name="T49" fmla="*/ 18 h 28"/>
                  <a:gd name="T50" fmla="*/ 109 w 112"/>
                  <a:gd name="T51" fmla="*/ 17 h 28"/>
                  <a:gd name="T52" fmla="*/ 111 w 112"/>
                  <a:gd name="T53" fmla="*/ 16 h 28"/>
                  <a:gd name="T54" fmla="*/ 111 w 112"/>
                  <a:gd name="T55" fmla="*/ 15 h 28"/>
                  <a:gd name="T56" fmla="*/ 112 w 112"/>
                  <a:gd name="T57" fmla="*/ 14 h 28"/>
                  <a:gd name="T58" fmla="*/ 112 w 112"/>
                  <a:gd name="T59" fmla="*/ 12 h 28"/>
                  <a:gd name="T60" fmla="*/ 112 w 112"/>
                  <a:gd name="T61" fmla="*/ 0 h 28"/>
                  <a:gd name="T62" fmla="*/ 56 w 112"/>
                  <a:gd name="T63" fmla="*/ 8 h 28"/>
                  <a:gd name="T64" fmla="*/ 0 w 112"/>
                  <a:gd name="T6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28">
                    <a:moveTo>
                      <a:pt x="0" y="0"/>
                    </a:moveTo>
                    <a:cubicBezTo>
                      <a:pt x="0" y="12"/>
                      <a:pt x="0" y="12"/>
                      <a:pt x="0" y="12"/>
                    </a:cubicBezTo>
                    <a:cubicBezTo>
                      <a:pt x="0" y="13"/>
                      <a:pt x="0" y="13"/>
                      <a:pt x="0" y="14"/>
                    </a:cubicBezTo>
                    <a:cubicBezTo>
                      <a:pt x="1" y="15"/>
                      <a:pt x="1" y="15"/>
                      <a:pt x="1" y="15"/>
                    </a:cubicBezTo>
                    <a:cubicBezTo>
                      <a:pt x="1" y="16"/>
                      <a:pt x="1" y="16"/>
                      <a:pt x="1" y="16"/>
                    </a:cubicBezTo>
                    <a:cubicBezTo>
                      <a:pt x="2" y="16"/>
                      <a:pt x="2" y="17"/>
                      <a:pt x="3" y="17"/>
                    </a:cubicBezTo>
                    <a:cubicBezTo>
                      <a:pt x="3" y="18"/>
                      <a:pt x="3" y="18"/>
                      <a:pt x="3" y="18"/>
                    </a:cubicBezTo>
                    <a:cubicBezTo>
                      <a:pt x="5" y="19"/>
                      <a:pt x="6" y="20"/>
                      <a:pt x="8" y="21"/>
                    </a:cubicBezTo>
                    <a:cubicBezTo>
                      <a:pt x="8" y="21"/>
                      <a:pt x="8" y="21"/>
                      <a:pt x="8" y="21"/>
                    </a:cubicBezTo>
                    <a:cubicBezTo>
                      <a:pt x="9" y="21"/>
                      <a:pt x="10" y="21"/>
                      <a:pt x="11" y="22"/>
                    </a:cubicBezTo>
                    <a:cubicBezTo>
                      <a:pt x="11" y="22"/>
                      <a:pt x="12" y="22"/>
                      <a:pt x="12" y="22"/>
                    </a:cubicBezTo>
                    <a:cubicBezTo>
                      <a:pt x="13" y="22"/>
                      <a:pt x="13" y="23"/>
                      <a:pt x="14" y="23"/>
                    </a:cubicBezTo>
                    <a:cubicBezTo>
                      <a:pt x="15" y="23"/>
                      <a:pt x="16" y="23"/>
                      <a:pt x="16" y="23"/>
                    </a:cubicBezTo>
                    <a:cubicBezTo>
                      <a:pt x="17" y="23"/>
                      <a:pt x="17" y="24"/>
                      <a:pt x="18" y="24"/>
                    </a:cubicBezTo>
                    <a:cubicBezTo>
                      <a:pt x="28" y="26"/>
                      <a:pt x="42" y="28"/>
                      <a:pt x="52" y="28"/>
                    </a:cubicBezTo>
                    <a:cubicBezTo>
                      <a:pt x="54" y="28"/>
                      <a:pt x="55" y="28"/>
                      <a:pt x="56" y="28"/>
                    </a:cubicBezTo>
                    <a:cubicBezTo>
                      <a:pt x="57" y="28"/>
                      <a:pt x="58" y="28"/>
                      <a:pt x="60" y="28"/>
                    </a:cubicBezTo>
                    <a:cubicBezTo>
                      <a:pt x="70" y="28"/>
                      <a:pt x="84" y="26"/>
                      <a:pt x="94" y="24"/>
                    </a:cubicBezTo>
                    <a:cubicBezTo>
                      <a:pt x="95" y="24"/>
                      <a:pt x="95" y="23"/>
                      <a:pt x="96" y="23"/>
                    </a:cubicBezTo>
                    <a:cubicBezTo>
                      <a:pt x="96" y="23"/>
                      <a:pt x="97" y="23"/>
                      <a:pt x="98" y="23"/>
                    </a:cubicBezTo>
                    <a:cubicBezTo>
                      <a:pt x="99" y="23"/>
                      <a:pt x="99" y="22"/>
                      <a:pt x="100" y="22"/>
                    </a:cubicBezTo>
                    <a:cubicBezTo>
                      <a:pt x="100" y="22"/>
                      <a:pt x="101" y="22"/>
                      <a:pt x="101" y="22"/>
                    </a:cubicBezTo>
                    <a:cubicBezTo>
                      <a:pt x="102" y="21"/>
                      <a:pt x="103" y="21"/>
                      <a:pt x="104" y="21"/>
                    </a:cubicBezTo>
                    <a:cubicBezTo>
                      <a:pt x="104" y="21"/>
                      <a:pt x="104" y="21"/>
                      <a:pt x="104" y="21"/>
                    </a:cubicBezTo>
                    <a:cubicBezTo>
                      <a:pt x="106" y="20"/>
                      <a:pt x="107" y="19"/>
                      <a:pt x="109" y="18"/>
                    </a:cubicBezTo>
                    <a:cubicBezTo>
                      <a:pt x="109" y="18"/>
                      <a:pt x="109" y="18"/>
                      <a:pt x="109" y="17"/>
                    </a:cubicBezTo>
                    <a:cubicBezTo>
                      <a:pt x="110" y="17"/>
                      <a:pt x="110" y="16"/>
                      <a:pt x="111" y="16"/>
                    </a:cubicBezTo>
                    <a:cubicBezTo>
                      <a:pt x="111" y="16"/>
                      <a:pt x="111" y="16"/>
                      <a:pt x="111" y="15"/>
                    </a:cubicBezTo>
                    <a:cubicBezTo>
                      <a:pt x="111" y="15"/>
                      <a:pt x="111" y="15"/>
                      <a:pt x="112" y="14"/>
                    </a:cubicBezTo>
                    <a:cubicBezTo>
                      <a:pt x="112" y="13"/>
                      <a:pt x="112" y="13"/>
                      <a:pt x="112" y="12"/>
                    </a:cubicBezTo>
                    <a:cubicBezTo>
                      <a:pt x="112" y="0"/>
                      <a:pt x="112" y="0"/>
                      <a:pt x="112" y="0"/>
                    </a:cubicBezTo>
                    <a:cubicBezTo>
                      <a:pt x="98" y="6"/>
                      <a:pt x="68" y="8"/>
                      <a:pt x="56" y="8"/>
                    </a:cubicBezTo>
                    <a:cubicBezTo>
                      <a:pt x="44" y="8"/>
                      <a:pt x="1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
                <a:extLst>
                  <a:ext uri="{FF2B5EF4-FFF2-40B4-BE49-F238E27FC236}">
                    <a16:creationId xmlns:a16="http://schemas.microsoft.com/office/drawing/2014/main" id="{CAA0E311-D747-4C40-9238-B163BFDDED85}"/>
                  </a:ext>
                </a:extLst>
              </p:cNvPr>
              <p:cNvSpPr>
                <a:spLocks/>
              </p:cNvSpPr>
              <p:nvPr/>
            </p:nvSpPr>
            <p:spPr bwMode="auto">
              <a:xfrm>
                <a:off x="4562476" y="2427288"/>
                <a:ext cx="198438" cy="41275"/>
              </a:xfrm>
              <a:custGeom>
                <a:avLst/>
                <a:gdLst>
                  <a:gd name="T0" fmla="*/ 112 w 112"/>
                  <a:gd name="T1" fmla="*/ 15 h 24"/>
                  <a:gd name="T2" fmla="*/ 56 w 112"/>
                  <a:gd name="T3" fmla="*/ 0 h 24"/>
                  <a:gd name="T4" fmla="*/ 16 w 112"/>
                  <a:gd name="T5" fmla="*/ 5 h 24"/>
                  <a:gd name="T6" fmla="*/ 16 w 112"/>
                  <a:gd name="T7" fmla="*/ 5 h 24"/>
                  <a:gd name="T8" fmla="*/ 14 w 112"/>
                  <a:gd name="T9" fmla="*/ 5 h 24"/>
                  <a:gd name="T10" fmla="*/ 12 w 112"/>
                  <a:gd name="T11" fmla="*/ 6 h 24"/>
                  <a:gd name="T12" fmla="*/ 11 w 112"/>
                  <a:gd name="T13" fmla="*/ 6 h 24"/>
                  <a:gd name="T14" fmla="*/ 8 w 112"/>
                  <a:gd name="T15" fmla="*/ 7 h 24"/>
                  <a:gd name="T16" fmla="*/ 8 w 112"/>
                  <a:gd name="T17" fmla="*/ 7 h 24"/>
                  <a:gd name="T18" fmla="*/ 3 w 112"/>
                  <a:gd name="T19" fmla="*/ 10 h 24"/>
                  <a:gd name="T20" fmla="*/ 3 w 112"/>
                  <a:gd name="T21" fmla="*/ 11 h 24"/>
                  <a:gd name="T22" fmla="*/ 1 w 112"/>
                  <a:gd name="T23" fmla="*/ 12 h 24"/>
                  <a:gd name="T24" fmla="*/ 1 w 112"/>
                  <a:gd name="T25" fmla="*/ 13 h 24"/>
                  <a:gd name="T26" fmla="*/ 0 w 112"/>
                  <a:gd name="T27" fmla="*/ 14 h 24"/>
                  <a:gd name="T28" fmla="*/ 0 w 112"/>
                  <a:gd name="T29" fmla="*/ 15 h 24"/>
                  <a:gd name="T30" fmla="*/ 56 w 112"/>
                  <a:gd name="T31" fmla="*/ 24 h 24"/>
                  <a:gd name="T32" fmla="*/ 112 w 112"/>
                  <a:gd name="T3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24">
                    <a:moveTo>
                      <a:pt x="112" y="15"/>
                    </a:moveTo>
                    <a:cubicBezTo>
                      <a:pt x="111" y="5"/>
                      <a:pt x="79" y="0"/>
                      <a:pt x="56" y="0"/>
                    </a:cubicBezTo>
                    <a:cubicBezTo>
                      <a:pt x="43" y="0"/>
                      <a:pt x="28" y="2"/>
                      <a:pt x="16" y="5"/>
                    </a:cubicBezTo>
                    <a:cubicBezTo>
                      <a:pt x="16" y="5"/>
                      <a:pt x="16" y="5"/>
                      <a:pt x="16" y="5"/>
                    </a:cubicBezTo>
                    <a:cubicBezTo>
                      <a:pt x="15" y="5"/>
                      <a:pt x="15" y="5"/>
                      <a:pt x="14" y="5"/>
                    </a:cubicBezTo>
                    <a:cubicBezTo>
                      <a:pt x="13" y="5"/>
                      <a:pt x="13" y="6"/>
                      <a:pt x="12" y="6"/>
                    </a:cubicBezTo>
                    <a:cubicBezTo>
                      <a:pt x="12" y="6"/>
                      <a:pt x="11" y="6"/>
                      <a:pt x="11" y="6"/>
                    </a:cubicBezTo>
                    <a:cubicBezTo>
                      <a:pt x="10" y="7"/>
                      <a:pt x="9" y="7"/>
                      <a:pt x="8" y="7"/>
                    </a:cubicBezTo>
                    <a:cubicBezTo>
                      <a:pt x="8" y="7"/>
                      <a:pt x="8" y="7"/>
                      <a:pt x="8" y="7"/>
                    </a:cubicBezTo>
                    <a:cubicBezTo>
                      <a:pt x="6" y="8"/>
                      <a:pt x="5" y="9"/>
                      <a:pt x="3" y="10"/>
                    </a:cubicBezTo>
                    <a:cubicBezTo>
                      <a:pt x="3" y="10"/>
                      <a:pt x="3" y="10"/>
                      <a:pt x="3" y="11"/>
                    </a:cubicBezTo>
                    <a:cubicBezTo>
                      <a:pt x="2" y="11"/>
                      <a:pt x="2" y="12"/>
                      <a:pt x="1" y="12"/>
                    </a:cubicBezTo>
                    <a:cubicBezTo>
                      <a:pt x="1" y="12"/>
                      <a:pt x="1" y="12"/>
                      <a:pt x="1" y="13"/>
                    </a:cubicBezTo>
                    <a:cubicBezTo>
                      <a:pt x="1" y="13"/>
                      <a:pt x="1" y="13"/>
                      <a:pt x="0" y="14"/>
                    </a:cubicBezTo>
                    <a:cubicBezTo>
                      <a:pt x="0" y="14"/>
                      <a:pt x="0" y="15"/>
                      <a:pt x="0" y="15"/>
                    </a:cubicBezTo>
                    <a:cubicBezTo>
                      <a:pt x="4" y="18"/>
                      <a:pt x="26" y="24"/>
                      <a:pt x="56" y="24"/>
                    </a:cubicBezTo>
                    <a:cubicBezTo>
                      <a:pt x="86" y="24"/>
                      <a:pt x="108" y="18"/>
                      <a:pt x="11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
                <a:extLst>
                  <a:ext uri="{FF2B5EF4-FFF2-40B4-BE49-F238E27FC236}">
                    <a16:creationId xmlns:a16="http://schemas.microsoft.com/office/drawing/2014/main" id="{0B38ADD3-E432-4561-A6D0-1554466478B2}"/>
                  </a:ext>
                </a:extLst>
              </p:cNvPr>
              <p:cNvSpPr>
                <a:spLocks/>
              </p:cNvSpPr>
              <p:nvPr/>
            </p:nvSpPr>
            <p:spPr bwMode="auto">
              <a:xfrm>
                <a:off x="4562476" y="2468563"/>
                <a:ext cx="198438" cy="36513"/>
              </a:xfrm>
              <a:custGeom>
                <a:avLst/>
                <a:gdLst>
                  <a:gd name="T0" fmla="*/ 0 w 112"/>
                  <a:gd name="T1" fmla="*/ 0 h 20"/>
                  <a:gd name="T2" fmla="*/ 0 w 112"/>
                  <a:gd name="T3" fmla="*/ 11 h 20"/>
                  <a:gd name="T4" fmla="*/ 56 w 112"/>
                  <a:gd name="T5" fmla="*/ 20 h 20"/>
                  <a:gd name="T6" fmla="*/ 112 w 112"/>
                  <a:gd name="T7" fmla="*/ 11 h 20"/>
                  <a:gd name="T8" fmla="*/ 112 w 112"/>
                  <a:gd name="T9" fmla="*/ 0 h 20"/>
                  <a:gd name="T10" fmla="*/ 56 w 112"/>
                  <a:gd name="T11" fmla="*/ 8 h 20"/>
                  <a:gd name="T12" fmla="*/ 0 w 11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2" h="20">
                    <a:moveTo>
                      <a:pt x="0" y="0"/>
                    </a:moveTo>
                    <a:cubicBezTo>
                      <a:pt x="0" y="11"/>
                      <a:pt x="0" y="11"/>
                      <a:pt x="0" y="11"/>
                    </a:cubicBezTo>
                    <a:cubicBezTo>
                      <a:pt x="4" y="14"/>
                      <a:pt x="25" y="20"/>
                      <a:pt x="56" y="20"/>
                    </a:cubicBezTo>
                    <a:cubicBezTo>
                      <a:pt x="87" y="20"/>
                      <a:pt x="108" y="14"/>
                      <a:pt x="112" y="11"/>
                    </a:cubicBezTo>
                    <a:cubicBezTo>
                      <a:pt x="112" y="0"/>
                      <a:pt x="112" y="0"/>
                      <a:pt x="112" y="0"/>
                    </a:cubicBezTo>
                    <a:cubicBezTo>
                      <a:pt x="98" y="6"/>
                      <a:pt x="68" y="8"/>
                      <a:pt x="56" y="8"/>
                    </a:cubicBezTo>
                    <a:cubicBezTo>
                      <a:pt x="44" y="8"/>
                      <a:pt x="1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a:extLst>
                  <a:ext uri="{FF2B5EF4-FFF2-40B4-BE49-F238E27FC236}">
                    <a16:creationId xmlns:a16="http://schemas.microsoft.com/office/drawing/2014/main" id="{B63814C6-5F18-46EC-A9D8-78111134358A}"/>
                  </a:ext>
                </a:extLst>
              </p:cNvPr>
              <p:cNvSpPr>
                <a:spLocks/>
              </p:cNvSpPr>
              <p:nvPr/>
            </p:nvSpPr>
            <p:spPr bwMode="auto">
              <a:xfrm>
                <a:off x="4562476" y="2574925"/>
                <a:ext cx="198438" cy="36513"/>
              </a:xfrm>
              <a:custGeom>
                <a:avLst/>
                <a:gdLst>
                  <a:gd name="T0" fmla="*/ 0 w 112"/>
                  <a:gd name="T1" fmla="*/ 0 h 20"/>
                  <a:gd name="T2" fmla="*/ 0 w 112"/>
                  <a:gd name="T3" fmla="*/ 11 h 20"/>
                  <a:gd name="T4" fmla="*/ 56 w 112"/>
                  <a:gd name="T5" fmla="*/ 20 h 20"/>
                  <a:gd name="T6" fmla="*/ 112 w 112"/>
                  <a:gd name="T7" fmla="*/ 11 h 20"/>
                  <a:gd name="T8" fmla="*/ 112 w 112"/>
                  <a:gd name="T9" fmla="*/ 0 h 20"/>
                  <a:gd name="T10" fmla="*/ 56 w 112"/>
                  <a:gd name="T11" fmla="*/ 8 h 20"/>
                  <a:gd name="T12" fmla="*/ 0 w 11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2" h="20">
                    <a:moveTo>
                      <a:pt x="0" y="0"/>
                    </a:moveTo>
                    <a:cubicBezTo>
                      <a:pt x="0" y="11"/>
                      <a:pt x="0" y="11"/>
                      <a:pt x="0" y="11"/>
                    </a:cubicBezTo>
                    <a:cubicBezTo>
                      <a:pt x="4" y="14"/>
                      <a:pt x="25" y="20"/>
                      <a:pt x="56" y="20"/>
                    </a:cubicBezTo>
                    <a:cubicBezTo>
                      <a:pt x="87" y="20"/>
                      <a:pt x="108" y="14"/>
                      <a:pt x="112" y="11"/>
                    </a:cubicBezTo>
                    <a:cubicBezTo>
                      <a:pt x="112" y="0"/>
                      <a:pt x="112" y="0"/>
                      <a:pt x="112" y="0"/>
                    </a:cubicBezTo>
                    <a:cubicBezTo>
                      <a:pt x="98" y="6"/>
                      <a:pt x="68" y="8"/>
                      <a:pt x="56" y="8"/>
                    </a:cubicBezTo>
                    <a:cubicBezTo>
                      <a:pt x="44" y="8"/>
                      <a:pt x="1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 descr="This image is an icon of money. ">
                <a:extLst>
                  <a:ext uri="{FF2B5EF4-FFF2-40B4-BE49-F238E27FC236}">
                    <a16:creationId xmlns:a16="http://schemas.microsoft.com/office/drawing/2014/main" id="{7C0363F1-84EE-453F-9BAC-D14149D0C573}"/>
                  </a:ext>
                </a:extLst>
              </p:cNvPr>
              <p:cNvSpPr>
                <a:spLocks/>
              </p:cNvSpPr>
              <p:nvPr/>
            </p:nvSpPr>
            <p:spPr bwMode="auto">
              <a:xfrm>
                <a:off x="4562476" y="2540000"/>
                <a:ext cx="198438" cy="34925"/>
              </a:xfrm>
              <a:custGeom>
                <a:avLst/>
                <a:gdLst>
                  <a:gd name="T0" fmla="*/ 0 w 112"/>
                  <a:gd name="T1" fmla="*/ 0 h 20"/>
                  <a:gd name="T2" fmla="*/ 0 w 112"/>
                  <a:gd name="T3" fmla="*/ 11 h 20"/>
                  <a:gd name="T4" fmla="*/ 56 w 112"/>
                  <a:gd name="T5" fmla="*/ 20 h 20"/>
                  <a:gd name="T6" fmla="*/ 112 w 112"/>
                  <a:gd name="T7" fmla="*/ 11 h 20"/>
                  <a:gd name="T8" fmla="*/ 112 w 112"/>
                  <a:gd name="T9" fmla="*/ 0 h 20"/>
                  <a:gd name="T10" fmla="*/ 56 w 112"/>
                  <a:gd name="T11" fmla="*/ 8 h 20"/>
                  <a:gd name="T12" fmla="*/ 0 w 11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2" h="20">
                    <a:moveTo>
                      <a:pt x="0" y="0"/>
                    </a:moveTo>
                    <a:cubicBezTo>
                      <a:pt x="0" y="11"/>
                      <a:pt x="0" y="11"/>
                      <a:pt x="0" y="11"/>
                    </a:cubicBezTo>
                    <a:cubicBezTo>
                      <a:pt x="4" y="14"/>
                      <a:pt x="25" y="20"/>
                      <a:pt x="56" y="20"/>
                    </a:cubicBezTo>
                    <a:cubicBezTo>
                      <a:pt x="87" y="20"/>
                      <a:pt x="108" y="14"/>
                      <a:pt x="112" y="11"/>
                    </a:cubicBezTo>
                    <a:cubicBezTo>
                      <a:pt x="112" y="0"/>
                      <a:pt x="112" y="0"/>
                      <a:pt x="112" y="0"/>
                    </a:cubicBezTo>
                    <a:cubicBezTo>
                      <a:pt x="98" y="6"/>
                      <a:pt x="68" y="8"/>
                      <a:pt x="56" y="8"/>
                    </a:cubicBezTo>
                    <a:cubicBezTo>
                      <a:pt x="44" y="8"/>
                      <a:pt x="1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2">
                <a:extLst>
                  <a:ext uri="{FF2B5EF4-FFF2-40B4-BE49-F238E27FC236}">
                    <a16:creationId xmlns:a16="http://schemas.microsoft.com/office/drawing/2014/main" id="{129A06B7-4EEA-470A-8634-B6C9CCA5E3C4}"/>
                  </a:ext>
                </a:extLst>
              </p:cNvPr>
              <p:cNvSpPr>
                <a:spLocks/>
              </p:cNvSpPr>
              <p:nvPr/>
            </p:nvSpPr>
            <p:spPr bwMode="auto">
              <a:xfrm>
                <a:off x="4562476" y="2505075"/>
                <a:ext cx="198438" cy="34925"/>
              </a:xfrm>
              <a:custGeom>
                <a:avLst/>
                <a:gdLst>
                  <a:gd name="T0" fmla="*/ 0 w 112"/>
                  <a:gd name="T1" fmla="*/ 0 h 20"/>
                  <a:gd name="T2" fmla="*/ 0 w 112"/>
                  <a:gd name="T3" fmla="*/ 11 h 20"/>
                  <a:gd name="T4" fmla="*/ 56 w 112"/>
                  <a:gd name="T5" fmla="*/ 20 h 20"/>
                  <a:gd name="T6" fmla="*/ 112 w 112"/>
                  <a:gd name="T7" fmla="*/ 11 h 20"/>
                  <a:gd name="T8" fmla="*/ 112 w 112"/>
                  <a:gd name="T9" fmla="*/ 0 h 20"/>
                  <a:gd name="T10" fmla="*/ 56 w 112"/>
                  <a:gd name="T11" fmla="*/ 8 h 20"/>
                  <a:gd name="T12" fmla="*/ 0 w 112"/>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2" h="20">
                    <a:moveTo>
                      <a:pt x="0" y="0"/>
                    </a:moveTo>
                    <a:cubicBezTo>
                      <a:pt x="0" y="11"/>
                      <a:pt x="0" y="11"/>
                      <a:pt x="0" y="11"/>
                    </a:cubicBezTo>
                    <a:cubicBezTo>
                      <a:pt x="4" y="14"/>
                      <a:pt x="25" y="20"/>
                      <a:pt x="56" y="20"/>
                    </a:cubicBezTo>
                    <a:cubicBezTo>
                      <a:pt x="87" y="20"/>
                      <a:pt x="108" y="14"/>
                      <a:pt x="112" y="11"/>
                    </a:cubicBezTo>
                    <a:cubicBezTo>
                      <a:pt x="112" y="0"/>
                      <a:pt x="112" y="0"/>
                      <a:pt x="112" y="0"/>
                    </a:cubicBezTo>
                    <a:cubicBezTo>
                      <a:pt x="98" y="6"/>
                      <a:pt x="68" y="8"/>
                      <a:pt x="56" y="8"/>
                    </a:cubicBezTo>
                    <a:cubicBezTo>
                      <a:pt x="44" y="8"/>
                      <a:pt x="1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29">
              <a:extLst>
                <a:ext uri="{FF2B5EF4-FFF2-40B4-BE49-F238E27FC236}">
                  <a16:creationId xmlns:a16="http://schemas.microsoft.com/office/drawing/2014/main" id="{01F0C3E4-82DC-427C-862D-E5CA52F96DA5}"/>
                </a:ext>
              </a:extLst>
            </p:cNvPr>
            <p:cNvGrpSpPr/>
            <p:nvPr/>
          </p:nvGrpSpPr>
          <p:grpSpPr>
            <a:xfrm>
              <a:off x="7226215" y="2290668"/>
              <a:ext cx="335153" cy="335153"/>
              <a:chOff x="7216775" y="2235200"/>
              <a:chExt cx="446088" cy="446088"/>
            </a:xfrm>
            <a:solidFill>
              <a:schemeClr val="bg1"/>
            </a:solidFill>
            <a:effectLst/>
          </p:grpSpPr>
          <p:sp>
            <p:nvSpPr>
              <p:cNvPr id="31" name="Freeform 16" descr="This image is an icon of a chart. ">
                <a:extLst>
                  <a:ext uri="{FF2B5EF4-FFF2-40B4-BE49-F238E27FC236}">
                    <a16:creationId xmlns:a16="http://schemas.microsoft.com/office/drawing/2014/main" id="{D0F717E4-893B-4BC2-A438-FCF81AAF2FB1}"/>
                  </a:ext>
                </a:extLst>
              </p:cNvPr>
              <p:cNvSpPr>
                <a:spLocks/>
              </p:cNvSpPr>
              <p:nvPr/>
            </p:nvSpPr>
            <p:spPr bwMode="auto">
              <a:xfrm>
                <a:off x="7216775" y="2384425"/>
                <a:ext cx="446088" cy="296863"/>
              </a:xfrm>
              <a:custGeom>
                <a:avLst/>
                <a:gdLst>
                  <a:gd name="T0" fmla="*/ 236 w 240"/>
                  <a:gd name="T1" fmla="*/ 152 h 160"/>
                  <a:gd name="T2" fmla="*/ 224 w 240"/>
                  <a:gd name="T3" fmla="*/ 152 h 160"/>
                  <a:gd name="T4" fmla="*/ 224 w 240"/>
                  <a:gd name="T5" fmla="*/ 4 h 160"/>
                  <a:gd name="T6" fmla="*/ 220 w 240"/>
                  <a:gd name="T7" fmla="*/ 0 h 160"/>
                  <a:gd name="T8" fmla="*/ 188 w 240"/>
                  <a:gd name="T9" fmla="*/ 0 h 160"/>
                  <a:gd name="T10" fmla="*/ 184 w 240"/>
                  <a:gd name="T11" fmla="*/ 4 h 160"/>
                  <a:gd name="T12" fmla="*/ 184 w 240"/>
                  <a:gd name="T13" fmla="*/ 152 h 160"/>
                  <a:gd name="T14" fmla="*/ 168 w 240"/>
                  <a:gd name="T15" fmla="*/ 152 h 160"/>
                  <a:gd name="T16" fmla="*/ 168 w 240"/>
                  <a:gd name="T17" fmla="*/ 76 h 160"/>
                  <a:gd name="T18" fmla="*/ 164 w 240"/>
                  <a:gd name="T19" fmla="*/ 72 h 160"/>
                  <a:gd name="T20" fmla="*/ 132 w 240"/>
                  <a:gd name="T21" fmla="*/ 72 h 160"/>
                  <a:gd name="T22" fmla="*/ 128 w 240"/>
                  <a:gd name="T23" fmla="*/ 76 h 160"/>
                  <a:gd name="T24" fmla="*/ 128 w 240"/>
                  <a:gd name="T25" fmla="*/ 152 h 160"/>
                  <a:gd name="T26" fmla="*/ 112 w 240"/>
                  <a:gd name="T27" fmla="*/ 152 h 160"/>
                  <a:gd name="T28" fmla="*/ 112 w 240"/>
                  <a:gd name="T29" fmla="*/ 52 h 160"/>
                  <a:gd name="T30" fmla="*/ 108 w 240"/>
                  <a:gd name="T31" fmla="*/ 48 h 160"/>
                  <a:gd name="T32" fmla="*/ 76 w 240"/>
                  <a:gd name="T33" fmla="*/ 48 h 160"/>
                  <a:gd name="T34" fmla="*/ 72 w 240"/>
                  <a:gd name="T35" fmla="*/ 52 h 160"/>
                  <a:gd name="T36" fmla="*/ 72 w 240"/>
                  <a:gd name="T37" fmla="*/ 152 h 160"/>
                  <a:gd name="T38" fmla="*/ 56 w 240"/>
                  <a:gd name="T39" fmla="*/ 152 h 160"/>
                  <a:gd name="T40" fmla="*/ 56 w 240"/>
                  <a:gd name="T41" fmla="*/ 108 h 160"/>
                  <a:gd name="T42" fmla="*/ 52 w 240"/>
                  <a:gd name="T43" fmla="*/ 104 h 160"/>
                  <a:gd name="T44" fmla="*/ 20 w 240"/>
                  <a:gd name="T45" fmla="*/ 104 h 160"/>
                  <a:gd name="T46" fmla="*/ 16 w 240"/>
                  <a:gd name="T47" fmla="*/ 108 h 160"/>
                  <a:gd name="T48" fmla="*/ 16 w 240"/>
                  <a:gd name="T49" fmla="*/ 152 h 160"/>
                  <a:gd name="T50" fmla="*/ 4 w 240"/>
                  <a:gd name="T51" fmla="*/ 152 h 160"/>
                  <a:gd name="T52" fmla="*/ 0 w 240"/>
                  <a:gd name="T53" fmla="*/ 156 h 160"/>
                  <a:gd name="T54" fmla="*/ 4 w 240"/>
                  <a:gd name="T55" fmla="*/ 160 h 160"/>
                  <a:gd name="T56" fmla="*/ 20 w 240"/>
                  <a:gd name="T57" fmla="*/ 160 h 160"/>
                  <a:gd name="T58" fmla="*/ 52 w 240"/>
                  <a:gd name="T59" fmla="*/ 160 h 160"/>
                  <a:gd name="T60" fmla="*/ 76 w 240"/>
                  <a:gd name="T61" fmla="*/ 160 h 160"/>
                  <a:gd name="T62" fmla="*/ 108 w 240"/>
                  <a:gd name="T63" fmla="*/ 160 h 160"/>
                  <a:gd name="T64" fmla="*/ 132 w 240"/>
                  <a:gd name="T65" fmla="*/ 160 h 160"/>
                  <a:gd name="T66" fmla="*/ 164 w 240"/>
                  <a:gd name="T67" fmla="*/ 160 h 160"/>
                  <a:gd name="T68" fmla="*/ 188 w 240"/>
                  <a:gd name="T69" fmla="*/ 160 h 160"/>
                  <a:gd name="T70" fmla="*/ 220 w 240"/>
                  <a:gd name="T71" fmla="*/ 160 h 160"/>
                  <a:gd name="T72" fmla="*/ 236 w 240"/>
                  <a:gd name="T73" fmla="*/ 160 h 160"/>
                  <a:gd name="T74" fmla="*/ 240 w 240"/>
                  <a:gd name="T75" fmla="*/ 156 h 160"/>
                  <a:gd name="T76" fmla="*/ 236 w 240"/>
                  <a:gd name="T77"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0" h="160">
                    <a:moveTo>
                      <a:pt x="236" y="152"/>
                    </a:moveTo>
                    <a:cubicBezTo>
                      <a:pt x="224" y="152"/>
                      <a:pt x="224" y="152"/>
                      <a:pt x="224" y="152"/>
                    </a:cubicBezTo>
                    <a:cubicBezTo>
                      <a:pt x="224" y="4"/>
                      <a:pt x="224" y="4"/>
                      <a:pt x="224" y="4"/>
                    </a:cubicBezTo>
                    <a:cubicBezTo>
                      <a:pt x="224" y="2"/>
                      <a:pt x="222" y="0"/>
                      <a:pt x="220" y="0"/>
                    </a:cubicBezTo>
                    <a:cubicBezTo>
                      <a:pt x="188" y="0"/>
                      <a:pt x="188" y="0"/>
                      <a:pt x="188" y="0"/>
                    </a:cubicBezTo>
                    <a:cubicBezTo>
                      <a:pt x="186" y="0"/>
                      <a:pt x="184" y="2"/>
                      <a:pt x="184" y="4"/>
                    </a:cubicBezTo>
                    <a:cubicBezTo>
                      <a:pt x="184" y="152"/>
                      <a:pt x="184" y="152"/>
                      <a:pt x="184" y="152"/>
                    </a:cubicBezTo>
                    <a:cubicBezTo>
                      <a:pt x="168" y="152"/>
                      <a:pt x="168" y="152"/>
                      <a:pt x="168" y="152"/>
                    </a:cubicBezTo>
                    <a:cubicBezTo>
                      <a:pt x="168" y="76"/>
                      <a:pt x="168" y="76"/>
                      <a:pt x="168" y="76"/>
                    </a:cubicBezTo>
                    <a:cubicBezTo>
                      <a:pt x="168" y="74"/>
                      <a:pt x="166" y="72"/>
                      <a:pt x="164" y="72"/>
                    </a:cubicBezTo>
                    <a:cubicBezTo>
                      <a:pt x="132" y="72"/>
                      <a:pt x="132" y="72"/>
                      <a:pt x="132" y="72"/>
                    </a:cubicBezTo>
                    <a:cubicBezTo>
                      <a:pt x="130" y="72"/>
                      <a:pt x="128" y="74"/>
                      <a:pt x="128" y="76"/>
                    </a:cubicBezTo>
                    <a:cubicBezTo>
                      <a:pt x="128" y="152"/>
                      <a:pt x="128" y="152"/>
                      <a:pt x="128" y="152"/>
                    </a:cubicBezTo>
                    <a:cubicBezTo>
                      <a:pt x="112" y="152"/>
                      <a:pt x="112" y="152"/>
                      <a:pt x="112" y="152"/>
                    </a:cubicBezTo>
                    <a:cubicBezTo>
                      <a:pt x="112" y="52"/>
                      <a:pt x="112" y="52"/>
                      <a:pt x="112" y="52"/>
                    </a:cubicBezTo>
                    <a:cubicBezTo>
                      <a:pt x="112" y="50"/>
                      <a:pt x="110" y="48"/>
                      <a:pt x="108" y="48"/>
                    </a:cubicBezTo>
                    <a:cubicBezTo>
                      <a:pt x="76" y="48"/>
                      <a:pt x="76" y="48"/>
                      <a:pt x="76" y="48"/>
                    </a:cubicBezTo>
                    <a:cubicBezTo>
                      <a:pt x="74" y="48"/>
                      <a:pt x="72" y="50"/>
                      <a:pt x="72" y="52"/>
                    </a:cubicBezTo>
                    <a:cubicBezTo>
                      <a:pt x="72" y="152"/>
                      <a:pt x="72" y="152"/>
                      <a:pt x="72" y="152"/>
                    </a:cubicBezTo>
                    <a:cubicBezTo>
                      <a:pt x="56" y="152"/>
                      <a:pt x="56" y="152"/>
                      <a:pt x="56" y="152"/>
                    </a:cubicBezTo>
                    <a:cubicBezTo>
                      <a:pt x="56" y="108"/>
                      <a:pt x="56" y="108"/>
                      <a:pt x="56" y="108"/>
                    </a:cubicBezTo>
                    <a:cubicBezTo>
                      <a:pt x="56" y="106"/>
                      <a:pt x="54" y="104"/>
                      <a:pt x="52" y="104"/>
                    </a:cubicBezTo>
                    <a:cubicBezTo>
                      <a:pt x="20" y="104"/>
                      <a:pt x="20" y="104"/>
                      <a:pt x="20" y="104"/>
                    </a:cubicBezTo>
                    <a:cubicBezTo>
                      <a:pt x="18" y="104"/>
                      <a:pt x="16" y="106"/>
                      <a:pt x="16" y="108"/>
                    </a:cubicBezTo>
                    <a:cubicBezTo>
                      <a:pt x="16" y="152"/>
                      <a:pt x="16" y="152"/>
                      <a:pt x="16" y="152"/>
                    </a:cubicBezTo>
                    <a:cubicBezTo>
                      <a:pt x="4" y="152"/>
                      <a:pt x="4" y="152"/>
                      <a:pt x="4" y="152"/>
                    </a:cubicBezTo>
                    <a:cubicBezTo>
                      <a:pt x="2" y="152"/>
                      <a:pt x="0" y="154"/>
                      <a:pt x="0" y="156"/>
                    </a:cubicBezTo>
                    <a:cubicBezTo>
                      <a:pt x="0" y="158"/>
                      <a:pt x="2" y="160"/>
                      <a:pt x="4" y="160"/>
                    </a:cubicBezTo>
                    <a:cubicBezTo>
                      <a:pt x="20" y="160"/>
                      <a:pt x="20" y="160"/>
                      <a:pt x="20" y="160"/>
                    </a:cubicBezTo>
                    <a:cubicBezTo>
                      <a:pt x="52" y="160"/>
                      <a:pt x="52" y="160"/>
                      <a:pt x="52" y="160"/>
                    </a:cubicBezTo>
                    <a:cubicBezTo>
                      <a:pt x="76" y="160"/>
                      <a:pt x="76" y="160"/>
                      <a:pt x="76" y="160"/>
                    </a:cubicBezTo>
                    <a:cubicBezTo>
                      <a:pt x="108" y="160"/>
                      <a:pt x="108" y="160"/>
                      <a:pt x="108" y="160"/>
                    </a:cubicBezTo>
                    <a:cubicBezTo>
                      <a:pt x="132" y="160"/>
                      <a:pt x="132" y="160"/>
                      <a:pt x="132" y="160"/>
                    </a:cubicBezTo>
                    <a:cubicBezTo>
                      <a:pt x="164" y="160"/>
                      <a:pt x="164" y="160"/>
                      <a:pt x="164" y="160"/>
                    </a:cubicBezTo>
                    <a:cubicBezTo>
                      <a:pt x="188" y="160"/>
                      <a:pt x="188" y="160"/>
                      <a:pt x="188" y="160"/>
                    </a:cubicBezTo>
                    <a:cubicBezTo>
                      <a:pt x="220" y="160"/>
                      <a:pt x="220" y="160"/>
                      <a:pt x="220" y="160"/>
                    </a:cubicBezTo>
                    <a:cubicBezTo>
                      <a:pt x="236" y="160"/>
                      <a:pt x="236" y="160"/>
                      <a:pt x="236" y="160"/>
                    </a:cubicBezTo>
                    <a:cubicBezTo>
                      <a:pt x="238" y="160"/>
                      <a:pt x="240" y="158"/>
                      <a:pt x="240" y="156"/>
                    </a:cubicBezTo>
                    <a:cubicBezTo>
                      <a:pt x="240" y="154"/>
                      <a:pt x="238" y="152"/>
                      <a:pt x="236"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7">
                <a:extLst>
                  <a:ext uri="{FF2B5EF4-FFF2-40B4-BE49-F238E27FC236}">
                    <a16:creationId xmlns:a16="http://schemas.microsoft.com/office/drawing/2014/main" id="{061A6E45-BB1D-4A8A-961A-6B52A2FBFEE9}"/>
                  </a:ext>
                </a:extLst>
              </p:cNvPr>
              <p:cNvSpPr>
                <a:spLocks/>
              </p:cNvSpPr>
              <p:nvPr/>
            </p:nvSpPr>
            <p:spPr bwMode="auto">
              <a:xfrm>
                <a:off x="7246938" y="2235200"/>
                <a:ext cx="393700" cy="246063"/>
              </a:xfrm>
              <a:custGeom>
                <a:avLst/>
                <a:gdLst>
                  <a:gd name="T0" fmla="*/ 16 w 212"/>
                  <a:gd name="T1" fmla="*/ 132 h 132"/>
                  <a:gd name="T2" fmla="*/ 32 w 212"/>
                  <a:gd name="T3" fmla="*/ 116 h 132"/>
                  <a:gd name="T4" fmla="*/ 30 w 212"/>
                  <a:gd name="T5" fmla="*/ 109 h 132"/>
                  <a:gd name="T6" fmla="*/ 67 w 212"/>
                  <a:gd name="T7" fmla="*/ 77 h 132"/>
                  <a:gd name="T8" fmla="*/ 76 w 212"/>
                  <a:gd name="T9" fmla="*/ 80 h 132"/>
                  <a:gd name="T10" fmla="*/ 89 w 212"/>
                  <a:gd name="T11" fmla="*/ 73 h 132"/>
                  <a:gd name="T12" fmla="*/ 120 w 212"/>
                  <a:gd name="T13" fmla="*/ 86 h 132"/>
                  <a:gd name="T14" fmla="*/ 120 w 212"/>
                  <a:gd name="T15" fmla="*/ 88 h 132"/>
                  <a:gd name="T16" fmla="*/ 136 w 212"/>
                  <a:gd name="T17" fmla="*/ 104 h 132"/>
                  <a:gd name="T18" fmla="*/ 152 w 212"/>
                  <a:gd name="T19" fmla="*/ 88 h 132"/>
                  <a:gd name="T20" fmla="*/ 149 w 212"/>
                  <a:gd name="T21" fmla="*/ 79 h 132"/>
                  <a:gd name="T22" fmla="*/ 189 w 212"/>
                  <a:gd name="T23" fmla="*/ 30 h 132"/>
                  <a:gd name="T24" fmla="*/ 196 w 212"/>
                  <a:gd name="T25" fmla="*/ 32 h 132"/>
                  <a:gd name="T26" fmla="*/ 212 w 212"/>
                  <a:gd name="T27" fmla="*/ 16 h 132"/>
                  <a:gd name="T28" fmla="*/ 196 w 212"/>
                  <a:gd name="T29" fmla="*/ 0 h 132"/>
                  <a:gd name="T30" fmla="*/ 180 w 212"/>
                  <a:gd name="T31" fmla="*/ 16 h 132"/>
                  <a:gd name="T32" fmla="*/ 183 w 212"/>
                  <a:gd name="T33" fmla="*/ 25 h 132"/>
                  <a:gd name="T34" fmla="*/ 143 w 212"/>
                  <a:gd name="T35" fmla="*/ 74 h 132"/>
                  <a:gd name="T36" fmla="*/ 136 w 212"/>
                  <a:gd name="T37" fmla="*/ 72 h 132"/>
                  <a:gd name="T38" fmla="*/ 123 w 212"/>
                  <a:gd name="T39" fmla="*/ 79 h 132"/>
                  <a:gd name="T40" fmla="*/ 92 w 212"/>
                  <a:gd name="T41" fmla="*/ 66 h 132"/>
                  <a:gd name="T42" fmla="*/ 92 w 212"/>
                  <a:gd name="T43" fmla="*/ 64 h 132"/>
                  <a:gd name="T44" fmla="*/ 76 w 212"/>
                  <a:gd name="T45" fmla="*/ 48 h 132"/>
                  <a:gd name="T46" fmla="*/ 60 w 212"/>
                  <a:gd name="T47" fmla="*/ 64 h 132"/>
                  <a:gd name="T48" fmla="*/ 62 w 212"/>
                  <a:gd name="T49" fmla="*/ 71 h 132"/>
                  <a:gd name="T50" fmla="*/ 25 w 212"/>
                  <a:gd name="T51" fmla="*/ 103 h 132"/>
                  <a:gd name="T52" fmla="*/ 16 w 212"/>
                  <a:gd name="T53" fmla="*/ 100 h 132"/>
                  <a:gd name="T54" fmla="*/ 0 w 212"/>
                  <a:gd name="T55" fmla="*/ 116 h 132"/>
                  <a:gd name="T56" fmla="*/ 16 w 212"/>
                  <a:gd name="T5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132">
                    <a:moveTo>
                      <a:pt x="16" y="132"/>
                    </a:moveTo>
                    <a:cubicBezTo>
                      <a:pt x="25" y="132"/>
                      <a:pt x="32" y="125"/>
                      <a:pt x="32" y="116"/>
                    </a:cubicBezTo>
                    <a:cubicBezTo>
                      <a:pt x="32" y="113"/>
                      <a:pt x="31" y="111"/>
                      <a:pt x="30" y="109"/>
                    </a:cubicBezTo>
                    <a:cubicBezTo>
                      <a:pt x="67" y="77"/>
                      <a:pt x="67" y="77"/>
                      <a:pt x="67" y="77"/>
                    </a:cubicBezTo>
                    <a:cubicBezTo>
                      <a:pt x="70" y="79"/>
                      <a:pt x="73" y="80"/>
                      <a:pt x="76" y="80"/>
                    </a:cubicBezTo>
                    <a:cubicBezTo>
                      <a:pt x="81" y="80"/>
                      <a:pt x="86" y="77"/>
                      <a:pt x="89" y="73"/>
                    </a:cubicBezTo>
                    <a:cubicBezTo>
                      <a:pt x="120" y="86"/>
                      <a:pt x="120" y="86"/>
                      <a:pt x="120" y="86"/>
                    </a:cubicBezTo>
                    <a:cubicBezTo>
                      <a:pt x="120" y="87"/>
                      <a:pt x="120" y="87"/>
                      <a:pt x="120" y="88"/>
                    </a:cubicBezTo>
                    <a:cubicBezTo>
                      <a:pt x="120" y="97"/>
                      <a:pt x="127" y="104"/>
                      <a:pt x="136" y="104"/>
                    </a:cubicBezTo>
                    <a:cubicBezTo>
                      <a:pt x="145" y="104"/>
                      <a:pt x="152" y="97"/>
                      <a:pt x="152" y="88"/>
                    </a:cubicBezTo>
                    <a:cubicBezTo>
                      <a:pt x="152" y="85"/>
                      <a:pt x="151" y="81"/>
                      <a:pt x="149" y="79"/>
                    </a:cubicBezTo>
                    <a:cubicBezTo>
                      <a:pt x="189" y="30"/>
                      <a:pt x="189" y="30"/>
                      <a:pt x="189" y="30"/>
                    </a:cubicBezTo>
                    <a:cubicBezTo>
                      <a:pt x="191" y="31"/>
                      <a:pt x="194" y="32"/>
                      <a:pt x="196" y="32"/>
                    </a:cubicBezTo>
                    <a:cubicBezTo>
                      <a:pt x="205" y="32"/>
                      <a:pt x="212" y="25"/>
                      <a:pt x="212" y="16"/>
                    </a:cubicBezTo>
                    <a:cubicBezTo>
                      <a:pt x="212" y="7"/>
                      <a:pt x="205" y="0"/>
                      <a:pt x="196" y="0"/>
                    </a:cubicBezTo>
                    <a:cubicBezTo>
                      <a:pt x="187" y="0"/>
                      <a:pt x="180" y="7"/>
                      <a:pt x="180" y="16"/>
                    </a:cubicBezTo>
                    <a:cubicBezTo>
                      <a:pt x="180" y="19"/>
                      <a:pt x="181" y="23"/>
                      <a:pt x="183" y="25"/>
                    </a:cubicBezTo>
                    <a:cubicBezTo>
                      <a:pt x="143" y="74"/>
                      <a:pt x="143" y="74"/>
                      <a:pt x="143" y="74"/>
                    </a:cubicBezTo>
                    <a:cubicBezTo>
                      <a:pt x="141" y="73"/>
                      <a:pt x="138" y="72"/>
                      <a:pt x="136" y="72"/>
                    </a:cubicBezTo>
                    <a:cubicBezTo>
                      <a:pt x="131" y="72"/>
                      <a:pt x="126" y="75"/>
                      <a:pt x="123" y="79"/>
                    </a:cubicBezTo>
                    <a:cubicBezTo>
                      <a:pt x="92" y="66"/>
                      <a:pt x="92" y="66"/>
                      <a:pt x="92" y="66"/>
                    </a:cubicBezTo>
                    <a:cubicBezTo>
                      <a:pt x="92" y="65"/>
                      <a:pt x="92" y="65"/>
                      <a:pt x="92" y="64"/>
                    </a:cubicBezTo>
                    <a:cubicBezTo>
                      <a:pt x="92" y="55"/>
                      <a:pt x="85" y="48"/>
                      <a:pt x="76" y="48"/>
                    </a:cubicBezTo>
                    <a:cubicBezTo>
                      <a:pt x="67" y="48"/>
                      <a:pt x="60" y="55"/>
                      <a:pt x="60" y="64"/>
                    </a:cubicBezTo>
                    <a:cubicBezTo>
                      <a:pt x="60" y="67"/>
                      <a:pt x="61" y="69"/>
                      <a:pt x="62" y="71"/>
                    </a:cubicBezTo>
                    <a:cubicBezTo>
                      <a:pt x="25" y="103"/>
                      <a:pt x="25" y="103"/>
                      <a:pt x="25" y="103"/>
                    </a:cubicBezTo>
                    <a:cubicBezTo>
                      <a:pt x="22" y="101"/>
                      <a:pt x="19" y="100"/>
                      <a:pt x="16" y="100"/>
                    </a:cubicBezTo>
                    <a:cubicBezTo>
                      <a:pt x="7" y="100"/>
                      <a:pt x="0" y="107"/>
                      <a:pt x="0" y="116"/>
                    </a:cubicBezTo>
                    <a:cubicBezTo>
                      <a:pt x="0" y="125"/>
                      <a:pt x="7" y="132"/>
                      <a:pt x="16"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4A7A1373-6F5C-4BA2-8E1A-5097878CB268}"/>
                </a:ext>
              </a:extLst>
            </p:cNvPr>
            <p:cNvGrpSpPr/>
            <p:nvPr/>
          </p:nvGrpSpPr>
          <p:grpSpPr>
            <a:xfrm>
              <a:off x="4663791" y="4945150"/>
              <a:ext cx="278695" cy="278695"/>
              <a:chOff x="4549775" y="4899025"/>
              <a:chExt cx="455613" cy="455613"/>
            </a:xfrm>
            <a:solidFill>
              <a:schemeClr val="bg1"/>
            </a:solidFill>
            <a:effectLst/>
          </p:grpSpPr>
          <p:sp>
            <p:nvSpPr>
              <p:cNvPr id="34" name="Freeform 21" descr="This image is an icon of a presentation board. ">
                <a:extLst>
                  <a:ext uri="{FF2B5EF4-FFF2-40B4-BE49-F238E27FC236}">
                    <a16:creationId xmlns:a16="http://schemas.microsoft.com/office/drawing/2014/main" id="{B0AB35E0-D347-40DF-B5E3-6F38798D867E}"/>
                  </a:ext>
                </a:extLst>
              </p:cNvPr>
              <p:cNvSpPr>
                <a:spLocks noEditPoints="1"/>
              </p:cNvSpPr>
              <p:nvPr/>
            </p:nvSpPr>
            <p:spPr bwMode="auto">
              <a:xfrm>
                <a:off x="4549775" y="4899025"/>
                <a:ext cx="455613" cy="455613"/>
              </a:xfrm>
              <a:custGeom>
                <a:avLst/>
                <a:gdLst>
                  <a:gd name="T0" fmla="*/ 236 w 240"/>
                  <a:gd name="T1" fmla="*/ 0 h 240"/>
                  <a:gd name="T2" fmla="*/ 4 w 240"/>
                  <a:gd name="T3" fmla="*/ 0 h 240"/>
                  <a:gd name="T4" fmla="*/ 0 w 240"/>
                  <a:gd name="T5" fmla="*/ 4 h 240"/>
                  <a:gd name="T6" fmla="*/ 0 w 240"/>
                  <a:gd name="T7" fmla="*/ 156 h 240"/>
                  <a:gd name="T8" fmla="*/ 4 w 240"/>
                  <a:gd name="T9" fmla="*/ 160 h 240"/>
                  <a:gd name="T10" fmla="*/ 116 w 240"/>
                  <a:gd name="T11" fmla="*/ 160 h 240"/>
                  <a:gd name="T12" fmla="*/ 116 w 240"/>
                  <a:gd name="T13" fmla="*/ 186 h 240"/>
                  <a:gd name="T14" fmla="*/ 69 w 240"/>
                  <a:gd name="T15" fmla="*/ 233 h 240"/>
                  <a:gd name="T16" fmla="*/ 69 w 240"/>
                  <a:gd name="T17" fmla="*/ 239 h 240"/>
                  <a:gd name="T18" fmla="*/ 75 w 240"/>
                  <a:gd name="T19" fmla="*/ 239 h 240"/>
                  <a:gd name="T20" fmla="*/ 120 w 240"/>
                  <a:gd name="T21" fmla="*/ 194 h 240"/>
                  <a:gd name="T22" fmla="*/ 165 w 240"/>
                  <a:gd name="T23" fmla="*/ 239 h 240"/>
                  <a:gd name="T24" fmla="*/ 168 w 240"/>
                  <a:gd name="T25" fmla="*/ 240 h 240"/>
                  <a:gd name="T26" fmla="*/ 171 w 240"/>
                  <a:gd name="T27" fmla="*/ 239 h 240"/>
                  <a:gd name="T28" fmla="*/ 171 w 240"/>
                  <a:gd name="T29" fmla="*/ 233 h 240"/>
                  <a:gd name="T30" fmla="*/ 124 w 240"/>
                  <a:gd name="T31" fmla="*/ 186 h 240"/>
                  <a:gd name="T32" fmla="*/ 124 w 240"/>
                  <a:gd name="T33" fmla="*/ 160 h 240"/>
                  <a:gd name="T34" fmla="*/ 236 w 240"/>
                  <a:gd name="T35" fmla="*/ 160 h 240"/>
                  <a:gd name="T36" fmla="*/ 240 w 240"/>
                  <a:gd name="T37" fmla="*/ 156 h 240"/>
                  <a:gd name="T38" fmla="*/ 240 w 240"/>
                  <a:gd name="T39" fmla="*/ 4 h 240"/>
                  <a:gd name="T40" fmla="*/ 236 w 240"/>
                  <a:gd name="T41" fmla="*/ 0 h 240"/>
                  <a:gd name="T42" fmla="*/ 216 w 240"/>
                  <a:gd name="T43" fmla="*/ 132 h 240"/>
                  <a:gd name="T44" fmla="*/ 212 w 240"/>
                  <a:gd name="T45" fmla="*/ 136 h 240"/>
                  <a:gd name="T46" fmla="*/ 28 w 240"/>
                  <a:gd name="T47" fmla="*/ 136 h 240"/>
                  <a:gd name="T48" fmla="*/ 24 w 240"/>
                  <a:gd name="T49" fmla="*/ 132 h 240"/>
                  <a:gd name="T50" fmla="*/ 24 w 240"/>
                  <a:gd name="T51" fmla="*/ 84 h 240"/>
                  <a:gd name="T52" fmla="*/ 24 w 240"/>
                  <a:gd name="T53" fmla="*/ 28 h 240"/>
                  <a:gd name="T54" fmla="*/ 28 w 240"/>
                  <a:gd name="T55" fmla="*/ 24 h 240"/>
                  <a:gd name="T56" fmla="*/ 212 w 240"/>
                  <a:gd name="T57" fmla="*/ 24 h 240"/>
                  <a:gd name="T58" fmla="*/ 216 w 240"/>
                  <a:gd name="T59" fmla="*/ 28 h 240"/>
                  <a:gd name="T60" fmla="*/ 216 w 240"/>
                  <a:gd name="T61" fmla="*/ 1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0" h="240">
                    <a:moveTo>
                      <a:pt x="236" y="0"/>
                    </a:moveTo>
                    <a:cubicBezTo>
                      <a:pt x="4" y="0"/>
                      <a:pt x="4" y="0"/>
                      <a:pt x="4" y="0"/>
                    </a:cubicBezTo>
                    <a:cubicBezTo>
                      <a:pt x="2" y="0"/>
                      <a:pt x="0" y="2"/>
                      <a:pt x="0" y="4"/>
                    </a:cubicBezTo>
                    <a:cubicBezTo>
                      <a:pt x="0" y="156"/>
                      <a:pt x="0" y="156"/>
                      <a:pt x="0" y="156"/>
                    </a:cubicBezTo>
                    <a:cubicBezTo>
                      <a:pt x="0" y="158"/>
                      <a:pt x="2" y="160"/>
                      <a:pt x="4" y="160"/>
                    </a:cubicBezTo>
                    <a:cubicBezTo>
                      <a:pt x="116" y="160"/>
                      <a:pt x="116" y="160"/>
                      <a:pt x="116" y="160"/>
                    </a:cubicBezTo>
                    <a:cubicBezTo>
                      <a:pt x="116" y="186"/>
                      <a:pt x="116" y="186"/>
                      <a:pt x="116" y="186"/>
                    </a:cubicBezTo>
                    <a:cubicBezTo>
                      <a:pt x="69" y="233"/>
                      <a:pt x="69" y="233"/>
                      <a:pt x="69" y="233"/>
                    </a:cubicBezTo>
                    <a:cubicBezTo>
                      <a:pt x="68" y="235"/>
                      <a:pt x="68" y="237"/>
                      <a:pt x="69" y="239"/>
                    </a:cubicBezTo>
                    <a:cubicBezTo>
                      <a:pt x="71" y="240"/>
                      <a:pt x="73" y="240"/>
                      <a:pt x="75" y="239"/>
                    </a:cubicBezTo>
                    <a:cubicBezTo>
                      <a:pt x="120" y="194"/>
                      <a:pt x="120" y="194"/>
                      <a:pt x="120" y="194"/>
                    </a:cubicBezTo>
                    <a:cubicBezTo>
                      <a:pt x="165" y="239"/>
                      <a:pt x="165" y="239"/>
                      <a:pt x="165" y="239"/>
                    </a:cubicBezTo>
                    <a:cubicBezTo>
                      <a:pt x="166" y="240"/>
                      <a:pt x="167" y="240"/>
                      <a:pt x="168" y="240"/>
                    </a:cubicBezTo>
                    <a:cubicBezTo>
                      <a:pt x="169" y="240"/>
                      <a:pt x="170" y="240"/>
                      <a:pt x="171" y="239"/>
                    </a:cubicBezTo>
                    <a:cubicBezTo>
                      <a:pt x="172" y="237"/>
                      <a:pt x="172" y="235"/>
                      <a:pt x="171" y="233"/>
                    </a:cubicBezTo>
                    <a:cubicBezTo>
                      <a:pt x="124" y="186"/>
                      <a:pt x="124" y="186"/>
                      <a:pt x="124" y="186"/>
                    </a:cubicBezTo>
                    <a:cubicBezTo>
                      <a:pt x="124" y="160"/>
                      <a:pt x="124" y="160"/>
                      <a:pt x="124" y="160"/>
                    </a:cubicBezTo>
                    <a:cubicBezTo>
                      <a:pt x="236" y="160"/>
                      <a:pt x="236" y="160"/>
                      <a:pt x="236" y="160"/>
                    </a:cubicBezTo>
                    <a:cubicBezTo>
                      <a:pt x="238" y="160"/>
                      <a:pt x="240" y="158"/>
                      <a:pt x="240" y="156"/>
                    </a:cubicBezTo>
                    <a:cubicBezTo>
                      <a:pt x="240" y="4"/>
                      <a:pt x="240" y="4"/>
                      <a:pt x="240" y="4"/>
                    </a:cubicBezTo>
                    <a:cubicBezTo>
                      <a:pt x="240" y="2"/>
                      <a:pt x="238" y="0"/>
                      <a:pt x="236" y="0"/>
                    </a:cubicBezTo>
                    <a:close/>
                    <a:moveTo>
                      <a:pt x="216" y="132"/>
                    </a:moveTo>
                    <a:cubicBezTo>
                      <a:pt x="216" y="134"/>
                      <a:pt x="214" y="136"/>
                      <a:pt x="212" y="136"/>
                    </a:cubicBezTo>
                    <a:cubicBezTo>
                      <a:pt x="28" y="136"/>
                      <a:pt x="28" y="136"/>
                      <a:pt x="28" y="136"/>
                    </a:cubicBezTo>
                    <a:cubicBezTo>
                      <a:pt x="26" y="136"/>
                      <a:pt x="24" y="134"/>
                      <a:pt x="24" y="132"/>
                    </a:cubicBezTo>
                    <a:cubicBezTo>
                      <a:pt x="24" y="84"/>
                      <a:pt x="24" y="84"/>
                      <a:pt x="24" y="84"/>
                    </a:cubicBezTo>
                    <a:cubicBezTo>
                      <a:pt x="24" y="28"/>
                      <a:pt x="24" y="28"/>
                      <a:pt x="24" y="28"/>
                    </a:cubicBezTo>
                    <a:cubicBezTo>
                      <a:pt x="24" y="26"/>
                      <a:pt x="26" y="24"/>
                      <a:pt x="28" y="24"/>
                    </a:cubicBezTo>
                    <a:cubicBezTo>
                      <a:pt x="212" y="24"/>
                      <a:pt x="212" y="24"/>
                      <a:pt x="212" y="24"/>
                    </a:cubicBezTo>
                    <a:cubicBezTo>
                      <a:pt x="214" y="24"/>
                      <a:pt x="216" y="26"/>
                      <a:pt x="216" y="28"/>
                    </a:cubicBezTo>
                    <a:lnTo>
                      <a:pt x="216"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2" descr="This image is an icon of a presentation chart. ">
                <a:extLst>
                  <a:ext uri="{FF2B5EF4-FFF2-40B4-BE49-F238E27FC236}">
                    <a16:creationId xmlns:a16="http://schemas.microsoft.com/office/drawing/2014/main" id="{AD5885CD-3A93-477D-BAB3-BA7A26C97A78}"/>
                  </a:ext>
                </a:extLst>
              </p:cNvPr>
              <p:cNvSpPr>
                <a:spLocks/>
              </p:cNvSpPr>
              <p:nvPr/>
            </p:nvSpPr>
            <p:spPr bwMode="auto">
              <a:xfrm>
                <a:off x="4595813" y="4989513"/>
                <a:ext cx="319088" cy="114300"/>
              </a:xfrm>
              <a:custGeom>
                <a:avLst/>
                <a:gdLst>
                  <a:gd name="T0" fmla="*/ 4 w 168"/>
                  <a:gd name="T1" fmla="*/ 40 h 60"/>
                  <a:gd name="T2" fmla="*/ 40 w 168"/>
                  <a:gd name="T3" fmla="*/ 40 h 60"/>
                  <a:gd name="T4" fmla="*/ 43 w 168"/>
                  <a:gd name="T5" fmla="*/ 39 h 60"/>
                  <a:gd name="T6" fmla="*/ 61 w 168"/>
                  <a:gd name="T7" fmla="*/ 20 h 60"/>
                  <a:gd name="T8" fmla="*/ 76 w 168"/>
                  <a:gd name="T9" fmla="*/ 58 h 60"/>
                  <a:gd name="T10" fmla="*/ 79 w 168"/>
                  <a:gd name="T11" fmla="*/ 60 h 60"/>
                  <a:gd name="T12" fmla="*/ 80 w 168"/>
                  <a:gd name="T13" fmla="*/ 60 h 60"/>
                  <a:gd name="T14" fmla="*/ 83 w 168"/>
                  <a:gd name="T15" fmla="*/ 59 h 60"/>
                  <a:gd name="T16" fmla="*/ 108 w 168"/>
                  <a:gd name="T17" fmla="*/ 34 h 60"/>
                  <a:gd name="T18" fmla="*/ 125 w 168"/>
                  <a:gd name="T19" fmla="*/ 51 h 60"/>
                  <a:gd name="T20" fmla="*/ 128 w 168"/>
                  <a:gd name="T21" fmla="*/ 52 h 60"/>
                  <a:gd name="T22" fmla="*/ 131 w 168"/>
                  <a:gd name="T23" fmla="*/ 51 h 60"/>
                  <a:gd name="T24" fmla="*/ 167 w 168"/>
                  <a:gd name="T25" fmla="*/ 7 h 60"/>
                  <a:gd name="T26" fmla="*/ 167 w 168"/>
                  <a:gd name="T27" fmla="*/ 1 h 60"/>
                  <a:gd name="T28" fmla="*/ 161 w 168"/>
                  <a:gd name="T29" fmla="*/ 1 h 60"/>
                  <a:gd name="T30" fmla="*/ 128 w 168"/>
                  <a:gd name="T31" fmla="*/ 42 h 60"/>
                  <a:gd name="T32" fmla="*/ 111 w 168"/>
                  <a:gd name="T33" fmla="*/ 25 h 60"/>
                  <a:gd name="T34" fmla="*/ 105 w 168"/>
                  <a:gd name="T35" fmla="*/ 25 h 60"/>
                  <a:gd name="T36" fmla="*/ 81 w 168"/>
                  <a:gd name="T37" fmla="*/ 49 h 60"/>
                  <a:gd name="T38" fmla="*/ 66 w 168"/>
                  <a:gd name="T39" fmla="*/ 11 h 60"/>
                  <a:gd name="T40" fmla="*/ 63 w 168"/>
                  <a:gd name="T41" fmla="*/ 9 h 60"/>
                  <a:gd name="T42" fmla="*/ 59 w 168"/>
                  <a:gd name="T43" fmla="*/ 10 h 60"/>
                  <a:gd name="T44" fmla="*/ 38 w 168"/>
                  <a:gd name="T45" fmla="*/ 32 h 60"/>
                  <a:gd name="T46" fmla="*/ 4 w 168"/>
                  <a:gd name="T47" fmla="*/ 32 h 60"/>
                  <a:gd name="T48" fmla="*/ 0 w 168"/>
                  <a:gd name="T49" fmla="*/ 36 h 60"/>
                  <a:gd name="T50" fmla="*/ 4 w 168"/>
                  <a:gd name="T51"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 h="60">
                    <a:moveTo>
                      <a:pt x="4" y="40"/>
                    </a:moveTo>
                    <a:cubicBezTo>
                      <a:pt x="40" y="40"/>
                      <a:pt x="40" y="40"/>
                      <a:pt x="40" y="40"/>
                    </a:cubicBezTo>
                    <a:cubicBezTo>
                      <a:pt x="41" y="40"/>
                      <a:pt x="42" y="40"/>
                      <a:pt x="43" y="39"/>
                    </a:cubicBezTo>
                    <a:cubicBezTo>
                      <a:pt x="61" y="20"/>
                      <a:pt x="61" y="20"/>
                      <a:pt x="61" y="20"/>
                    </a:cubicBezTo>
                    <a:cubicBezTo>
                      <a:pt x="76" y="58"/>
                      <a:pt x="76" y="58"/>
                      <a:pt x="76" y="58"/>
                    </a:cubicBezTo>
                    <a:cubicBezTo>
                      <a:pt x="77" y="59"/>
                      <a:pt x="78" y="60"/>
                      <a:pt x="79" y="60"/>
                    </a:cubicBezTo>
                    <a:cubicBezTo>
                      <a:pt x="79" y="60"/>
                      <a:pt x="80" y="60"/>
                      <a:pt x="80" y="60"/>
                    </a:cubicBezTo>
                    <a:cubicBezTo>
                      <a:pt x="81" y="60"/>
                      <a:pt x="82" y="60"/>
                      <a:pt x="83" y="59"/>
                    </a:cubicBezTo>
                    <a:cubicBezTo>
                      <a:pt x="108" y="34"/>
                      <a:pt x="108" y="34"/>
                      <a:pt x="108" y="34"/>
                    </a:cubicBezTo>
                    <a:cubicBezTo>
                      <a:pt x="125" y="51"/>
                      <a:pt x="125" y="51"/>
                      <a:pt x="125" y="51"/>
                    </a:cubicBezTo>
                    <a:cubicBezTo>
                      <a:pt x="126" y="52"/>
                      <a:pt x="127" y="52"/>
                      <a:pt x="128" y="52"/>
                    </a:cubicBezTo>
                    <a:cubicBezTo>
                      <a:pt x="129" y="52"/>
                      <a:pt x="130" y="51"/>
                      <a:pt x="131" y="51"/>
                    </a:cubicBezTo>
                    <a:cubicBezTo>
                      <a:pt x="167" y="7"/>
                      <a:pt x="167" y="7"/>
                      <a:pt x="167" y="7"/>
                    </a:cubicBezTo>
                    <a:cubicBezTo>
                      <a:pt x="168" y="5"/>
                      <a:pt x="168" y="2"/>
                      <a:pt x="167" y="1"/>
                    </a:cubicBezTo>
                    <a:cubicBezTo>
                      <a:pt x="165" y="0"/>
                      <a:pt x="162" y="0"/>
                      <a:pt x="161" y="1"/>
                    </a:cubicBezTo>
                    <a:cubicBezTo>
                      <a:pt x="128" y="42"/>
                      <a:pt x="128" y="42"/>
                      <a:pt x="128" y="42"/>
                    </a:cubicBezTo>
                    <a:cubicBezTo>
                      <a:pt x="111" y="25"/>
                      <a:pt x="111" y="25"/>
                      <a:pt x="111" y="25"/>
                    </a:cubicBezTo>
                    <a:cubicBezTo>
                      <a:pt x="109" y="24"/>
                      <a:pt x="107" y="24"/>
                      <a:pt x="105" y="25"/>
                    </a:cubicBezTo>
                    <a:cubicBezTo>
                      <a:pt x="81" y="49"/>
                      <a:pt x="81" y="49"/>
                      <a:pt x="81" y="49"/>
                    </a:cubicBezTo>
                    <a:cubicBezTo>
                      <a:pt x="66" y="11"/>
                      <a:pt x="66" y="11"/>
                      <a:pt x="66" y="11"/>
                    </a:cubicBezTo>
                    <a:cubicBezTo>
                      <a:pt x="66" y="10"/>
                      <a:pt x="64" y="9"/>
                      <a:pt x="63" y="9"/>
                    </a:cubicBezTo>
                    <a:cubicBezTo>
                      <a:pt x="62" y="8"/>
                      <a:pt x="60" y="9"/>
                      <a:pt x="59" y="10"/>
                    </a:cubicBezTo>
                    <a:cubicBezTo>
                      <a:pt x="38" y="32"/>
                      <a:pt x="38" y="32"/>
                      <a:pt x="38" y="32"/>
                    </a:cubicBezTo>
                    <a:cubicBezTo>
                      <a:pt x="4" y="32"/>
                      <a:pt x="4" y="32"/>
                      <a:pt x="4" y="32"/>
                    </a:cubicBezTo>
                    <a:cubicBezTo>
                      <a:pt x="2" y="32"/>
                      <a:pt x="0" y="34"/>
                      <a:pt x="0" y="36"/>
                    </a:cubicBezTo>
                    <a:cubicBezTo>
                      <a:pt x="0" y="38"/>
                      <a:pt x="2" y="40"/>
                      <a:pt x="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6" name="Group 35">
              <a:extLst>
                <a:ext uri="{FF2B5EF4-FFF2-40B4-BE49-F238E27FC236}">
                  <a16:creationId xmlns:a16="http://schemas.microsoft.com/office/drawing/2014/main" id="{60021336-31BE-4B2A-833E-1614D3DCE5A6}"/>
                </a:ext>
              </a:extLst>
            </p:cNvPr>
            <p:cNvGrpSpPr/>
            <p:nvPr/>
          </p:nvGrpSpPr>
          <p:grpSpPr>
            <a:xfrm>
              <a:off x="7227399" y="4942443"/>
              <a:ext cx="342309" cy="271939"/>
              <a:chOff x="7216775" y="4897437"/>
              <a:chExt cx="455613" cy="361951"/>
            </a:xfrm>
            <a:solidFill>
              <a:schemeClr val="bg1"/>
            </a:solidFill>
            <a:effectLst/>
          </p:grpSpPr>
          <p:sp>
            <p:nvSpPr>
              <p:cNvPr id="37" name="Freeform 26" descr="This image is an icon of a human being. ">
                <a:extLst>
                  <a:ext uri="{FF2B5EF4-FFF2-40B4-BE49-F238E27FC236}">
                    <a16:creationId xmlns:a16="http://schemas.microsoft.com/office/drawing/2014/main" id="{4440B8F8-1462-45D4-814C-968A1CEA7A2F}"/>
                  </a:ext>
                </a:extLst>
              </p:cNvPr>
              <p:cNvSpPr>
                <a:spLocks/>
              </p:cNvSpPr>
              <p:nvPr/>
            </p:nvSpPr>
            <p:spPr bwMode="auto">
              <a:xfrm>
                <a:off x="7481888" y="4953000"/>
                <a:ext cx="190500" cy="306388"/>
              </a:xfrm>
              <a:custGeom>
                <a:avLst/>
                <a:gdLst>
                  <a:gd name="T0" fmla="*/ 73 w 100"/>
                  <a:gd name="T1" fmla="*/ 97 h 161"/>
                  <a:gd name="T2" fmla="*/ 52 w 100"/>
                  <a:gd name="T3" fmla="*/ 90 h 161"/>
                  <a:gd name="T4" fmla="*/ 52 w 100"/>
                  <a:gd name="T5" fmla="*/ 80 h 161"/>
                  <a:gd name="T6" fmla="*/ 65 w 100"/>
                  <a:gd name="T7" fmla="*/ 59 h 161"/>
                  <a:gd name="T8" fmla="*/ 70 w 100"/>
                  <a:gd name="T9" fmla="*/ 45 h 161"/>
                  <a:gd name="T10" fmla="*/ 68 w 100"/>
                  <a:gd name="T11" fmla="*/ 37 h 161"/>
                  <a:gd name="T12" fmla="*/ 66 w 100"/>
                  <a:gd name="T13" fmla="*/ 34 h 161"/>
                  <a:gd name="T14" fmla="*/ 70 w 100"/>
                  <a:gd name="T15" fmla="*/ 15 h 161"/>
                  <a:gd name="T16" fmla="*/ 41 w 100"/>
                  <a:gd name="T17" fmla="*/ 0 h 161"/>
                  <a:gd name="T18" fmla="*/ 13 w 100"/>
                  <a:gd name="T19" fmla="*/ 11 h 161"/>
                  <a:gd name="T20" fmla="*/ 4 w 100"/>
                  <a:gd name="T21" fmla="*/ 15 h 161"/>
                  <a:gd name="T22" fmla="*/ 5 w 100"/>
                  <a:gd name="T23" fmla="*/ 34 h 161"/>
                  <a:gd name="T24" fmla="*/ 3 w 100"/>
                  <a:gd name="T25" fmla="*/ 37 h 161"/>
                  <a:gd name="T26" fmla="*/ 1 w 100"/>
                  <a:gd name="T27" fmla="*/ 45 h 161"/>
                  <a:gd name="T28" fmla="*/ 6 w 100"/>
                  <a:gd name="T29" fmla="*/ 59 h 161"/>
                  <a:gd name="T30" fmla="*/ 20 w 100"/>
                  <a:gd name="T31" fmla="*/ 80 h 161"/>
                  <a:gd name="T32" fmla="*/ 20 w 100"/>
                  <a:gd name="T33" fmla="*/ 90 h 161"/>
                  <a:gd name="T34" fmla="*/ 12 w 100"/>
                  <a:gd name="T35" fmla="*/ 93 h 161"/>
                  <a:gd name="T36" fmla="*/ 28 w 100"/>
                  <a:gd name="T37" fmla="*/ 113 h 161"/>
                  <a:gd name="T38" fmla="*/ 28 w 100"/>
                  <a:gd name="T39" fmla="*/ 161 h 161"/>
                  <a:gd name="T40" fmla="*/ 96 w 100"/>
                  <a:gd name="T41" fmla="*/ 161 h 161"/>
                  <a:gd name="T42" fmla="*/ 100 w 100"/>
                  <a:gd name="T43" fmla="*/ 157 h 161"/>
                  <a:gd name="T44" fmla="*/ 100 w 100"/>
                  <a:gd name="T45" fmla="*/ 112 h 161"/>
                  <a:gd name="T46" fmla="*/ 73 w 100"/>
                  <a:gd name="T47" fmla="*/ 9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161">
                    <a:moveTo>
                      <a:pt x="73" y="97"/>
                    </a:moveTo>
                    <a:cubicBezTo>
                      <a:pt x="67" y="95"/>
                      <a:pt x="59" y="93"/>
                      <a:pt x="52" y="90"/>
                    </a:cubicBezTo>
                    <a:cubicBezTo>
                      <a:pt x="52" y="80"/>
                      <a:pt x="52" y="80"/>
                      <a:pt x="52" y="80"/>
                    </a:cubicBezTo>
                    <a:cubicBezTo>
                      <a:pt x="56" y="77"/>
                      <a:pt x="64" y="72"/>
                      <a:pt x="65" y="59"/>
                    </a:cubicBezTo>
                    <a:cubicBezTo>
                      <a:pt x="68" y="56"/>
                      <a:pt x="70" y="51"/>
                      <a:pt x="70" y="45"/>
                    </a:cubicBezTo>
                    <a:cubicBezTo>
                      <a:pt x="70" y="43"/>
                      <a:pt x="69" y="40"/>
                      <a:pt x="68" y="37"/>
                    </a:cubicBezTo>
                    <a:cubicBezTo>
                      <a:pt x="68" y="36"/>
                      <a:pt x="67" y="35"/>
                      <a:pt x="66" y="34"/>
                    </a:cubicBezTo>
                    <a:cubicBezTo>
                      <a:pt x="69" y="30"/>
                      <a:pt x="72" y="22"/>
                      <a:pt x="70" y="15"/>
                    </a:cubicBezTo>
                    <a:cubicBezTo>
                      <a:pt x="66" y="4"/>
                      <a:pt x="52" y="0"/>
                      <a:pt x="41" y="0"/>
                    </a:cubicBezTo>
                    <a:cubicBezTo>
                      <a:pt x="30" y="0"/>
                      <a:pt x="18" y="3"/>
                      <a:pt x="13" y="11"/>
                    </a:cubicBezTo>
                    <a:cubicBezTo>
                      <a:pt x="8" y="11"/>
                      <a:pt x="5" y="13"/>
                      <a:pt x="4" y="15"/>
                    </a:cubicBezTo>
                    <a:cubicBezTo>
                      <a:pt x="0" y="20"/>
                      <a:pt x="3" y="28"/>
                      <a:pt x="5" y="34"/>
                    </a:cubicBezTo>
                    <a:cubicBezTo>
                      <a:pt x="4" y="34"/>
                      <a:pt x="3" y="36"/>
                      <a:pt x="3" y="37"/>
                    </a:cubicBezTo>
                    <a:cubicBezTo>
                      <a:pt x="1" y="39"/>
                      <a:pt x="1" y="43"/>
                      <a:pt x="1" y="45"/>
                    </a:cubicBezTo>
                    <a:cubicBezTo>
                      <a:pt x="1" y="51"/>
                      <a:pt x="3" y="56"/>
                      <a:pt x="6" y="59"/>
                    </a:cubicBezTo>
                    <a:cubicBezTo>
                      <a:pt x="7" y="71"/>
                      <a:pt x="14" y="77"/>
                      <a:pt x="20" y="80"/>
                    </a:cubicBezTo>
                    <a:cubicBezTo>
                      <a:pt x="20" y="90"/>
                      <a:pt x="20" y="90"/>
                      <a:pt x="20" y="90"/>
                    </a:cubicBezTo>
                    <a:cubicBezTo>
                      <a:pt x="17" y="91"/>
                      <a:pt x="14" y="92"/>
                      <a:pt x="12" y="93"/>
                    </a:cubicBezTo>
                    <a:cubicBezTo>
                      <a:pt x="22" y="101"/>
                      <a:pt x="28" y="107"/>
                      <a:pt x="28" y="113"/>
                    </a:cubicBezTo>
                    <a:cubicBezTo>
                      <a:pt x="28" y="161"/>
                      <a:pt x="28" y="161"/>
                      <a:pt x="28" y="161"/>
                    </a:cubicBezTo>
                    <a:cubicBezTo>
                      <a:pt x="96" y="161"/>
                      <a:pt x="96" y="161"/>
                      <a:pt x="96" y="161"/>
                    </a:cubicBezTo>
                    <a:cubicBezTo>
                      <a:pt x="98" y="161"/>
                      <a:pt x="100" y="159"/>
                      <a:pt x="100" y="157"/>
                    </a:cubicBezTo>
                    <a:cubicBezTo>
                      <a:pt x="100" y="112"/>
                      <a:pt x="100" y="112"/>
                      <a:pt x="100" y="112"/>
                    </a:cubicBezTo>
                    <a:cubicBezTo>
                      <a:pt x="100" y="106"/>
                      <a:pt x="92" y="103"/>
                      <a:pt x="73"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descr="This image is an icon of a human being. ">
                <a:extLst>
                  <a:ext uri="{FF2B5EF4-FFF2-40B4-BE49-F238E27FC236}">
                    <a16:creationId xmlns:a16="http://schemas.microsoft.com/office/drawing/2014/main" id="{911400A2-7778-4011-A9EB-2140EFD1F64D}"/>
                  </a:ext>
                </a:extLst>
              </p:cNvPr>
              <p:cNvSpPr>
                <a:spLocks/>
              </p:cNvSpPr>
              <p:nvPr/>
            </p:nvSpPr>
            <p:spPr bwMode="auto">
              <a:xfrm>
                <a:off x="7216775" y="4897437"/>
                <a:ext cx="303213" cy="361951"/>
              </a:xfrm>
              <a:custGeom>
                <a:avLst/>
                <a:gdLst>
                  <a:gd name="T0" fmla="*/ 141 w 160"/>
                  <a:gd name="T1" fmla="*/ 125 h 190"/>
                  <a:gd name="T2" fmla="*/ 104 w 160"/>
                  <a:gd name="T3" fmla="*/ 107 h 190"/>
                  <a:gd name="T4" fmla="*/ 104 w 160"/>
                  <a:gd name="T5" fmla="*/ 94 h 190"/>
                  <a:gd name="T6" fmla="*/ 105 w 160"/>
                  <a:gd name="T7" fmla="*/ 91 h 190"/>
                  <a:gd name="T8" fmla="*/ 113 w 160"/>
                  <a:gd name="T9" fmla="*/ 76 h 190"/>
                  <a:gd name="T10" fmla="*/ 114 w 160"/>
                  <a:gd name="T11" fmla="*/ 72 h 190"/>
                  <a:gd name="T12" fmla="*/ 115 w 160"/>
                  <a:gd name="T13" fmla="*/ 67 h 190"/>
                  <a:gd name="T14" fmla="*/ 120 w 160"/>
                  <a:gd name="T15" fmla="*/ 59 h 190"/>
                  <a:gd name="T16" fmla="*/ 120 w 160"/>
                  <a:gd name="T17" fmla="*/ 58 h 190"/>
                  <a:gd name="T18" fmla="*/ 120 w 160"/>
                  <a:gd name="T19" fmla="*/ 56 h 190"/>
                  <a:gd name="T20" fmla="*/ 118 w 160"/>
                  <a:gd name="T21" fmla="*/ 45 h 190"/>
                  <a:gd name="T22" fmla="*/ 115 w 160"/>
                  <a:gd name="T23" fmla="*/ 42 h 190"/>
                  <a:gd name="T24" fmla="*/ 118 w 160"/>
                  <a:gd name="T25" fmla="*/ 34 h 190"/>
                  <a:gd name="T26" fmla="*/ 119 w 160"/>
                  <a:gd name="T27" fmla="*/ 29 h 190"/>
                  <a:gd name="T28" fmla="*/ 120 w 160"/>
                  <a:gd name="T29" fmla="*/ 24 h 190"/>
                  <a:gd name="T30" fmla="*/ 119 w 160"/>
                  <a:gd name="T31" fmla="*/ 19 h 190"/>
                  <a:gd name="T32" fmla="*/ 118 w 160"/>
                  <a:gd name="T33" fmla="*/ 15 h 190"/>
                  <a:gd name="T34" fmla="*/ 116 w 160"/>
                  <a:gd name="T35" fmla="*/ 13 h 190"/>
                  <a:gd name="T36" fmla="*/ 110 w 160"/>
                  <a:gd name="T37" fmla="*/ 7 h 190"/>
                  <a:gd name="T38" fmla="*/ 108 w 160"/>
                  <a:gd name="T39" fmla="*/ 6 h 190"/>
                  <a:gd name="T40" fmla="*/ 90 w 160"/>
                  <a:gd name="T41" fmla="*/ 1 h 190"/>
                  <a:gd name="T42" fmla="*/ 85 w 160"/>
                  <a:gd name="T43" fmla="*/ 0 h 190"/>
                  <a:gd name="T44" fmla="*/ 78 w 160"/>
                  <a:gd name="T45" fmla="*/ 1 h 190"/>
                  <a:gd name="T46" fmla="*/ 73 w 160"/>
                  <a:gd name="T47" fmla="*/ 2 h 190"/>
                  <a:gd name="T48" fmla="*/ 68 w 160"/>
                  <a:gd name="T49" fmla="*/ 3 h 190"/>
                  <a:gd name="T50" fmla="*/ 65 w 160"/>
                  <a:gd name="T51" fmla="*/ 4 h 190"/>
                  <a:gd name="T52" fmla="*/ 53 w 160"/>
                  <a:gd name="T53" fmla="*/ 13 h 190"/>
                  <a:gd name="T54" fmla="*/ 50 w 160"/>
                  <a:gd name="T55" fmla="*/ 15 h 190"/>
                  <a:gd name="T56" fmla="*/ 46 w 160"/>
                  <a:gd name="T57" fmla="*/ 16 h 190"/>
                  <a:gd name="T58" fmla="*/ 44 w 160"/>
                  <a:gd name="T59" fmla="*/ 17 h 190"/>
                  <a:gd name="T60" fmla="*/ 42 w 160"/>
                  <a:gd name="T61" fmla="*/ 18 h 190"/>
                  <a:gd name="T62" fmla="*/ 40 w 160"/>
                  <a:gd name="T63" fmla="*/ 22 h 190"/>
                  <a:gd name="T64" fmla="*/ 40 w 160"/>
                  <a:gd name="T65" fmla="*/ 24 h 190"/>
                  <a:gd name="T66" fmla="*/ 40 w 160"/>
                  <a:gd name="T67" fmla="*/ 27 h 190"/>
                  <a:gd name="T68" fmla="*/ 40 w 160"/>
                  <a:gd name="T69" fmla="*/ 30 h 190"/>
                  <a:gd name="T70" fmla="*/ 41 w 160"/>
                  <a:gd name="T71" fmla="*/ 33 h 190"/>
                  <a:gd name="T72" fmla="*/ 42 w 160"/>
                  <a:gd name="T73" fmla="*/ 36 h 190"/>
                  <a:gd name="T74" fmla="*/ 44 w 160"/>
                  <a:gd name="T75" fmla="*/ 42 h 190"/>
                  <a:gd name="T76" fmla="*/ 41 w 160"/>
                  <a:gd name="T77" fmla="*/ 45 h 190"/>
                  <a:gd name="T78" fmla="*/ 39 w 160"/>
                  <a:gd name="T79" fmla="*/ 56 h 190"/>
                  <a:gd name="T80" fmla="*/ 39 w 160"/>
                  <a:gd name="T81" fmla="*/ 58 h 190"/>
                  <a:gd name="T82" fmla="*/ 40 w 160"/>
                  <a:gd name="T83" fmla="*/ 59 h 190"/>
                  <a:gd name="T84" fmla="*/ 44 w 160"/>
                  <a:gd name="T85" fmla="*/ 67 h 190"/>
                  <a:gd name="T86" fmla="*/ 46 w 160"/>
                  <a:gd name="T87" fmla="*/ 72 h 190"/>
                  <a:gd name="T88" fmla="*/ 56 w 160"/>
                  <a:gd name="T89" fmla="*/ 92 h 190"/>
                  <a:gd name="T90" fmla="*/ 56 w 160"/>
                  <a:gd name="T91" fmla="*/ 105 h 190"/>
                  <a:gd name="T92" fmla="*/ 21 w 160"/>
                  <a:gd name="T93" fmla="*/ 124 h 190"/>
                  <a:gd name="T94" fmla="*/ 0 w 160"/>
                  <a:gd name="T95" fmla="*/ 142 h 190"/>
                  <a:gd name="T96" fmla="*/ 4 w 160"/>
                  <a:gd name="T97" fmla="*/ 190 h 190"/>
                  <a:gd name="T98" fmla="*/ 156 w 160"/>
                  <a:gd name="T99" fmla="*/ 190 h 190"/>
                  <a:gd name="T100" fmla="*/ 160 w 160"/>
                  <a:gd name="T101" fmla="*/ 186 h 190"/>
                  <a:gd name="T102" fmla="*/ 142 w 160"/>
                  <a:gd name="T103" fmla="*/ 1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90">
                    <a:moveTo>
                      <a:pt x="142" y="125"/>
                    </a:moveTo>
                    <a:cubicBezTo>
                      <a:pt x="141" y="125"/>
                      <a:pt x="141" y="125"/>
                      <a:pt x="141" y="125"/>
                    </a:cubicBezTo>
                    <a:cubicBezTo>
                      <a:pt x="141" y="125"/>
                      <a:pt x="140" y="125"/>
                      <a:pt x="139" y="124"/>
                    </a:cubicBezTo>
                    <a:cubicBezTo>
                      <a:pt x="129" y="118"/>
                      <a:pt x="116" y="112"/>
                      <a:pt x="104" y="107"/>
                    </a:cubicBezTo>
                    <a:cubicBezTo>
                      <a:pt x="104" y="105"/>
                      <a:pt x="104" y="105"/>
                      <a:pt x="104" y="105"/>
                    </a:cubicBezTo>
                    <a:cubicBezTo>
                      <a:pt x="104" y="94"/>
                      <a:pt x="104" y="94"/>
                      <a:pt x="104" y="94"/>
                    </a:cubicBezTo>
                    <a:cubicBezTo>
                      <a:pt x="104" y="92"/>
                      <a:pt x="104" y="92"/>
                      <a:pt x="104" y="92"/>
                    </a:cubicBezTo>
                    <a:cubicBezTo>
                      <a:pt x="104" y="92"/>
                      <a:pt x="105" y="92"/>
                      <a:pt x="105" y="91"/>
                    </a:cubicBezTo>
                    <a:cubicBezTo>
                      <a:pt x="105" y="91"/>
                      <a:pt x="105" y="91"/>
                      <a:pt x="105" y="91"/>
                    </a:cubicBezTo>
                    <a:cubicBezTo>
                      <a:pt x="108" y="89"/>
                      <a:pt x="111" y="84"/>
                      <a:pt x="113" y="76"/>
                    </a:cubicBezTo>
                    <a:cubicBezTo>
                      <a:pt x="113" y="75"/>
                      <a:pt x="113" y="74"/>
                      <a:pt x="113" y="74"/>
                    </a:cubicBezTo>
                    <a:cubicBezTo>
                      <a:pt x="113" y="73"/>
                      <a:pt x="113" y="72"/>
                      <a:pt x="114" y="72"/>
                    </a:cubicBezTo>
                    <a:cubicBezTo>
                      <a:pt x="114" y="71"/>
                      <a:pt x="114" y="69"/>
                      <a:pt x="114" y="68"/>
                    </a:cubicBezTo>
                    <a:cubicBezTo>
                      <a:pt x="114" y="68"/>
                      <a:pt x="115" y="67"/>
                      <a:pt x="115" y="67"/>
                    </a:cubicBezTo>
                    <a:cubicBezTo>
                      <a:pt x="115" y="67"/>
                      <a:pt x="115" y="67"/>
                      <a:pt x="115" y="67"/>
                    </a:cubicBezTo>
                    <a:cubicBezTo>
                      <a:pt x="117" y="65"/>
                      <a:pt x="119" y="63"/>
                      <a:pt x="120" y="59"/>
                    </a:cubicBezTo>
                    <a:cubicBezTo>
                      <a:pt x="120" y="59"/>
                      <a:pt x="120" y="59"/>
                      <a:pt x="120" y="59"/>
                    </a:cubicBezTo>
                    <a:cubicBezTo>
                      <a:pt x="120" y="59"/>
                      <a:pt x="120" y="58"/>
                      <a:pt x="120" y="58"/>
                    </a:cubicBezTo>
                    <a:cubicBezTo>
                      <a:pt x="120" y="57"/>
                      <a:pt x="120" y="57"/>
                      <a:pt x="120" y="57"/>
                    </a:cubicBezTo>
                    <a:cubicBezTo>
                      <a:pt x="120" y="56"/>
                      <a:pt x="120" y="56"/>
                      <a:pt x="120" y="56"/>
                    </a:cubicBezTo>
                    <a:cubicBezTo>
                      <a:pt x="120" y="55"/>
                      <a:pt x="120" y="54"/>
                      <a:pt x="120" y="53"/>
                    </a:cubicBezTo>
                    <a:cubicBezTo>
                      <a:pt x="120" y="50"/>
                      <a:pt x="120" y="47"/>
                      <a:pt x="118" y="45"/>
                    </a:cubicBezTo>
                    <a:cubicBezTo>
                      <a:pt x="118" y="45"/>
                      <a:pt x="118" y="45"/>
                      <a:pt x="118" y="45"/>
                    </a:cubicBezTo>
                    <a:cubicBezTo>
                      <a:pt x="118" y="44"/>
                      <a:pt x="117" y="43"/>
                      <a:pt x="115" y="42"/>
                    </a:cubicBezTo>
                    <a:cubicBezTo>
                      <a:pt x="116" y="41"/>
                      <a:pt x="116" y="41"/>
                      <a:pt x="117" y="40"/>
                    </a:cubicBezTo>
                    <a:cubicBezTo>
                      <a:pt x="117" y="38"/>
                      <a:pt x="118" y="36"/>
                      <a:pt x="118" y="34"/>
                    </a:cubicBezTo>
                    <a:cubicBezTo>
                      <a:pt x="118" y="34"/>
                      <a:pt x="118" y="34"/>
                      <a:pt x="118" y="34"/>
                    </a:cubicBezTo>
                    <a:cubicBezTo>
                      <a:pt x="119" y="32"/>
                      <a:pt x="119" y="30"/>
                      <a:pt x="119" y="29"/>
                    </a:cubicBezTo>
                    <a:cubicBezTo>
                      <a:pt x="119" y="29"/>
                      <a:pt x="119" y="29"/>
                      <a:pt x="119" y="29"/>
                    </a:cubicBezTo>
                    <a:cubicBezTo>
                      <a:pt x="120" y="27"/>
                      <a:pt x="120" y="26"/>
                      <a:pt x="120" y="24"/>
                    </a:cubicBezTo>
                    <a:cubicBezTo>
                      <a:pt x="120" y="24"/>
                      <a:pt x="120" y="23"/>
                      <a:pt x="120" y="23"/>
                    </a:cubicBezTo>
                    <a:cubicBezTo>
                      <a:pt x="119" y="22"/>
                      <a:pt x="119" y="20"/>
                      <a:pt x="119" y="19"/>
                    </a:cubicBezTo>
                    <a:cubicBezTo>
                      <a:pt x="119" y="18"/>
                      <a:pt x="118" y="17"/>
                      <a:pt x="118" y="16"/>
                    </a:cubicBezTo>
                    <a:cubicBezTo>
                      <a:pt x="118" y="16"/>
                      <a:pt x="118" y="16"/>
                      <a:pt x="118" y="15"/>
                    </a:cubicBezTo>
                    <a:cubicBezTo>
                      <a:pt x="117" y="15"/>
                      <a:pt x="117" y="15"/>
                      <a:pt x="117" y="15"/>
                    </a:cubicBezTo>
                    <a:cubicBezTo>
                      <a:pt x="117" y="14"/>
                      <a:pt x="117" y="13"/>
                      <a:pt x="116" y="13"/>
                    </a:cubicBezTo>
                    <a:cubicBezTo>
                      <a:pt x="116" y="13"/>
                      <a:pt x="116" y="13"/>
                      <a:pt x="116" y="13"/>
                    </a:cubicBezTo>
                    <a:cubicBezTo>
                      <a:pt x="115" y="10"/>
                      <a:pt x="112" y="8"/>
                      <a:pt x="110" y="7"/>
                    </a:cubicBezTo>
                    <a:cubicBezTo>
                      <a:pt x="110" y="7"/>
                      <a:pt x="110" y="7"/>
                      <a:pt x="110" y="7"/>
                    </a:cubicBezTo>
                    <a:cubicBezTo>
                      <a:pt x="109" y="6"/>
                      <a:pt x="108" y="6"/>
                      <a:pt x="108" y="6"/>
                    </a:cubicBezTo>
                    <a:cubicBezTo>
                      <a:pt x="102" y="3"/>
                      <a:pt x="96" y="1"/>
                      <a:pt x="90" y="1"/>
                    </a:cubicBezTo>
                    <a:cubicBezTo>
                      <a:pt x="90" y="1"/>
                      <a:pt x="90" y="1"/>
                      <a:pt x="90" y="1"/>
                    </a:cubicBezTo>
                    <a:cubicBezTo>
                      <a:pt x="89" y="1"/>
                      <a:pt x="88" y="1"/>
                      <a:pt x="87" y="1"/>
                    </a:cubicBezTo>
                    <a:cubicBezTo>
                      <a:pt x="87" y="0"/>
                      <a:pt x="86" y="0"/>
                      <a:pt x="85" y="0"/>
                    </a:cubicBezTo>
                    <a:cubicBezTo>
                      <a:pt x="83" y="0"/>
                      <a:pt x="81" y="1"/>
                      <a:pt x="80" y="1"/>
                    </a:cubicBezTo>
                    <a:cubicBezTo>
                      <a:pt x="79" y="1"/>
                      <a:pt x="79" y="1"/>
                      <a:pt x="78" y="1"/>
                    </a:cubicBezTo>
                    <a:cubicBezTo>
                      <a:pt x="77" y="1"/>
                      <a:pt x="76" y="1"/>
                      <a:pt x="76" y="1"/>
                    </a:cubicBezTo>
                    <a:cubicBezTo>
                      <a:pt x="75" y="1"/>
                      <a:pt x="74" y="1"/>
                      <a:pt x="73" y="2"/>
                    </a:cubicBezTo>
                    <a:cubicBezTo>
                      <a:pt x="72" y="2"/>
                      <a:pt x="72" y="2"/>
                      <a:pt x="71" y="2"/>
                    </a:cubicBezTo>
                    <a:cubicBezTo>
                      <a:pt x="70" y="2"/>
                      <a:pt x="69" y="2"/>
                      <a:pt x="68" y="3"/>
                    </a:cubicBezTo>
                    <a:cubicBezTo>
                      <a:pt x="68" y="3"/>
                      <a:pt x="67" y="3"/>
                      <a:pt x="66" y="4"/>
                    </a:cubicBezTo>
                    <a:cubicBezTo>
                      <a:pt x="65" y="4"/>
                      <a:pt x="65" y="4"/>
                      <a:pt x="65" y="4"/>
                    </a:cubicBezTo>
                    <a:cubicBezTo>
                      <a:pt x="60" y="6"/>
                      <a:pt x="55" y="9"/>
                      <a:pt x="53" y="13"/>
                    </a:cubicBezTo>
                    <a:cubicBezTo>
                      <a:pt x="53" y="13"/>
                      <a:pt x="53" y="13"/>
                      <a:pt x="53" y="13"/>
                    </a:cubicBezTo>
                    <a:cubicBezTo>
                      <a:pt x="52" y="14"/>
                      <a:pt x="52" y="15"/>
                      <a:pt x="52" y="15"/>
                    </a:cubicBezTo>
                    <a:cubicBezTo>
                      <a:pt x="51" y="15"/>
                      <a:pt x="50" y="15"/>
                      <a:pt x="50" y="15"/>
                    </a:cubicBezTo>
                    <a:cubicBezTo>
                      <a:pt x="49" y="15"/>
                      <a:pt x="48" y="15"/>
                      <a:pt x="47" y="15"/>
                    </a:cubicBezTo>
                    <a:cubicBezTo>
                      <a:pt x="47" y="16"/>
                      <a:pt x="46" y="16"/>
                      <a:pt x="46" y="16"/>
                    </a:cubicBezTo>
                    <a:cubicBezTo>
                      <a:pt x="46" y="16"/>
                      <a:pt x="45" y="16"/>
                      <a:pt x="44" y="16"/>
                    </a:cubicBezTo>
                    <a:cubicBezTo>
                      <a:pt x="44" y="17"/>
                      <a:pt x="44" y="17"/>
                      <a:pt x="44" y="17"/>
                    </a:cubicBezTo>
                    <a:cubicBezTo>
                      <a:pt x="43" y="17"/>
                      <a:pt x="43" y="17"/>
                      <a:pt x="42" y="18"/>
                    </a:cubicBezTo>
                    <a:cubicBezTo>
                      <a:pt x="42" y="18"/>
                      <a:pt x="42" y="18"/>
                      <a:pt x="42" y="18"/>
                    </a:cubicBezTo>
                    <a:cubicBezTo>
                      <a:pt x="42" y="19"/>
                      <a:pt x="41" y="19"/>
                      <a:pt x="41" y="19"/>
                    </a:cubicBezTo>
                    <a:cubicBezTo>
                      <a:pt x="41" y="20"/>
                      <a:pt x="40" y="21"/>
                      <a:pt x="40" y="22"/>
                    </a:cubicBezTo>
                    <a:cubicBezTo>
                      <a:pt x="40" y="22"/>
                      <a:pt x="40" y="22"/>
                      <a:pt x="40" y="22"/>
                    </a:cubicBezTo>
                    <a:cubicBezTo>
                      <a:pt x="40" y="23"/>
                      <a:pt x="40" y="24"/>
                      <a:pt x="40" y="24"/>
                    </a:cubicBezTo>
                    <a:cubicBezTo>
                      <a:pt x="40" y="25"/>
                      <a:pt x="40" y="25"/>
                      <a:pt x="40" y="25"/>
                    </a:cubicBezTo>
                    <a:cubicBezTo>
                      <a:pt x="40" y="26"/>
                      <a:pt x="40" y="26"/>
                      <a:pt x="40" y="27"/>
                    </a:cubicBezTo>
                    <a:cubicBezTo>
                      <a:pt x="40" y="27"/>
                      <a:pt x="40" y="28"/>
                      <a:pt x="40" y="28"/>
                    </a:cubicBezTo>
                    <a:cubicBezTo>
                      <a:pt x="40" y="29"/>
                      <a:pt x="40" y="29"/>
                      <a:pt x="40" y="30"/>
                    </a:cubicBezTo>
                    <a:cubicBezTo>
                      <a:pt x="40" y="30"/>
                      <a:pt x="40" y="31"/>
                      <a:pt x="40" y="31"/>
                    </a:cubicBezTo>
                    <a:cubicBezTo>
                      <a:pt x="40" y="32"/>
                      <a:pt x="41" y="32"/>
                      <a:pt x="41" y="33"/>
                    </a:cubicBezTo>
                    <a:cubicBezTo>
                      <a:pt x="41" y="33"/>
                      <a:pt x="41" y="34"/>
                      <a:pt x="41" y="34"/>
                    </a:cubicBezTo>
                    <a:cubicBezTo>
                      <a:pt x="41" y="35"/>
                      <a:pt x="42" y="35"/>
                      <a:pt x="42" y="36"/>
                    </a:cubicBezTo>
                    <a:cubicBezTo>
                      <a:pt x="42" y="36"/>
                      <a:pt x="42" y="37"/>
                      <a:pt x="42" y="37"/>
                    </a:cubicBezTo>
                    <a:cubicBezTo>
                      <a:pt x="43" y="39"/>
                      <a:pt x="43" y="41"/>
                      <a:pt x="44" y="42"/>
                    </a:cubicBezTo>
                    <a:cubicBezTo>
                      <a:pt x="44" y="42"/>
                      <a:pt x="44" y="42"/>
                      <a:pt x="44" y="42"/>
                    </a:cubicBezTo>
                    <a:cubicBezTo>
                      <a:pt x="43" y="43"/>
                      <a:pt x="42" y="44"/>
                      <a:pt x="41" y="45"/>
                    </a:cubicBezTo>
                    <a:cubicBezTo>
                      <a:pt x="40" y="47"/>
                      <a:pt x="39" y="50"/>
                      <a:pt x="39" y="54"/>
                    </a:cubicBezTo>
                    <a:cubicBezTo>
                      <a:pt x="39" y="54"/>
                      <a:pt x="39" y="55"/>
                      <a:pt x="39" y="56"/>
                    </a:cubicBezTo>
                    <a:cubicBezTo>
                      <a:pt x="39" y="56"/>
                      <a:pt x="39" y="56"/>
                      <a:pt x="39" y="57"/>
                    </a:cubicBezTo>
                    <a:cubicBezTo>
                      <a:pt x="39" y="57"/>
                      <a:pt x="39" y="57"/>
                      <a:pt x="39" y="58"/>
                    </a:cubicBezTo>
                    <a:cubicBezTo>
                      <a:pt x="39" y="58"/>
                      <a:pt x="40" y="59"/>
                      <a:pt x="40" y="59"/>
                    </a:cubicBezTo>
                    <a:cubicBezTo>
                      <a:pt x="40" y="59"/>
                      <a:pt x="40" y="59"/>
                      <a:pt x="40" y="59"/>
                    </a:cubicBezTo>
                    <a:cubicBezTo>
                      <a:pt x="41" y="63"/>
                      <a:pt x="42" y="65"/>
                      <a:pt x="44" y="67"/>
                    </a:cubicBezTo>
                    <a:cubicBezTo>
                      <a:pt x="44" y="67"/>
                      <a:pt x="44" y="67"/>
                      <a:pt x="44" y="67"/>
                    </a:cubicBezTo>
                    <a:cubicBezTo>
                      <a:pt x="45" y="67"/>
                      <a:pt x="45" y="68"/>
                      <a:pt x="45" y="68"/>
                    </a:cubicBezTo>
                    <a:cubicBezTo>
                      <a:pt x="46" y="70"/>
                      <a:pt x="46" y="71"/>
                      <a:pt x="46" y="72"/>
                    </a:cubicBezTo>
                    <a:cubicBezTo>
                      <a:pt x="46" y="73"/>
                      <a:pt x="46" y="73"/>
                      <a:pt x="46" y="74"/>
                    </a:cubicBezTo>
                    <a:cubicBezTo>
                      <a:pt x="48" y="85"/>
                      <a:pt x="53" y="90"/>
                      <a:pt x="56" y="92"/>
                    </a:cubicBezTo>
                    <a:cubicBezTo>
                      <a:pt x="56" y="94"/>
                      <a:pt x="56" y="94"/>
                      <a:pt x="56" y="94"/>
                    </a:cubicBezTo>
                    <a:cubicBezTo>
                      <a:pt x="56" y="105"/>
                      <a:pt x="56" y="105"/>
                      <a:pt x="56" y="105"/>
                    </a:cubicBezTo>
                    <a:cubicBezTo>
                      <a:pt x="56" y="107"/>
                      <a:pt x="56" y="107"/>
                      <a:pt x="56" y="107"/>
                    </a:cubicBezTo>
                    <a:cubicBezTo>
                      <a:pt x="44" y="112"/>
                      <a:pt x="31" y="118"/>
                      <a:pt x="21" y="124"/>
                    </a:cubicBezTo>
                    <a:cubicBezTo>
                      <a:pt x="17" y="127"/>
                      <a:pt x="14" y="128"/>
                      <a:pt x="11" y="130"/>
                    </a:cubicBezTo>
                    <a:cubicBezTo>
                      <a:pt x="4" y="135"/>
                      <a:pt x="0" y="139"/>
                      <a:pt x="0" y="142"/>
                    </a:cubicBezTo>
                    <a:cubicBezTo>
                      <a:pt x="0" y="186"/>
                      <a:pt x="0" y="186"/>
                      <a:pt x="0" y="186"/>
                    </a:cubicBezTo>
                    <a:cubicBezTo>
                      <a:pt x="0" y="188"/>
                      <a:pt x="2" y="190"/>
                      <a:pt x="4" y="190"/>
                    </a:cubicBezTo>
                    <a:cubicBezTo>
                      <a:pt x="116" y="190"/>
                      <a:pt x="116" y="190"/>
                      <a:pt x="116" y="190"/>
                    </a:cubicBezTo>
                    <a:cubicBezTo>
                      <a:pt x="156" y="190"/>
                      <a:pt x="156" y="190"/>
                      <a:pt x="156" y="190"/>
                    </a:cubicBezTo>
                    <a:cubicBezTo>
                      <a:pt x="160" y="190"/>
                      <a:pt x="160" y="190"/>
                      <a:pt x="160" y="190"/>
                    </a:cubicBezTo>
                    <a:cubicBezTo>
                      <a:pt x="160" y="186"/>
                      <a:pt x="160" y="186"/>
                      <a:pt x="160" y="186"/>
                    </a:cubicBezTo>
                    <a:cubicBezTo>
                      <a:pt x="160" y="142"/>
                      <a:pt x="160" y="142"/>
                      <a:pt x="160" y="142"/>
                    </a:cubicBezTo>
                    <a:cubicBezTo>
                      <a:pt x="160" y="139"/>
                      <a:pt x="154" y="133"/>
                      <a:pt x="142"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3" name="Group 52" descr="This image is an icon of binoculars. ">
            <a:extLst>
              <a:ext uri="{FF2B5EF4-FFF2-40B4-BE49-F238E27FC236}">
                <a16:creationId xmlns:a16="http://schemas.microsoft.com/office/drawing/2014/main" id="{7AA411C8-A30F-4E87-8335-8474FCDB2DB9}"/>
              </a:ext>
            </a:extLst>
          </p:cNvPr>
          <p:cNvGrpSpPr/>
          <p:nvPr/>
        </p:nvGrpSpPr>
        <p:grpSpPr>
          <a:xfrm>
            <a:off x="5693949" y="3516433"/>
            <a:ext cx="804102" cy="746032"/>
            <a:chOff x="9879013" y="2500313"/>
            <a:chExt cx="285750" cy="265113"/>
          </a:xfrm>
          <a:solidFill>
            <a:schemeClr val="bg2">
              <a:lumMod val="90000"/>
            </a:schemeClr>
          </a:solidFill>
        </p:grpSpPr>
        <p:sp>
          <p:nvSpPr>
            <p:cNvPr id="54" name="Freeform 3859">
              <a:extLst>
                <a:ext uri="{FF2B5EF4-FFF2-40B4-BE49-F238E27FC236}">
                  <a16:creationId xmlns:a16="http://schemas.microsoft.com/office/drawing/2014/main" id="{5609F4E5-2960-4AFA-A9AD-3C7EBEFE8BA9}"/>
                </a:ext>
              </a:extLst>
            </p:cNvPr>
            <p:cNvSpPr>
              <a:spLocks noEditPoints="1"/>
            </p:cNvSpPr>
            <p:nvPr/>
          </p:nvSpPr>
          <p:spPr bwMode="auto">
            <a:xfrm>
              <a:off x="10031413" y="2500313"/>
              <a:ext cx="133350" cy="265113"/>
            </a:xfrm>
            <a:custGeom>
              <a:avLst/>
              <a:gdLst>
                <a:gd name="T0" fmla="*/ 156 w 420"/>
                <a:gd name="T1" fmla="*/ 795 h 832"/>
                <a:gd name="T2" fmla="*/ 95 w 420"/>
                <a:gd name="T3" fmla="*/ 761 h 832"/>
                <a:gd name="T4" fmla="*/ 51 w 420"/>
                <a:gd name="T5" fmla="*/ 708 h 832"/>
                <a:gd name="T6" fmla="*/ 31 w 420"/>
                <a:gd name="T7" fmla="*/ 640 h 832"/>
                <a:gd name="T8" fmla="*/ 38 w 420"/>
                <a:gd name="T9" fmla="*/ 576 h 832"/>
                <a:gd name="T10" fmla="*/ 73 w 420"/>
                <a:gd name="T11" fmla="*/ 517 h 832"/>
                <a:gd name="T12" fmla="*/ 128 w 420"/>
                <a:gd name="T13" fmla="*/ 469 h 832"/>
                <a:gd name="T14" fmla="*/ 186 w 420"/>
                <a:gd name="T15" fmla="*/ 446 h 832"/>
                <a:gd name="T16" fmla="*/ 224 w 420"/>
                <a:gd name="T17" fmla="*/ 444 h 832"/>
                <a:gd name="T18" fmla="*/ 263 w 420"/>
                <a:gd name="T19" fmla="*/ 451 h 832"/>
                <a:gd name="T20" fmla="*/ 300 w 420"/>
                <a:gd name="T21" fmla="*/ 470 h 832"/>
                <a:gd name="T22" fmla="*/ 344 w 420"/>
                <a:gd name="T23" fmla="*/ 505 h 832"/>
                <a:gd name="T24" fmla="*/ 378 w 420"/>
                <a:gd name="T25" fmla="*/ 556 h 832"/>
                <a:gd name="T26" fmla="*/ 390 w 420"/>
                <a:gd name="T27" fmla="*/ 609 h 832"/>
                <a:gd name="T28" fmla="*/ 383 w 420"/>
                <a:gd name="T29" fmla="*/ 676 h 832"/>
                <a:gd name="T30" fmla="*/ 350 w 420"/>
                <a:gd name="T31" fmla="*/ 737 h 832"/>
                <a:gd name="T32" fmla="*/ 296 w 420"/>
                <a:gd name="T33" fmla="*/ 781 h 832"/>
                <a:gd name="T34" fmla="*/ 228 w 420"/>
                <a:gd name="T35" fmla="*/ 802 h 832"/>
                <a:gd name="T36" fmla="*/ 388 w 420"/>
                <a:gd name="T37" fmla="*/ 508 h 832"/>
                <a:gd name="T38" fmla="*/ 208 w 420"/>
                <a:gd name="T39" fmla="*/ 178 h 832"/>
                <a:gd name="T40" fmla="*/ 145 w 420"/>
                <a:gd name="T41" fmla="*/ 20 h 832"/>
                <a:gd name="T42" fmla="*/ 109 w 420"/>
                <a:gd name="T43" fmla="*/ 4 h 832"/>
                <a:gd name="T44" fmla="*/ 66 w 420"/>
                <a:gd name="T45" fmla="*/ 0 h 832"/>
                <a:gd name="T46" fmla="*/ 27 w 420"/>
                <a:gd name="T47" fmla="*/ 11 h 832"/>
                <a:gd name="T48" fmla="*/ 2 w 420"/>
                <a:gd name="T49" fmla="*/ 28 h 832"/>
                <a:gd name="T50" fmla="*/ 0 w 420"/>
                <a:gd name="T51" fmla="*/ 263 h 832"/>
                <a:gd name="T52" fmla="*/ 55 w 420"/>
                <a:gd name="T53" fmla="*/ 273 h 832"/>
                <a:gd name="T54" fmla="*/ 97 w 420"/>
                <a:gd name="T55" fmla="*/ 293 h 832"/>
                <a:gd name="T56" fmla="*/ 125 w 420"/>
                <a:gd name="T57" fmla="*/ 320 h 832"/>
                <a:gd name="T58" fmla="*/ 135 w 420"/>
                <a:gd name="T59" fmla="*/ 352 h 832"/>
                <a:gd name="T60" fmla="*/ 131 w 420"/>
                <a:gd name="T61" fmla="*/ 362 h 832"/>
                <a:gd name="T62" fmla="*/ 120 w 420"/>
                <a:gd name="T63" fmla="*/ 367 h 832"/>
                <a:gd name="T64" fmla="*/ 109 w 420"/>
                <a:gd name="T65" fmla="*/ 362 h 832"/>
                <a:gd name="T66" fmla="*/ 105 w 420"/>
                <a:gd name="T67" fmla="*/ 352 h 832"/>
                <a:gd name="T68" fmla="*/ 97 w 420"/>
                <a:gd name="T69" fmla="*/ 333 h 832"/>
                <a:gd name="T70" fmla="*/ 76 w 420"/>
                <a:gd name="T71" fmla="*/ 315 h 832"/>
                <a:gd name="T72" fmla="*/ 0 w 420"/>
                <a:gd name="T73" fmla="*/ 293 h 832"/>
                <a:gd name="T74" fmla="*/ 2 w 420"/>
                <a:gd name="T75" fmla="*/ 648 h 832"/>
                <a:gd name="T76" fmla="*/ 27 w 420"/>
                <a:gd name="T77" fmla="*/ 725 h 832"/>
                <a:gd name="T78" fmla="*/ 78 w 420"/>
                <a:gd name="T79" fmla="*/ 786 h 832"/>
                <a:gd name="T80" fmla="*/ 149 w 420"/>
                <a:gd name="T81" fmla="*/ 823 h 832"/>
                <a:gd name="T82" fmla="*/ 221 w 420"/>
                <a:gd name="T83" fmla="*/ 832 h 832"/>
                <a:gd name="T84" fmla="*/ 272 w 420"/>
                <a:gd name="T85" fmla="*/ 823 h 832"/>
                <a:gd name="T86" fmla="*/ 344 w 420"/>
                <a:gd name="T87" fmla="*/ 785 h 832"/>
                <a:gd name="T88" fmla="*/ 396 w 420"/>
                <a:gd name="T89" fmla="*/ 723 h 832"/>
                <a:gd name="T90" fmla="*/ 418 w 420"/>
                <a:gd name="T91" fmla="*/ 654 h 832"/>
                <a:gd name="T92" fmla="*/ 420 w 420"/>
                <a:gd name="T93" fmla="*/ 608 h 832"/>
                <a:gd name="T94" fmla="*/ 408 w 420"/>
                <a:gd name="T95" fmla="*/ 55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0" h="832">
                  <a:moveTo>
                    <a:pt x="210" y="802"/>
                  </a:moveTo>
                  <a:lnTo>
                    <a:pt x="192" y="802"/>
                  </a:lnTo>
                  <a:lnTo>
                    <a:pt x="174" y="799"/>
                  </a:lnTo>
                  <a:lnTo>
                    <a:pt x="156" y="795"/>
                  </a:lnTo>
                  <a:lnTo>
                    <a:pt x="140" y="788"/>
                  </a:lnTo>
                  <a:lnTo>
                    <a:pt x="124" y="781"/>
                  </a:lnTo>
                  <a:lnTo>
                    <a:pt x="109" y="772"/>
                  </a:lnTo>
                  <a:lnTo>
                    <a:pt x="95" y="761"/>
                  </a:lnTo>
                  <a:lnTo>
                    <a:pt x="82" y="749"/>
                  </a:lnTo>
                  <a:lnTo>
                    <a:pt x="71" y="737"/>
                  </a:lnTo>
                  <a:lnTo>
                    <a:pt x="61" y="723"/>
                  </a:lnTo>
                  <a:lnTo>
                    <a:pt x="51" y="708"/>
                  </a:lnTo>
                  <a:lnTo>
                    <a:pt x="44" y="693"/>
                  </a:lnTo>
                  <a:lnTo>
                    <a:pt x="38" y="676"/>
                  </a:lnTo>
                  <a:lnTo>
                    <a:pt x="33" y="658"/>
                  </a:lnTo>
                  <a:lnTo>
                    <a:pt x="31" y="640"/>
                  </a:lnTo>
                  <a:lnTo>
                    <a:pt x="30" y="622"/>
                  </a:lnTo>
                  <a:lnTo>
                    <a:pt x="31" y="607"/>
                  </a:lnTo>
                  <a:lnTo>
                    <a:pt x="34" y="592"/>
                  </a:lnTo>
                  <a:lnTo>
                    <a:pt x="38" y="576"/>
                  </a:lnTo>
                  <a:lnTo>
                    <a:pt x="45" y="561"/>
                  </a:lnTo>
                  <a:lnTo>
                    <a:pt x="52" y="546"/>
                  </a:lnTo>
                  <a:lnTo>
                    <a:pt x="62" y="531"/>
                  </a:lnTo>
                  <a:lnTo>
                    <a:pt x="73" y="517"/>
                  </a:lnTo>
                  <a:lnTo>
                    <a:pt x="85" y="503"/>
                  </a:lnTo>
                  <a:lnTo>
                    <a:pt x="97" y="490"/>
                  </a:lnTo>
                  <a:lnTo>
                    <a:pt x="112" y="479"/>
                  </a:lnTo>
                  <a:lnTo>
                    <a:pt x="128" y="469"/>
                  </a:lnTo>
                  <a:lnTo>
                    <a:pt x="144" y="460"/>
                  </a:lnTo>
                  <a:lnTo>
                    <a:pt x="161" y="454"/>
                  </a:lnTo>
                  <a:lnTo>
                    <a:pt x="178" y="448"/>
                  </a:lnTo>
                  <a:lnTo>
                    <a:pt x="186" y="446"/>
                  </a:lnTo>
                  <a:lnTo>
                    <a:pt x="196" y="445"/>
                  </a:lnTo>
                  <a:lnTo>
                    <a:pt x="205" y="444"/>
                  </a:lnTo>
                  <a:lnTo>
                    <a:pt x="214" y="444"/>
                  </a:lnTo>
                  <a:lnTo>
                    <a:pt x="224" y="444"/>
                  </a:lnTo>
                  <a:lnTo>
                    <a:pt x="234" y="445"/>
                  </a:lnTo>
                  <a:lnTo>
                    <a:pt x="243" y="447"/>
                  </a:lnTo>
                  <a:lnTo>
                    <a:pt x="253" y="449"/>
                  </a:lnTo>
                  <a:lnTo>
                    <a:pt x="263" y="451"/>
                  </a:lnTo>
                  <a:lnTo>
                    <a:pt x="272" y="456"/>
                  </a:lnTo>
                  <a:lnTo>
                    <a:pt x="281" y="459"/>
                  </a:lnTo>
                  <a:lnTo>
                    <a:pt x="291" y="464"/>
                  </a:lnTo>
                  <a:lnTo>
                    <a:pt x="300" y="470"/>
                  </a:lnTo>
                  <a:lnTo>
                    <a:pt x="309" y="475"/>
                  </a:lnTo>
                  <a:lnTo>
                    <a:pt x="317" y="481"/>
                  </a:lnTo>
                  <a:lnTo>
                    <a:pt x="327" y="489"/>
                  </a:lnTo>
                  <a:lnTo>
                    <a:pt x="344" y="505"/>
                  </a:lnTo>
                  <a:lnTo>
                    <a:pt x="360" y="522"/>
                  </a:lnTo>
                  <a:lnTo>
                    <a:pt x="367" y="534"/>
                  </a:lnTo>
                  <a:lnTo>
                    <a:pt x="373" y="545"/>
                  </a:lnTo>
                  <a:lnTo>
                    <a:pt x="378" y="556"/>
                  </a:lnTo>
                  <a:lnTo>
                    <a:pt x="383" y="569"/>
                  </a:lnTo>
                  <a:lnTo>
                    <a:pt x="386" y="582"/>
                  </a:lnTo>
                  <a:lnTo>
                    <a:pt x="388" y="595"/>
                  </a:lnTo>
                  <a:lnTo>
                    <a:pt x="390" y="609"/>
                  </a:lnTo>
                  <a:lnTo>
                    <a:pt x="390" y="622"/>
                  </a:lnTo>
                  <a:lnTo>
                    <a:pt x="389" y="640"/>
                  </a:lnTo>
                  <a:lnTo>
                    <a:pt x="387" y="658"/>
                  </a:lnTo>
                  <a:lnTo>
                    <a:pt x="383" y="676"/>
                  </a:lnTo>
                  <a:lnTo>
                    <a:pt x="376" y="693"/>
                  </a:lnTo>
                  <a:lnTo>
                    <a:pt x="369" y="708"/>
                  </a:lnTo>
                  <a:lnTo>
                    <a:pt x="359" y="723"/>
                  </a:lnTo>
                  <a:lnTo>
                    <a:pt x="350" y="737"/>
                  </a:lnTo>
                  <a:lnTo>
                    <a:pt x="338" y="749"/>
                  </a:lnTo>
                  <a:lnTo>
                    <a:pt x="325" y="761"/>
                  </a:lnTo>
                  <a:lnTo>
                    <a:pt x="311" y="772"/>
                  </a:lnTo>
                  <a:lnTo>
                    <a:pt x="296" y="781"/>
                  </a:lnTo>
                  <a:lnTo>
                    <a:pt x="280" y="788"/>
                  </a:lnTo>
                  <a:lnTo>
                    <a:pt x="264" y="795"/>
                  </a:lnTo>
                  <a:lnTo>
                    <a:pt x="247" y="799"/>
                  </a:lnTo>
                  <a:lnTo>
                    <a:pt x="228" y="802"/>
                  </a:lnTo>
                  <a:lnTo>
                    <a:pt x="210" y="802"/>
                  </a:lnTo>
                  <a:close/>
                  <a:moveTo>
                    <a:pt x="390" y="515"/>
                  </a:moveTo>
                  <a:lnTo>
                    <a:pt x="389" y="511"/>
                  </a:lnTo>
                  <a:lnTo>
                    <a:pt x="388" y="508"/>
                  </a:lnTo>
                  <a:lnTo>
                    <a:pt x="269" y="240"/>
                  </a:lnTo>
                  <a:lnTo>
                    <a:pt x="268" y="238"/>
                  </a:lnTo>
                  <a:lnTo>
                    <a:pt x="266" y="236"/>
                  </a:lnTo>
                  <a:lnTo>
                    <a:pt x="208" y="178"/>
                  </a:lnTo>
                  <a:lnTo>
                    <a:pt x="154" y="31"/>
                  </a:lnTo>
                  <a:lnTo>
                    <a:pt x="153" y="28"/>
                  </a:lnTo>
                  <a:lnTo>
                    <a:pt x="151" y="26"/>
                  </a:lnTo>
                  <a:lnTo>
                    <a:pt x="145" y="20"/>
                  </a:lnTo>
                  <a:lnTo>
                    <a:pt x="137" y="15"/>
                  </a:lnTo>
                  <a:lnTo>
                    <a:pt x="129" y="11"/>
                  </a:lnTo>
                  <a:lnTo>
                    <a:pt x="119" y="6"/>
                  </a:lnTo>
                  <a:lnTo>
                    <a:pt x="109" y="4"/>
                  </a:lnTo>
                  <a:lnTo>
                    <a:pt x="100" y="2"/>
                  </a:lnTo>
                  <a:lnTo>
                    <a:pt x="89" y="0"/>
                  </a:lnTo>
                  <a:lnTo>
                    <a:pt x="77" y="0"/>
                  </a:lnTo>
                  <a:lnTo>
                    <a:pt x="66" y="0"/>
                  </a:lnTo>
                  <a:lnTo>
                    <a:pt x="56" y="2"/>
                  </a:lnTo>
                  <a:lnTo>
                    <a:pt x="45" y="4"/>
                  </a:lnTo>
                  <a:lnTo>
                    <a:pt x="35" y="6"/>
                  </a:lnTo>
                  <a:lnTo>
                    <a:pt x="27" y="11"/>
                  </a:lnTo>
                  <a:lnTo>
                    <a:pt x="18" y="15"/>
                  </a:lnTo>
                  <a:lnTo>
                    <a:pt x="11" y="20"/>
                  </a:lnTo>
                  <a:lnTo>
                    <a:pt x="4" y="26"/>
                  </a:lnTo>
                  <a:lnTo>
                    <a:pt x="2" y="28"/>
                  </a:lnTo>
                  <a:lnTo>
                    <a:pt x="1" y="31"/>
                  </a:lnTo>
                  <a:lnTo>
                    <a:pt x="0" y="33"/>
                  </a:lnTo>
                  <a:lnTo>
                    <a:pt x="0" y="36"/>
                  </a:lnTo>
                  <a:lnTo>
                    <a:pt x="0" y="263"/>
                  </a:lnTo>
                  <a:lnTo>
                    <a:pt x="14" y="265"/>
                  </a:lnTo>
                  <a:lnTo>
                    <a:pt x="28" y="267"/>
                  </a:lnTo>
                  <a:lnTo>
                    <a:pt x="42" y="270"/>
                  </a:lnTo>
                  <a:lnTo>
                    <a:pt x="55" y="273"/>
                  </a:lnTo>
                  <a:lnTo>
                    <a:pt x="66" y="278"/>
                  </a:lnTo>
                  <a:lnTo>
                    <a:pt x="77" y="282"/>
                  </a:lnTo>
                  <a:lnTo>
                    <a:pt x="88" y="287"/>
                  </a:lnTo>
                  <a:lnTo>
                    <a:pt x="97" y="293"/>
                  </a:lnTo>
                  <a:lnTo>
                    <a:pt x="106" y="299"/>
                  </a:lnTo>
                  <a:lnTo>
                    <a:pt x="114" y="306"/>
                  </a:lnTo>
                  <a:lnTo>
                    <a:pt x="120" y="312"/>
                  </a:lnTo>
                  <a:lnTo>
                    <a:pt x="125" y="320"/>
                  </a:lnTo>
                  <a:lnTo>
                    <a:pt x="130" y="327"/>
                  </a:lnTo>
                  <a:lnTo>
                    <a:pt x="133" y="336"/>
                  </a:lnTo>
                  <a:lnTo>
                    <a:pt x="134" y="343"/>
                  </a:lnTo>
                  <a:lnTo>
                    <a:pt x="135" y="352"/>
                  </a:lnTo>
                  <a:lnTo>
                    <a:pt x="135" y="355"/>
                  </a:lnTo>
                  <a:lnTo>
                    <a:pt x="134" y="358"/>
                  </a:lnTo>
                  <a:lnTo>
                    <a:pt x="133" y="360"/>
                  </a:lnTo>
                  <a:lnTo>
                    <a:pt x="131" y="362"/>
                  </a:lnTo>
                  <a:lnTo>
                    <a:pt x="129" y="365"/>
                  </a:lnTo>
                  <a:lnTo>
                    <a:pt x="125" y="366"/>
                  </a:lnTo>
                  <a:lnTo>
                    <a:pt x="123" y="367"/>
                  </a:lnTo>
                  <a:lnTo>
                    <a:pt x="120" y="367"/>
                  </a:lnTo>
                  <a:lnTo>
                    <a:pt x="117" y="367"/>
                  </a:lnTo>
                  <a:lnTo>
                    <a:pt x="115" y="366"/>
                  </a:lnTo>
                  <a:lnTo>
                    <a:pt x="111" y="365"/>
                  </a:lnTo>
                  <a:lnTo>
                    <a:pt x="109" y="362"/>
                  </a:lnTo>
                  <a:lnTo>
                    <a:pt x="107" y="360"/>
                  </a:lnTo>
                  <a:lnTo>
                    <a:pt x="106" y="358"/>
                  </a:lnTo>
                  <a:lnTo>
                    <a:pt x="105" y="355"/>
                  </a:lnTo>
                  <a:lnTo>
                    <a:pt x="105" y="352"/>
                  </a:lnTo>
                  <a:lnTo>
                    <a:pt x="105" y="347"/>
                  </a:lnTo>
                  <a:lnTo>
                    <a:pt x="103" y="342"/>
                  </a:lnTo>
                  <a:lnTo>
                    <a:pt x="101" y="338"/>
                  </a:lnTo>
                  <a:lnTo>
                    <a:pt x="97" y="333"/>
                  </a:lnTo>
                  <a:lnTo>
                    <a:pt x="93" y="328"/>
                  </a:lnTo>
                  <a:lnTo>
                    <a:pt x="89" y="324"/>
                  </a:lnTo>
                  <a:lnTo>
                    <a:pt x="82" y="320"/>
                  </a:lnTo>
                  <a:lnTo>
                    <a:pt x="76" y="315"/>
                  </a:lnTo>
                  <a:lnTo>
                    <a:pt x="61" y="308"/>
                  </a:lnTo>
                  <a:lnTo>
                    <a:pt x="43" y="301"/>
                  </a:lnTo>
                  <a:lnTo>
                    <a:pt x="22" y="297"/>
                  </a:lnTo>
                  <a:lnTo>
                    <a:pt x="0" y="293"/>
                  </a:lnTo>
                  <a:lnTo>
                    <a:pt x="0" y="626"/>
                  </a:lnTo>
                  <a:lnTo>
                    <a:pt x="0" y="626"/>
                  </a:lnTo>
                  <a:lnTo>
                    <a:pt x="0" y="627"/>
                  </a:lnTo>
                  <a:lnTo>
                    <a:pt x="2" y="648"/>
                  </a:lnTo>
                  <a:lnTo>
                    <a:pt x="5" y="669"/>
                  </a:lnTo>
                  <a:lnTo>
                    <a:pt x="11" y="688"/>
                  </a:lnTo>
                  <a:lnTo>
                    <a:pt x="18" y="707"/>
                  </a:lnTo>
                  <a:lnTo>
                    <a:pt x="27" y="725"/>
                  </a:lnTo>
                  <a:lnTo>
                    <a:pt x="37" y="742"/>
                  </a:lnTo>
                  <a:lnTo>
                    <a:pt x="49" y="758"/>
                  </a:lnTo>
                  <a:lnTo>
                    <a:pt x="63" y="772"/>
                  </a:lnTo>
                  <a:lnTo>
                    <a:pt x="78" y="786"/>
                  </a:lnTo>
                  <a:lnTo>
                    <a:pt x="94" y="798"/>
                  </a:lnTo>
                  <a:lnTo>
                    <a:pt x="111" y="807"/>
                  </a:lnTo>
                  <a:lnTo>
                    <a:pt x="130" y="816"/>
                  </a:lnTo>
                  <a:lnTo>
                    <a:pt x="149" y="823"/>
                  </a:lnTo>
                  <a:lnTo>
                    <a:pt x="168" y="829"/>
                  </a:lnTo>
                  <a:lnTo>
                    <a:pt x="189" y="831"/>
                  </a:lnTo>
                  <a:lnTo>
                    <a:pt x="210" y="832"/>
                  </a:lnTo>
                  <a:lnTo>
                    <a:pt x="221" y="832"/>
                  </a:lnTo>
                  <a:lnTo>
                    <a:pt x="232" y="831"/>
                  </a:lnTo>
                  <a:lnTo>
                    <a:pt x="242" y="830"/>
                  </a:lnTo>
                  <a:lnTo>
                    <a:pt x="253" y="828"/>
                  </a:lnTo>
                  <a:lnTo>
                    <a:pt x="272" y="823"/>
                  </a:lnTo>
                  <a:lnTo>
                    <a:pt x="292" y="816"/>
                  </a:lnTo>
                  <a:lnTo>
                    <a:pt x="311" y="807"/>
                  </a:lnTo>
                  <a:lnTo>
                    <a:pt x="328" y="797"/>
                  </a:lnTo>
                  <a:lnTo>
                    <a:pt x="344" y="785"/>
                  </a:lnTo>
                  <a:lnTo>
                    <a:pt x="359" y="771"/>
                  </a:lnTo>
                  <a:lnTo>
                    <a:pt x="372" y="756"/>
                  </a:lnTo>
                  <a:lnTo>
                    <a:pt x="385" y="740"/>
                  </a:lnTo>
                  <a:lnTo>
                    <a:pt x="396" y="723"/>
                  </a:lnTo>
                  <a:lnTo>
                    <a:pt x="404" y="704"/>
                  </a:lnTo>
                  <a:lnTo>
                    <a:pt x="411" y="685"/>
                  </a:lnTo>
                  <a:lnTo>
                    <a:pt x="416" y="665"/>
                  </a:lnTo>
                  <a:lnTo>
                    <a:pt x="418" y="654"/>
                  </a:lnTo>
                  <a:lnTo>
                    <a:pt x="419" y="643"/>
                  </a:lnTo>
                  <a:lnTo>
                    <a:pt x="420" y="633"/>
                  </a:lnTo>
                  <a:lnTo>
                    <a:pt x="420" y="622"/>
                  </a:lnTo>
                  <a:lnTo>
                    <a:pt x="420" y="608"/>
                  </a:lnTo>
                  <a:lnTo>
                    <a:pt x="418" y="593"/>
                  </a:lnTo>
                  <a:lnTo>
                    <a:pt x="416" y="579"/>
                  </a:lnTo>
                  <a:lnTo>
                    <a:pt x="413" y="565"/>
                  </a:lnTo>
                  <a:lnTo>
                    <a:pt x="408" y="552"/>
                  </a:lnTo>
                  <a:lnTo>
                    <a:pt x="403" y="539"/>
                  </a:lnTo>
                  <a:lnTo>
                    <a:pt x="397" y="526"/>
                  </a:lnTo>
                  <a:lnTo>
                    <a:pt x="390" y="5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3860">
              <a:extLst>
                <a:ext uri="{FF2B5EF4-FFF2-40B4-BE49-F238E27FC236}">
                  <a16:creationId xmlns:a16="http://schemas.microsoft.com/office/drawing/2014/main" id="{F0042405-7464-488A-BBDE-6CA0B1E0F2EB}"/>
                </a:ext>
              </a:extLst>
            </p:cNvPr>
            <p:cNvSpPr>
              <a:spLocks noEditPoints="1"/>
            </p:cNvSpPr>
            <p:nvPr/>
          </p:nvSpPr>
          <p:spPr bwMode="auto">
            <a:xfrm>
              <a:off x="9879013" y="2500313"/>
              <a:ext cx="133350" cy="265113"/>
            </a:xfrm>
            <a:custGeom>
              <a:avLst/>
              <a:gdLst>
                <a:gd name="T0" fmla="*/ 382 w 421"/>
                <a:gd name="T1" fmla="*/ 676 h 832"/>
                <a:gd name="T2" fmla="*/ 349 w 421"/>
                <a:gd name="T3" fmla="*/ 737 h 832"/>
                <a:gd name="T4" fmla="*/ 296 w 421"/>
                <a:gd name="T5" fmla="*/ 781 h 832"/>
                <a:gd name="T6" fmla="*/ 229 w 421"/>
                <a:gd name="T7" fmla="*/ 802 h 832"/>
                <a:gd name="T8" fmla="*/ 157 w 421"/>
                <a:gd name="T9" fmla="*/ 795 h 832"/>
                <a:gd name="T10" fmla="*/ 96 w 421"/>
                <a:gd name="T11" fmla="*/ 761 h 832"/>
                <a:gd name="T12" fmla="*/ 52 w 421"/>
                <a:gd name="T13" fmla="*/ 708 h 832"/>
                <a:gd name="T14" fmla="*/ 30 w 421"/>
                <a:gd name="T15" fmla="*/ 640 h 832"/>
                <a:gd name="T16" fmla="*/ 35 w 421"/>
                <a:gd name="T17" fmla="*/ 582 h 832"/>
                <a:gd name="T18" fmla="*/ 53 w 421"/>
                <a:gd name="T19" fmla="*/ 534 h 832"/>
                <a:gd name="T20" fmla="*/ 103 w 421"/>
                <a:gd name="T21" fmla="*/ 481 h 832"/>
                <a:gd name="T22" fmla="*/ 139 w 421"/>
                <a:gd name="T23" fmla="*/ 459 h 832"/>
                <a:gd name="T24" fmla="*/ 177 w 421"/>
                <a:gd name="T25" fmla="*/ 447 h 832"/>
                <a:gd name="T26" fmla="*/ 216 w 421"/>
                <a:gd name="T27" fmla="*/ 444 h 832"/>
                <a:gd name="T28" fmla="*/ 260 w 421"/>
                <a:gd name="T29" fmla="*/ 454 h 832"/>
                <a:gd name="T30" fmla="*/ 322 w 421"/>
                <a:gd name="T31" fmla="*/ 490 h 832"/>
                <a:gd name="T32" fmla="*/ 368 w 421"/>
                <a:gd name="T33" fmla="*/ 546 h 832"/>
                <a:gd name="T34" fmla="*/ 390 w 421"/>
                <a:gd name="T35" fmla="*/ 607 h 832"/>
                <a:gd name="T36" fmla="*/ 332 w 421"/>
                <a:gd name="T37" fmla="*/ 0 h 832"/>
                <a:gd name="T38" fmla="*/ 292 w 421"/>
                <a:gd name="T39" fmla="*/ 11 h 832"/>
                <a:gd name="T40" fmla="*/ 267 w 421"/>
                <a:gd name="T41" fmla="*/ 28 h 832"/>
                <a:gd name="T42" fmla="*/ 153 w 421"/>
                <a:gd name="T43" fmla="*/ 238 h 832"/>
                <a:gd name="T44" fmla="*/ 30 w 421"/>
                <a:gd name="T45" fmla="*/ 514 h 832"/>
                <a:gd name="T46" fmla="*/ 8 w 421"/>
                <a:gd name="T47" fmla="*/ 565 h 832"/>
                <a:gd name="T48" fmla="*/ 0 w 421"/>
                <a:gd name="T49" fmla="*/ 622 h 832"/>
                <a:gd name="T50" fmla="*/ 5 w 421"/>
                <a:gd name="T51" fmla="*/ 665 h 832"/>
                <a:gd name="T52" fmla="*/ 36 w 421"/>
                <a:gd name="T53" fmla="*/ 740 h 832"/>
                <a:gd name="T54" fmla="*/ 93 w 421"/>
                <a:gd name="T55" fmla="*/ 797 h 832"/>
                <a:gd name="T56" fmla="*/ 168 w 421"/>
                <a:gd name="T57" fmla="*/ 828 h 832"/>
                <a:gd name="T58" fmla="*/ 211 w 421"/>
                <a:gd name="T59" fmla="*/ 832 h 832"/>
                <a:gd name="T60" fmla="*/ 291 w 421"/>
                <a:gd name="T61" fmla="*/ 816 h 832"/>
                <a:gd name="T62" fmla="*/ 358 w 421"/>
                <a:gd name="T63" fmla="*/ 772 h 832"/>
                <a:gd name="T64" fmla="*/ 403 w 421"/>
                <a:gd name="T65" fmla="*/ 708 h 832"/>
                <a:gd name="T66" fmla="*/ 421 w 421"/>
                <a:gd name="T67" fmla="*/ 627 h 832"/>
                <a:gd name="T68" fmla="*/ 398 w 421"/>
                <a:gd name="T69" fmla="*/ 297 h 832"/>
                <a:gd name="T70" fmla="*/ 337 w 421"/>
                <a:gd name="T71" fmla="*/ 320 h 832"/>
                <a:gd name="T72" fmla="*/ 320 w 421"/>
                <a:gd name="T73" fmla="*/ 338 h 832"/>
                <a:gd name="T74" fmla="*/ 316 w 421"/>
                <a:gd name="T75" fmla="*/ 355 h 832"/>
                <a:gd name="T76" fmla="*/ 309 w 421"/>
                <a:gd name="T77" fmla="*/ 365 h 832"/>
                <a:gd name="T78" fmla="*/ 297 w 421"/>
                <a:gd name="T79" fmla="*/ 367 h 832"/>
                <a:gd name="T80" fmla="*/ 288 w 421"/>
                <a:gd name="T81" fmla="*/ 360 h 832"/>
                <a:gd name="T82" fmla="*/ 286 w 421"/>
                <a:gd name="T83" fmla="*/ 343 h 832"/>
                <a:gd name="T84" fmla="*/ 301 w 421"/>
                <a:gd name="T85" fmla="*/ 312 h 832"/>
                <a:gd name="T86" fmla="*/ 333 w 421"/>
                <a:gd name="T87" fmla="*/ 287 h 832"/>
                <a:gd name="T88" fmla="*/ 379 w 421"/>
                <a:gd name="T89" fmla="*/ 270 h 832"/>
                <a:gd name="T90" fmla="*/ 421 w 421"/>
                <a:gd name="T91" fmla="*/ 36 h 832"/>
                <a:gd name="T92" fmla="*/ 417 w 421"/>
                <a:gd name="T93" fmla="*/ 26 h 832"/>
                <a:gd name="T94" fmla="*/ 384 w 421"/>
                <a:gd name="T95" fmla="*/ 6 h 832"/>
                <a:gd name="T96" fmla="*/ 343 w 421"/>
                <a:gd name="T97" fmla="*/ 0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1" h="832">
                  <a:moveTo>
                    <a:pt x="391" y="622"/>
                  </a:moveTo>
                  <a:lnTo>
                    <a:pt x="390" y="640"/>
                  </a:lnTo>
                  <a:lnTo>
                    <a:pt x="386" y="658"/>
                  </a:lnTo>
                  <a:lnTo>
                    <a:pt x="382" y="676"/>
                  </a:lnTo>
                  <a:lnTo>
                    <a:pt x="377" y="693"/>
                  </a:lnTo>
                  <a:lnTo>
                    <a:pt x="369" y="708"/>
                  </a:lnTo>
                  <a:lnTo>
                    <a:pt x="360" y="723"/>
                  </a:lnTo>
                  <a:lnTo>
                    <a:pt x="349" y="737"/>
                  </a:lnTo>
                  <a:lnTo>
                    <a:pt x="338" y="749"/>
                  </a:lnTo>
                  <a:lnTo>
                    <a:pt x="325" y="761"/>
                  </a:lnTo>
                  <a:lnTo>
                    <a:pt x="311" y="772"/>
                  </a:lnTo>
                  <a:lnTo>
                    <a:pt x="296" y="781"/>
                  </a:lnTo>
                  <a:lnTo>
                    <a:pt x="280" y="788"/>
                  </a:lnTo>
                  <a:lnTo>
                    <a:pt x="264" y="795"/>
                  </a:lnTo>
                  <a:lnTo>
                    <a:pt x="247" y="799"/>
                  </a:lnTo>
                  <a:lnTo>
                    <a:pt x="229" y="802"/>
                  </a:lnTo>
                  <a:lnTo>
                    <a:pt x="211" y="802"/>
                  </a:lnTo>
                  <a:lnTo>
                    <a:pt x="192" y="802"/>
                  </a:lnTo>
                  <a:lnTo>
                    <a:pt x="174" y="799"/>
                  </a:lnTo>
                  <a:lnTo>
                    <a:pt x="157" y="795"/>
                  </a:lnTo>
                  <a:lnTo>
                    <a:pt x="140" y="788"/>
                  </a:lnTo>
                  <a:lnTo>
                    <a:pt x="125" y="781"/>
                  </a:lnTo>
                  <a:lnTo>
                    <a:pt x="110" y="772"/>
                  </a:lnTo>
                  <a:lnTo>
                    <a:pt x="96" y="761"/>
                  </a:lnTo>
                  <a:lnTo>
                    <a:pt x="83" y="749"/>
                  </a:lnTo>
                  <a:lnTo>
                    <a:pt x="71" y="737"/>
                  </a:lnTo>
                  <a:lnTo>
                    <a:pt x="60" y="723"/>
                  </a:lnTo>
                  <a:lnTo>
                    <a:pt x="52" y="708"/>
                  </a:lnTo>
                  <a:lnTo>
                    <a:pt x="44" y="693"/>
                  </a:lnTo>
                  <a:lnTo>
                    <a:pt x="38" y="676"/>
                  </a:lnTo>
                  <a:lnTo>
                    <a:pt x="34" y="658"/>
                  </a:lnTo>
                  <a:lnTo>
                    <a:pt x="30" y="640"/>
                  </a:lnTo>
                  <a:lnTo>
                    <a:pt x="30" y="622"/>
                  </a:lnTo>
                  <a:lnTo>
                    <a:pt x="30" y="609"/>
                  </a:lnTo>
                  <a:lnTo>
                    <a:pt x="33" y="595"/>
                  </a:lnTo>
                  <a:lnTo>
                    <a:pt x="35" y="582"/>
                  </a:lnTo>
                  <a:lnTo>
                    <a:pt x="38" y="569"/>
                  </a:lnTo>
                  <a:lnTo>
                    <a:pt x="42" y="556"/>
                  </a:lnTo>
                  <a:lnTo>
                    <a:pt x="48" y="545"/>
                  </a:lnTo>
                  <a:lnTo>
                    <a:pt x="53" y="534"/>
                  </a:lnTo>
                  <a:lnTo>
                    <a:pt x="60" y="522"/>
                  </a:lnTo>
                  <a:lnTo>
                    <a:pt x="77" y="505"/>
                  </a:lnTo>
                  <a:lnTo>
                    <a:pt x="94" y="489"/>
                  </a:lnTo>
                  <a:lnTo>
                    <a:pt x="103" y="481"/>
                  </a:lnTo>
                  <a:lnTo>
                    <a:pt x="112" y="475"/>
                  </a:lnTo>
                  <a:lnTo>
                    <a:pt x="121" y="470"/>
                  </a:lnTo>
                  <a:lnTo>
                    <a:pt x="130" y="464"/>
                  </a:lnTo>
                  <a:lnTo>
                    <a:pt x="139" y="459"/>
                  </a:lnTo>
                  <a:lnTo>
                    <a:pt x="148" y="456"/>
                  </a:lnTo>
                  <a:lnTo>
                    <a:pt x="158" y="451"/>
                  </a:lnTo>
                  <a:lnTo>
                    <a:pt x="168" y="449"/>
                  </a:lnTo>
                  <a:lnTo>
                    <a:pt x="177" y="447"/>
                  </a:lnTo>
                  <a:lnTo>
                    <a:pt x="187" y="445"/>
                  </a:lnTo>
                  <a:lnTo>
                    <a:pt x="197" y="444"/>
                  </a:lnTo>
                  <a:lnTo>
                    <a:pt x="206" y="444"/>
                  </a:lnTo>
                  <a:lnTo>
                    <a:pt x="216" y="444"/>
                  </a:lnTo>
                  <a:lnTo>
                    <a:pt x="225" y="445"/>
                  </a:lnTo>
                  <a:lnTo>
                    <a:pt x="234" y="446"/>
                  </a:lnTo>
                  <a:lnTo>
                    <a:pt x="243" y="448"/>
                  </a:lnTo>
                  <a:lnTo>
                    <a:pt x="260" y="454"/>
                  </a:lnTo>
                  <a:lnTo>
                    <a:pt x="277" y="460"/>
                  </a:lnTo>
                  <a:lnTo>
                    <a:pt x="293" y="469"/>
                  </a:lnTo>
                  <a:lnTo>
                    <a:pt x="308" y="479"/>
                  </a:lnTo>
                  <a:lnTo>
                    <a:pt x="322" y="490"/>
                  </a:lnTo>
                  <a:lnTo>
                    <a:pt x="336" y="503"/>
                  </a:lnTo>
                  <a:lnTo>
                    <a:pt x="348" y="517"/>
                  </a:lnTo>
                  <a:lnTo>
                    <a:pt x="359" y="531"/>
                  </a:lnTo>
                  <a:lnTo>
                    <a:pt x="368" y="546"/>
                  </a:lnTo>
                  <a:lnTo>
                    <a:pt x="376" y="561"/>
                  </a:lnTo>
                  <a:lnTo>
                    <a:pt x="382" y="576"/>
                  </a:lnTo>
                  <a:lnTo>
                    <a:pt x="386" y="592"/>
                  </a:lnTo>
                  <a:lnTo>
                    <a:pt x="390" y="607"/>
                  </a:lnTo>
                  <a:lnTo>
                    <a:pt x="391" y="622"/>
                  </a:lnTo>
                  <a:lnTo>
                    <a:pt x="391" y="622"/>
                  </a:lnTo>
                  <a:close/>
                  <a:moveTo>
                    <a:pt x="343" y="0"/>
                  </a:moveTo>
                  <a:lnTo>
                    <a:pt x="332" y="0"/>
                  </a:lnTo>
                  <a:lnTo>
                    <a:pt x="321" y="2"/>
                  </a:lnTo>
                  <a:lnTo>
                    <a:pt x="310" y="4"/>
                  </a:lnTo>
                  <a:lnTo>
                    <a:pt x="301" y="6"/>
                  </a:lnTo>
                  <a:lnTo>
                    <a:pt x="292" y="11"/>
                  </a:lnTo>
                  <a:lnTo>
                    <a:pt x="284" y="15"/>
                  </a:lnTo>
                  <a:lnTo>
                    <a:pt x="276" y="20"/>
                  </a:lnTo>
                  <a:lnTo>
                    <a:pt x="270" y="26"/>
                  </a:lnTo>
                  <a:lnTo>
                    <a:pt x="267" y="28"/>
                  </a:lnTo>
                  <a:lnTo>
                    <a:pt x="266" y="31"/>
                  </a:lnTo>
                  <a:lnTo>
                    <a:pt x="213" y="178"/>
                  </a:lnTo>
                  <a:lnTo>
                    <a:pt x="155" y="236"/>
                  </a:lnTo>
                  <a:lnTo>
                    <a:pt x="153" y="238"/>
                  </a:lnTo>
                  <a:lnTo>
                    <a:pt x="152" y="240"/>
                  </a:lnTo>
                  <a:lnTo>
                    <a:pt x="31" y="510"/>
                  </a:lnTo>
                  <a:lnTo>
                    <a:pt x="31" y="513"/>
                  </a:lnTo>
                  <a:lnTo>
                    <a:pt x="30" y="514"/>
                  </a:lnTo>
                  <a:lnTo>
                    <a:pt x="24" y="525"/>
                  </a:lnTo>
                  <a:lnTo>
                    <a:pt x="18" y="538"/>
                  </a:lnTo>
                  <a:lnTo>
                    <a:pt x="12" y="551"/>
                  </a:lnTo>
                  <a:lnTo>
                    <a:pt x="8" y="565"/>
                  </a:lnTo>
                  <a:lnTo>
                    <a:pt x="5" y="579"/>
                  </a:lnTo>
                  <a:lnTo>
                    <a:pt x="3" y="593"/>
                  </a:lnTo>
                  <a:lnTo>
                    <a:pt x="0" y="607"/>
                  </a:lnTo>
                  <a:lnTo>
                    <a:pt x="0" y="622"/>
                  </a:lnTo>
                  <a:lnTo>
                    <a:pt x="0" y="633"/>
                  </a:lnTo>
                  <a:lnTo>
                    <a:pt x="1" y="643"/>
                  </a:lnTo>
                  <a:lnTo>
                    <a:pt x="3" y="654"/>
                  </a:lnTo>
                  <a:lnTo>
                    <a:pt x="5" y="665"/>
                  </a:lnTo>
                  <a:lnTo>
                    <a:pt x="9" y="685"/>
                  </a:lnTo>
                  <a:lnTo>
                    <a:pt x="16" y="704"/>
                  </a:lnTo>
                  <a:lnTo>
                    <a:pt x="25" y="723"/>
                  </a:lnTo>
                  <a:lnTo>
                    <a:pt x="36" y="740"/>
                  </a:lnTo>
                  <a:lnTo>
                    <a:pt x="48" y="756"/>
                  </a:lnTo>
                  <a:lnTo>
                    <a:pt x="62" y="771"/>
                  </a:lnTo>
                  <a:lnTo>
                    <a:pt x="77" y="785"/>
                  </a:lnTo>
                  <a:lnTo>
                    <a:pt x="93" y="797"/>
                  </a:lnTo>
                  <a:lnTo>
                    <a:pt x="110" y="807"/>
                  </a:lnTo>
                  <a:lnTo>
                    <a:pt x="128" y="816"/>
                  </a:lnTo>
                  <a:lnTo>
                    <a:pt x="147" y="823"/>
                  </a:lnTo>
                  <a:lnTo>
                    <a:pt x="168" y="828"/>
                  </a:lnTo>
                  <a:lnTo>
                    <a:pt x="178" y="830"/>
                  </a:lnTo>
                  <a:lnTo>
                    <a:pt x="189" y="831"/>
                  </a:lnTo>
                  <a:lnTo>
                    <a:pt x="200" y="832"/>
                  </a:lnTo>
                  <a:lnTo>
                    <a:pt x="211" y="832"/>
                  </a:lnTo>
                  <a:lnTo>
                    <a:pt x="232" y="831"/>
                  </a:lnTo>
                  <a:lnTo>
                    <a:pt x="252" y="829"/>
                  </a:lnTo>
                  <a:lnTo>
                    <a:pt x="272" y="823"/>
                  </a:lnTo>
                  <a:lnTo>
                    <a:pt x="291" y="816"/>
                  </a:lnTo>
                  <a:lnTo>
                    <a:pt x="309" y="807"/>
                  </a:lnTo>
                  <a:lnTo>
                    <a:pt x="326" y="798"/>
                  </a:lnTo>
                  <a:lnTo>
                    <a:pt x="343" y="786"/>
                  </a:lnTo>
                  <a:lnTo>
                    <a:pt x="358" y="772"/>
                  </a:lnTo>
                  <a:lnTo>
                    <a:pt x="370" y="758"/>
                  </a:lnTo>
                  <a:lnTo>
                    <a:pt x="383" y="742"/>
                  </a:lnTo>
                  <a:lnTo>
                    <a:pt x="394" y="725"/>
                  </a:lnTo>
                  <a:lnTo>
                    <a:pt x="403" y="708"/>
                  </a:lnTo>
                  <a:lnTo>
                    <a:pt x="410" y="688"/>
                  </a:lnTo>
                  <a:lnTo>
                    <a:pt x="415" y="669"/>
                  </a:lnTo>
                  <a:lnTo>
                    <a:pt x="419" y="648"/>
                  </a:lnTo>
                  <a:lnTo>
                    <a:pt x="421" y="627"/>
                  </a:lnTo>
                  <a:lnTo>
                    <a:pt x="421" y="626"/>
                  </a:lnTo>
                  <a:lnTo>
                    <a:pt x="421" y="626"/>
                  </a:lnTo>
                  <a:lnTo>
                    <a:pt x="421" y="293"/>
                  </a:lnTo>
                  <a:lnTo>
                    <a:pt x="398" y="297"/>
                  </a:lnTo>
                  <a:lnTo>
                    <a:pt x="377" y="301"/>
                  </a:lnTo>
                  <a:lnTo>
                    <a:pt x="360" y="308"/>
                  </a:lnTo>
                  <a:lnTo>
                    <a:pt x="344" y="315"/>
                  </a:lnTo>
                  <a:lnTo>
                    <a:pt x="337" y="320"/>
                  </a:lnTo>
                  <a:lnTo>
                    <a:pt x="332" y="324"/>
                  </a:lnTo>
                  <a:lnTo>
                    <a:pt x="328" y="328"/>
                  </a:lnTo>
                  <a:lnTo>
                    <a:pt x="323" y="333"/>
                  </a:lnTo>
                  <a:lnTo>
                    <a:pt x="320" y="338"/>
                  </a:lnTo>
                  <a:lnTo>
                    <a:pt x="318" y="342"/>
                  </a:lnTo>
                  <a:lnTo>
                    <a:pt x="316" y="347"/>
                  </a:lnTo>
                  <a:lnTo>
                    <a:pt x="316" y="352"/>
                  </a:lnTo>
                  <a:lnTo>
                    <a:pt x="316" y="355"/>
                  </a:lnTo>
                  <a:lnTo>
                    <a:pt x="315" y="358"/>
                  </a:lnTo>
                  <a:lnTo>
                    <a:pt x="312" y="360"/>
                  </a:lnTo>
                  <a:lnTo>
                    <a:pt x="311" y="362"/>
                  </a:lnTo>
                  <a:lnTo>
                    <a:pt x="309" y="365"/>
                  </a:lnTo>
                  <a:lnTo>
                    <a:pt x="306" y="366"/>
                  </a:lnTo>
                  <a:lnTo>
                    <a:pt x="304" y="367"/>
                  </a:lnTo>
                  <a:lnTo>
                    <a:pt x="301" y="367"/>
                  </a:lnTo>
                  <a:lnTo>
                    <a:pt x="297" y="367"/>
                  </a:lnTo>
                  <a:lnTo>
                    <a:pt x="294" y="366"/>
                  </a:lnTo>
                  <a:lnTo>
                    <a:pt x="292" y="365"/>
                  </a:lnTo>
                  <a:lnTo>
                    <a:pt x="290" y="362"/>
                  </a:lnTo>
                  <a:lnTo>
                    <a:pt x="288" y="360"/>
                  </a:lnTo>
                  <a:lnTo>
                    <a:pt x="287" y="358"/>
                  </a:lnTo>
                  <a:lnTo>
                    <a:pt x="286" y="355"/>
                  </a:lnTo>
                  <a:lnTo>
                    <a:pt x="286" y="352"/>
                  </a:lnTo>
                  <a:lnTo>
                    <a:pt x="286" y="343"/>
                  </a:lnTo>
                  <a:lnTo>
                    <a:pt x="288" y="336"/>
                  </a:lnTo>
                  <a:lnTo>
                    <a:pt x="291" y="327"/>
                  </a:lnTo>
                  <a:lnTo>
                    <a:pt x="295" y="320"/>
                  </a:lnTo>
                  <a:lnTo>
                    <a:pt x="301" y="312"/>
                  </a:lnTo>
                  <a:lnTo>
                    <a:pt x="307" y="306"/>
                  </a:lnTo>
                  <a:lnTo>
                    <a:pt x="315" y="299"/>
                  </a:lnTo>
                  <a:lnTo>
                    <a:pt x="323" y="293"/>
                  </a:lnTo>
                  <a:lnTo>
                    <a:pt x="333" y="287"/>
                  </a:lnTo>
                  <a:lnTo>
                    <a:pt x="344" y="282"/>
                  </a:lnTo>
                  <a:lnTo>
                    <a:pt x="354" y="278"/>
                  </a:lnTo>
                  <a:lnTo>
                    <a:pt x="366" y="273"/>
                  </a:lnTo>
                  <a:lnTo>
                    <a:pt x="379" y="270"/>
                  </a:lnTo>
                  <a:lnTo>
                    <a:pt x="392" y="267"/>
                  </a:lnTo>
                  <a:lnTo>
                    <a:pt x="406" y="265"/>
                  </a:lnTo>
                  <a:lnTo>
                    <a:pt x="421" y="263"/>
                  </a:lnTo>
                  <a:lnTo>
                    <a:pt x="421" y="36"/>
                  </a:lnTo>
                  <a:lnTo>
                    <a:pt x="421" y="33"/>
                  </a:lnTo>
                  <a:lnTo>
                    <a:pt x="420" y="31"/>
                  </a:lnTo>
                  <a:lnTo>
                    <a:pt x="419" y="28"/>
                  </a:lnTo>
                  <a:lnTo>
                    <a:pt x="417" y="26"/>
                  </a:lnTo>
                  <a:lnTo>
                    <a:pt x="410" y="20"/>
                  </a:lnTo>
                  <a:lnTo>
                    <a:pt x="403" y="15"/>
                  </a:lnTo>
                  <a:lnTo>
                    <a:pt x="394" y="11"/>
                  </a:lnTo>
                  <a:lnTo>
                    <a:pt x="384" y="6"/>
                  </a:lnTo>
                  <a:lnTo>
                    <a:pt x="375" y="4"/>
                  </a:lnTo>
                  <a:lnTo>
                    <a:pt x="365" y="2"/>
                  </a:lnTo>
                  <a:lnTo>
                    <a:pt x="354" y="0"/>
                  </a:lnTo>
                  <a:lnTo>
                    <a:pt x="343" y="0"/>
                  </a:lnTo>
                  <a:lnTo>
                    <a:pt x="3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861">
              <a:extLst>
                <a:ext uri="{FF2B5EF4-FFF2-40B4-BE49-F238E27FC236}">
                  <a16:creationId xmlns:a16="http://schemas.microsoft.com/office/drawing/2014/main" id="{3A526A29-4385-410D-897C-52EA194114F8}"/>
                </a:ext>
              </a:extLst>
            </p:cNvPr>
            <p:cNvSpPr>
              <a:spLocks/>
            </p:cNvSpPr>
            <p:nvPr/>
          </p:nvSpPr>
          <p:spPr bwMode="auto">
            <a:xfrm>
              <a:off x="9902825" y="2659063"/>
              <a:ext cx="46038" cy="46038"/>
            </a:xfrm>
            <a:custGeom>
              <a:avLst/>
              <a:gdLst>
                <a:gd name="T0" fmla="*/ 2 w 144"/>
                <a:gd name="T1" fmla="*/ 132 h 143"/>
                <a:gd name="T2" fmla="*/ 4 w 144"/>
                <a:gd name="T3" fmla="*/ 137 h 143"/>
                <a:gd name="T4" fmla="*/ 7 w 144"/>
                <a:gd name="T5" fmla="*/ 140 h 143"/>
                <a:gd name="T6" fmla="*/ 12 w 144"/>
                <a:gd name="T7" fmla="*/ 143 h 143"/>
                <a:gd name="T8" fmla="*/ 19 w 144"/>
                <a:gd name="T9" fmla="*/ 143 h 143"/>
                <a:gd name="T10" fmla="*/ 24 w 144"/>
                <a:gd name="T11" fmla="*/ 140 h 143"/>
                <a:gd name="T12" fmla="*/ 28 w 144"/>
                <a:gd name="T13" fmla="*/ 137 h 143"/>
                <a:gd name="T14" fmla="*/ 31 w 144"/>
                <a:gd name="T15" fmla="*/ 132 h 143"/>
                <a:gd name="T16" fmla="*/ 32 w 144"/>
                <a:gd name="T17" fmla="*/ 118 h 143"/>
                <a:gd name="T18" fmla="*/ 35 w 144"/>
                <a:gd name="T19" fmla="*/ 98 h 143"/>
                <a:gd name="T20" fmla="*/ 42 w 144"/>
                <a:gd name="T21" fmla="*/ 81 h 143"/>
                <a:gd name="T22" fmla="*/ 53 w 144"/>
                <a:gd name="T23" fmla="*/ 65 h 143"/>
                <a:gd name="T24" fmla="*/ 67 w 144"/>
                <a:gd name="T25" fmla="*/ 52 h 143"/>
                <a:gd name="T26" fmla="*/ 82 w 144"/>
                <a:gd name="T27" fmla="*/ 41 h 143"/>
                <a:gd name="T28" fmla="*/ 100 w 144"/>
                <a:gd name="T29" fmla="*/ 34 h 143"/>
                <a:gd name="T30" fmla="*/ 120 w 144"/>
                <a:gd name="T31" fmla="*/ 30 h 143"/>
                <a:gd name="T32" fmla="*/ 132 w 144"/>
                <a:gd name="T33" fmla="*/ 30 h 143"/>
                <a:gd name="T34" fmla="*/ 138 w 144"/>
                <a:gd name="T35" fmla="*/ 26 h 143"/>
                <a:gd name="T36" fmla="*/ 142 w 144"/>
                <a:gd name="T37" fmla="*/ 23 h 143"/>
                <a:gd name="T38" fmla="*/ 144 w 144"/>
                <a:gd name="T39" fmla="*/ 18 h 143"/>
                <a:gd name="T40" fmla="*/ 144 w 144"/>
                <a:gd name="T41" fmla="*/ 11 h 143"/>
                <a:gd name="T42" fmla="*/ 142 w 144"/>
                <a:gd name="T43" fmla="*/ 6 h 143"/>
                <a:gd name="T44" fmla="*/ 138 w 144"/>
                <a:gd name="T45" fmla="*/ 2 h 143"/>
                <a:gd name="T46" fmla="*/ 132 w 144"/>
                <a:gd name="T47" fmla="*/ 0 h 143"/>
                <a:gd name="T48" fmla="*/ 116 w 144"/>
                <a:gd name="T49" fmla="*/ 0 h 143"/>
                <a:gd name="T50" fmla="*/ 92 w 144"/>
                <a:gd name="T51" fmla="*/ 5 h 143"/>
                <a:gd name="T52" fmla="*/ 68 w 144"/>
                <a:gd name="T53" fmla="*/ 15 h 143"/>
                <a:gd name="T54" fmla="*/ 48 w 144"/>
                <a:gd name="T55" fmla="*/ 29 h 143"/>
                <a:gd name="T56" fmla="*/ 31 w 144"/>
                <a:gd name="T57" fmla="*/ 46 h 143"/>
                <a:gd name="T58" fmla="*/ 17 w 144"/>
                <a:gd name="T59" fmla="*/ 67 h 143"/>
                <a:gd name="T60" fmla="*/ 7 w 144"/>
                <a:gd name="T61" fmla="*/ 90 h 143"/>
                <a:gd name="T62" fmla="*/ 2 w 144"/>
                <a:gd name="T63" fmla="*/ 1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3">
                  <a:moveTo>
                    <a:pt x="0" y="128"/>
                  </a:moveTo>
                  <a:lnTo>
                    <a:pt x="2" y="132"/>
                  </a:lnTo>
                  <a:lnTo>
                    <a:pt x="2" y="134"/>
                  </a:lnTo>
                  <a:lnTo>
                    <a:pt x="4" y="137"/>
                  </a:lnTo>
                  <a:lnTo>
                    <a:pt x="5" y="139"/>
                  </a:lnTo>
                  <a:lnTo>
                    <a:pt x="7" y="140"/>
                  </a:lnTo>
                  <a:lnTo>
                    <a:pt x="10" y="142"/>
                  </a:lnTo>
                  <a:lnTo>
                    <a:pt x="12" y="143"/>
                  </a:lnTo>
                  <a:lnTo>
                    <a:pt x="15" y="143"/>
                  </a:lnTo>
                  <a:lnTo>
                    <a:pt x="19" y="143"/>
                  </a:lnTo>
                  <a:lnTo>
                    <a:pt x="22" y="142"/>
                  </a:lnTo>
                  <a:lnTo>
                    <a:pt x="24" y="140"/>
                  </a:lnTo>
                  <a:lnTo>
                    <a:pt x="26" y="139"/>
                  </a:lnTo>
                  <a:lnTo>
                    <a:pt x="28" y="137"/>
                  </a:lnTo>
                  <a:lnTo>
                    <a:pt x="29" y="134"/>
                  </a:lnTo>
                  <a:lnTo>
                    <a:pt x="31" y="132"/>
                  </a:lnTo>
                  <a:lnTo>
                    <a:pt x="31" y="128"/>
                  </a:lnTo>
                  <a:lnTo>
                    <a:pt x="32" y="118"/>
                  </a:lnTo>
                  <a:lnTo>
                    <a:pt x="33" y="108"/>
                  </a:lnTo>
                  <a:lnTo>
                    <a:pt x="35" y="98"/>
                  </a:lnTo>
                  <a:lnTo>
                    <a:pt x="39" y="90"/>
                  </a:lnTo>
                  <a:lnTo>
                    <a:pt x="42" y="81"/>
                  </a:lnTo>
                  <a:lnTo>
                    <a:pt x="48" y="73"/>
                  </a:lnTo>
                  <a:lnTo>
                    <a:pt x="53" y="65"/>
                  </a:lnTo>
                  <a:lnTo>
                    <a:pt x="59" y="59"/>
                  </a:lnTo>
                  <a:lnTo>
                    <a:pt x="67" y="52"/>
                  </a:lnTo>
                  <a:lnTo>
                    <a:pt x="74" y="47"/>
                  </a:lnTo>
                  <a:lnTo>
                    <a:pt x="82" y="41"/>
                  </a:lnTo>
                  <a:lnTo>
                    <a:pt x="92" y="37"/>
                  </a:lnTo>
                  <a:lnTo>
                    <a:pt x="100" y="34"/>
                  </a:lnTo>
                  <a:lnTo>
                    <a:pt x="110" y="32"/>
                  </a:lnTo>
                  <a:lnTo>
                    <a:pt x="120" y="30"/>
                  </a:lnTo>
                  <a:lnTo>
                    <a:pt x="129" y="30"/>
                  </a:lnTo>
                  <a:lnTo>
                    <a:pt x="132" y="30"/>
                  </a:lnTo>
                  <a:lnTo>
                    <a:pt x="136" y="29"/>
                  </a:lnTo>
                  <a:lnTo>
                    <a:pt x="138" y="26"/>
                  </a:lnTo>
                  <a:lnTo>
                    <a:pt x="140" y="25"/>
                  </a:lnTo>
                  <a:lnTo>
                    <a:pt x="142" y="23"/>
                  </a:lnTo>
                  <a:lnTo>
                    <a:pt x="143" y="20"/>
                  </a:lnTo>
                  <a:lnTo>
                    <a:pt x="144" y="18"/>
                  </a:lnTo>
                  <a:lnTo>
                    <a:pt x="144" y="15"/>
                  </a:lnTo>
                  <a:lnTo>
                    <a:pt x="144" y="11"/>
                  </a:lnTo>
                  <a:lnTo>
                    <a:pt x="143" y="8"/>
                  </a:lnTo>
                  <a:lnTo>
                    <a:pt x="142" y="6"/>
                  </a:lnTo>
                  <a:lnTo>
                    <a:pt x="140" y="4"/>
                  </a:lnTo>
                  <a:lnTo>
                    <a:pt x="138" y="2"/>
                  </a:lnTo>
                  <a:lnTo>
                    <a:pt x="136" y="1"/>
                  </a:lnTo>
                  <a:lnTo>
                    <a:pt x="132" y="0"/>
                  </a:lnTo>
                  <a:lnTo>
                    <a:pt x="129" y="0"/>
                  </a:lnTo>
                  <a:lnTo>
                    <a:pt x="116" y="0"/>
                  </a:lnTo>
                  <a:lnTo>
                    <a:pt x="103" y="2"/>
                  </a:lnTo>
                  <a:lnTo>
                    <a:pt x="92" y="5"/>
                  </a:lnTo>
                  <a:lnTo>
                    <a:pt x="80" y="9"/>
                  </a:lnTo>
                  <a:lnTo>
                    <a:pt x="68" y="15"/>
                  </a:lnTo>
                  <a:lnTo>
                    <a:pt x="57" y="21"/>
                  </a:lnTo>
                  <a:lnTo>
                    <a:pt x="48" y="29"/>
                  </a:lnTo>
                  <a:lnTo>
                    <a:pt x="38" y="37"/>
                  </a:lnTo>
                  <a:lnTo>
                    <a:pt x="31" y="46"/>
                  </a:lnTo>
                  <a:lnTo>
                    <a:pt x="23" y="56"/>
                  </a:lnTo>
                  <a:lnTo>
                    <a:pt x="17" y="67"/>
                  </a:lnTo>
                  <a:lnTo>
                    <a:pt x="11" y="78"/>
                  </a:lnTo>
                  <a:lnTo>
                    <a:pt x="7" y="90"/>
                  </a:lnTo>
                  <a:lnTo>
                    <a:pt x="4" y="103"/>
                  </a:lnTo>
                  <a:lnTo>
                    <a:pt x="2" y="115"/>
                  </a:lnTo>
                  <a:lnTo>
                    <a:pt x="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862">
              <a:extLst>
                <a:ext uri="{FF2B5EF4-FFF2-40B4-BE49-F238E27FC236}">
                  <a16:creationId xmlns:a16="http://schemas.microsoft.com/office/drawing/2014/main" id="{DD51999E-C893-48A9-8535-6EC975734D37}"/>
                </a:ext>
              </a:extLst>
            </p:cNvPr>
            <p:cNvSpPr>
              <a:spLocks/>
            </p:cNvSpPr>
            <p:nvPr/>
          </p:nvSpPr>
          <p:spPr bwMode="auto">
            <a:xfrm>
              <a:off x="10059988" y="2659063"/>
              <a:ext cx="44450" cy="46038"/>
            </a:xfrm>
            <a:custGeom>
              <a:avLst/>
              <a:gdLst>
                <a:gd name="T0" fmla="*/ 115 w 144"/>
                <a:gd name="T1" fmla="*/ 0 h 143"/>
                <a:gd name="T2" fmla="*/ 90 w 144"/>
                <a:gd name="T3" fmla="*/ 5 h 143"/>
                <a:gd name="T4" fmla="*/ 66 w 144"/>
                <a:gd name="T5" fmla="*/ 15 h 143"/>
                <a:gd name="T6" fmla="*/ 46 w 144"/>
                <a:gd name="T7" fmla="*/ 29 h 143"/>
                <a:gd name="T8" fmla="*/ 29 w 144"/>
                <a:gd name="T9" fmla="*/ 46 h 143"/>
                <a:gd name="T10" fmla="*/ 15 w 144"/>
                <a:gd name="T11" fmla="*/ 67 h 143"/>
                <a:gd name="T12" fmla="*/ 5 w 144"/>
                <a:gd name="T13" fmla="*/ 90 h 143"/>
                <a:gd name="T14" fmla="*/ 0 w 144"/>
                <a:gd name="T15" fmla="*/ 115 h 143"/>
                <a:gd name="T16" fmla="*/ 0 w 144"/>
                <a:gd name="T17" fmla="*/ 132 h 143"/>
                <a:gd name="T18" fmla="*/ 2 w 144"/>
                <a:gd name="T19" fmla="*/ 137 h 143"/>
                <a:gd name="T20" fmla="*/ 6 w 144"/>
                <a:gd name="T21" fmla="*/ 140 h 143"/>
                <a:gd name="T22" fmla="*/ 12 w 144"/>
                <a:gd name="T23" fmla="*/ 143 h 143"/>
                <a:gd name="T24" fmla="*/ 17 w 144"/>
                <a:gd name="T25" fmla="*/ 143 h 143"/>
                <a:gd name="T26" fmla="*/ 22 w 144"/>
                <a:gd name="T27" fmla="*/ 140 h 143"/>
                <a:gd name="T28" fmla="*/ 27 w 144"/>
                <a:gd name="T29" fmla="*/ 137 h 143"/>
                <a:gd name="T30" fmla="*/ 29 w 144"/>
                <a:gd name="T31" fmla="*/ 132 h 143"/>
                <a:gd name="T32" fmla="*/ 30 w 144"/>
                <a:gd name="T33" fmla="*/ 118 h 143"/>
                <a:gd name="T34" fmla="*/ 34 w 144"/>
                <a:gd name="T35" fmla="*/ 98 h 143"/>
                <a:gd name="T36" fmla="*/ 42 w 144"/>
                <a:gd name="T37" fmla="*/ 81 h 143"/>
                <a:gd name="T38" fmla="*/ 52 w 144"/>
                <a:gd name="T39" fmla="*/ 65 h 143"/>
                <a:gd name="T40" fmla="*/ 65 w 144"/>
                <a:gd name="T41" fmla="*/ 52 h 143"/>
                <a:gd name="T42" fmla="*/ 81 w 144"/>
                <a:gd name="T43" fmla="*/ 41 h 143"/>
                <a:gd name="T44" fmla="*/ 98 w 144"/>
                <a:gd name="T45" fmla="*/ 34 h 143"/>
                <a:gd name="T46" fmla="*/ 118 w 144"/>
                <a:gd name="T47" fmla="*/ 30 h 143"/>
                <a:gd name="T48" fmla="*/ 131 w 144"/>
                <a:gd name="T49" fmla="*/ 30 h 143"/>
                <a:gd name="T50" fmla="*/ 136 w 144"/>
                <a:gd name="T51" fmla="*/ 26 h 143"/>
                <a:gd name="T52" fmla="*/ 140 w 144"/>
                <a:gd name="T53" fmla="*/ 23 h 143"/>
                <a:gd name="T54" fmla="*/ 142 w 144"/>
                <a:gd name="T55" fmla="*/ 18 h 143"/>
                <a:gd name="T56" fmla="*/ 142 w 144"/>
                <a:gd name="T57" fmla="*/ 11 h 143"/>
                <a:gd name="T58" fmla="*/ 140 w 144"/>
                <a:gd name="T59" fmla="*/ 6 h 143"/>
                <a:gd name="T60" fmla="*/ 136 w 144"/>
                <a:gd name="T61" fmla="*/ 2 h 143"/>
                <a:gd name="T62" fmla="*/ 131 w 144"/>
                <a:gd name="T63" fmla="*/ 0 h 143"/>
                <a:gd name="T64" fmla="*/ 129 w 144"/>
                <a:gd name="T6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43">
                  <a:moveTo>
                    <a:pt x="129" y="0"/>
                  </a:moveTo>
                  <a:lnTo>
                    <a:pt x="115" y="0"/>
                  </a:lnTo>
                  <a:lnTo>
                    <a:pt x="102" y="2"/>
                  </a:lnTo>
                  <a:lnTo>
                    <a:pt x="90" y="5"/>
                  </a:lnTo>
                  <a:lnTo>
                    <a:pt x="78" y="9"/>
                  </a:lnTo>
                  <a:lnTo>
                    <a:pt x="66" y="15"/>
                  </a:lnTo>
                  <a:lnTo>
                    <a:pt x="57" y="21"/>
                  </a:lnTo>
                  <a:lnTo>
                    <a:pt x="46" y="29"/>
                  </a:lnTo>
                  <a:lnTo>
                    <a:pt x="37" y="37"/>
                  </a:lnTo>
                  <a:lnTo>
                    <a:pt x="29" y="46"/>
                  </a:lnTo>
                  <a:lnTo>
                    <a:pt x="21" y="56"/>
                  </a:lnTo>
                  <a:lnTo>
                    <a:pt x="15" y="67"/>
                  </a:lnTo>
                  <a:lnTo>
                    <a:pt x="9" y="78"/>
                  </a:lnTo>
                  <a:lnTo>
                    <a:pt x="5" y="90"/>
                  </a:lnTo>
                  <a:lnTo>
                    <a:pt x="2" y="103"/>
                  </a:lnTo>
                  <a:lnTo>
                    <a:pt x="0" y="115"/>
                  </a:lnTo>
                  <a:lnTo>
                    <a:pt x="0" y="128"/>
                  </a:lnTo>
                  <a:lnTo>
                    <a:pt x="0" y="132"/>
                  </a:lnTo>
                  <a:lnTo>
                    <a:pt x="1" y="134"/>
                  </a:lnTo>
                  <a:lnTo>
                    <a:pt x="2" y="137"/>
                  </a:lnTo>
                  <a:lnTo>
                    <a:pt x="4" y="139"/>
                  </a:lnTo>
                  <a:lnTo>
                    <a:pt x="6" y="140"/>
                  </a:lnTo>
                  <a:lnTo>
                    <a:pt x="8" y="142"/>
                  </a:lnTo>
                  <a:lnTo>
                    <a:pt x="12" y="143"/>
                  </a:lnTo>
                  <a:lnTo>
                    <a:pt x="15" y="143"/>
                  </a:lnTo>
                  <a:lnTo>
                    <a:pt x="17" y="143"/>
                  </a:lnTo>
                  <a:lnTo>
                    <a:pt x="20" y="142"/>
                  </a:lnTo>
                  <a:lnTo>
                    <a:pt x="22" y="140"/>
                  </a:lnTo>
                  <a:lnTo>
                    <a:pt x="24" y="139"/>
                  </a:lnTo>
                  <a:lnTo>
                    <a:pt x="27" y="137"/>
                  </a:lnTo>
                  <a:lnTo>
                    <a:pt x="28" y="134"/>
                  </a:lnTo>
                  <a:lnTo>
                    <a:pt x="29" y="132"/>
                  </a:lnTo>
                  <a:lnTo>
                    <a:pt x="30" y="128"/>
                  </a:lnTo>
                  <a:lnTo>
                    <a:pt x="30" y="118"/>
                  </a:lnTo>
                  <a:lnTo>
                    <a:pt x="31" y="108"/>
                  </a:lnTo>
                  <a:lnTo>
                    <a:pt x="34" y="98"/>
                  </a:lnTo>
                  <a:lnTo>
                    <a:pt x="37" y="90"/>
                  </a:lnTo>
                  <a:lnTo>
                    <a:pt x="42" y="81"/>
                  </a:lnTo>
                  <a:lnTo>
                    <a:pt x="46" y="73"/>
                  </a:lnTo>
                  <a:lnTo>
                    <a:pt x="52" y="65"/>
                  </a:lnTo>
                  <a:lnTo>
                    <a:pt x="59" y="59"/>
                  </a:lnTo>
                  <a:lnTo>
                    <a:pt x="65" y="52"/>
                  </a:lnTo>
                  <a:lnTo>
                    <a:pt x="73" y="47"/>
                  </a:lnTo>
                  <a:lnTo>
                    <a:pt x="81" y="41"/>
                  </a:lnTo>
                  <a:lnTo>
                    <a:pt x="90" y="37"/>
                  </a:lnTo>
                  <a:lnTo>
                    <a:pt x="98" y="34"/>
                  </a:lnTo>
                  <a:lnTo>
                    <a:pt x="108" y="32"/>
                  </a:lnTo>
                  <a:lnTo>
                    <a:pt x="118" y="30"/>
                  </a:lnTo>
                  <a:lnTo>
                    <a:pt x="129" y="30"/>
                  </a:lnTo>
                  <a:lnTo>
                    <a:pt x="131" y="30"/>
                  </a:lnTo>
                  <a:lnTo>
                    <a:pt x="134" y="29"/>
                  </a:lnTo>
                  <a:lnTo>
                    <a:pt x="136" y="26"/>
                  </a:lnTo>
                  <a:lnTo>
                    <a:pt x="138" y="25"/>
                  </a:lnTo>
                  <a:lnTo>
                    <a:pt x="140" y="23"/>
                  </a:lnTo>
                  <a:lnTo>
                    <a:pt x="141" y="20"/>
                  </a:lnTo>
                  <a:lnTo>
                    <a:pt x="142" y="18"/>
                  </a:lnTo>
                  <a:lnTo>
                    <a:pt x="144" y="15"/>
                  </a:lnTo>
                  <a:lnTo>
                    <a:pt x="142" y="11"/>
                  </a:lnTo>
                  <a:lnTo>
                    <a:pt x="141" y="8"/>
                  </a:lnTo>
                  <a:lnTo>
                    <a:pt x="140" y="6"/>
                  </a:lnTo>
                  <a:lnTo>
                    <a:pt x="138" y="4"/>
                  </a:lnTo>
                  <a:lnTo>
                    <a:pt x="136" y="2"/>
                  </a:lnTo>
                  <a:lnTo>
                    <a:pt x="134" y="1"/>
                  </a:lnTo>
                  <a:lnTo>
                    <a:pt x="131" y="0"/>
                  </a:lnTo>
                  <a:lnTo>
                    <a:pt x="129" y="0"/>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 name="Rectangle: Top Corners Rounded 4">
            <a:extLst>
              <a:ext uri="{FF2B5EF4-FFF2-40B4-BE49-F238E27FC236}">
                <a16:creationId xmlns:a16="http://schemas.microsoft.com/office/drawing/2014/main" id="{D88C3CC7-FF16-4EE6-8784-43FED74DD3EF}"/>
              </a:ext>
              <a:ext uri="{C183D7F6-B498-43B3-948B-1728B52AA6E4}">
                <adec:decorative xmlns:adec="http://schemas.microsoft.com/office/drawing/2017/decorative" val="1"/>
              </a:ext>
            </a:extLst>
          </p:cNvPr>
          <p:cNvSpPr/>
          <p:nvPr/>
        </p:nvSpPr>
        <p:spPr>
          <a:xfrm rot="16200000">
            <a:off x="9454356" y="638960"/>
            <a:ext cx="1562100" cy="3913189"/>
          </a:xfrm>
          <a:prstGeom prst="round2SameRect">
            <a:avLst>
              <a:gd name="adj1" fmla="val 5000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TextBox 49">
            <a:extLst>
              <a:ext uri="{FF2B5EF4-FFF2-40B4-BE49-F238E27FC236}">
                <a16:creationId xmlns:a16="http://schemas.microsoft.com/office/drawing/2014/main" id="{329B0A24-4AF3-471F-B550-B6ECA0A271C1}"/>
              </a:ext>
            </a:extLst>
          </p:cNvPr>
          <p:cNvSpPr txBox="1"/>
          <p:nvPr/>
        </p:nvSpPr>
        <p:spPr>
          <a:xfrm>
            <a:off x="8612651" y="2122888"/>
            <a:ext cx="3233228" cy="1231106"/>
          </a:xfrm>
          <a:prstGeom prst="rect">
            <a:avLst/>
          </a:prstGeom>
          <a:noFill/>
        </p:spPr>
        <p:txBody>
          <a:bodyPr wrap="square" lIns="0" tIns="0" rIns="0" bIns="0" rtlCol="0">
            <a:spAutoFit/>
          </a:bodyPr>
          <a:lstStyle/>
          <a:p>
            <a:pPr algn="r"/>
            <a:r>
              <a:rPr lang="en-US" sz="1600" b="1" dirty="0">
                <a:solidFill>
                  <a:schemeClr val="bg1"/>
                </a:solidFill>
              </a:rPr>
              <a:t>Reduced disaster damage to critical infrastructure and disruption of basic services, among them health and educational facilities</a:t>
            </a:r>
          </a:p>
          <a:p>
            <a:pPr algn="r"/>
            <a:r>
              <a:rPr lang="en-US" sz="1600" b="1" dirty="0"/>
              <a:t>. </a:t>
            </a:r>
          </a:p>
        </p:txBody>
      </p:sp>
      <p:sp>
        <p:nvSpPr>
          <p:cNvPr id="42" name="Rectangle: Top Corners Rounded 41">
            <a:extLst>
              <a:ext uri="{FF2B5EF4-FFF2-40B4-BE49-F238E27FC236}">
                <a16:creationId xmlns:a16="http://schemas.microsoft.com/office/drawing/2014/main" id="{F030E608-FD0D-40AE-86BB-0A2CCB27BCF5}"/>
              </a:ext>
              <a:ext uri="{C183D7F6-B498-43B3-948B-1728B52AA6E4}">
                <adec:decorative xmlns:adec="http://schemas.microsoft.com/office/drawing/2017/decorative" val="1"/>
              </a:ext>
            </a:extLst>
          </p:cNvPr>
          <p:cNvSpPr/>
          <p:nvPr/>
        </p:nvSpPr>
        <p:spPr>
          <a:xfrm rot="16200000">
            <a:off x="9454357" y="3226746"/>
            <a:ext cx="1562100" cy="3913189"/>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TextBox 50">
            <a:extLst>
              <a:ext uri="{FF2B5EF4-FFF2-40B4-BE49-F238E27FC236}">
                <a16:creationId xmlns:a16="http://schemas.microsoft.com/office/drawing/2014/main" id="{136AAE29-2C92-4992-B0FE-57B88E4FBC85}"/>
              </a:ext>
            </a:extLst>
          </p:cNvPr>
          <p:cNvSpPr txBox="1"/>
          <p:nvPr/>
        </p:nvSpPr>
        <p:spPr>
          <a:xfrm>
            <a:off x="8612651" y="4724390"/>
            <a:ext cx="3233228" cy="984885"/>
          </a:xfrm>
          <a:prstGeom prst="rect">
            <a:avLst/>
          </a:prstGeom>
          <a:noFill/>
        </p:spPr>
        <p:txBody>
          <a:bodyPr wrap="square" lIns="0" tIns="0" rIns="0" bIns="0" rtlCol="0">
            <a:spAutoFit/>
          </a:bodyPr>
          <a:lstStyle/>
          <a:p>
            <a:pPr algn="r"/>
            <a:r>
              <a:rPr lang="en-US" sz="1600" b="1" dirty="0">
                <a:solidFill>
                  <a:schemeClr val="bg1"/>
                </a:solidFill>
              </a:rPr>
              <a:t>Increased availability of and access to multi-hazard early warning systems and disaster risk information and assessments</a:t>
            </a:r>
            <a:r>
              <a:rPr lang="en-US" sz="1600" b="1" dirty="0"/>
              <a:t>. </a:t>
            </a:r>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5/22/2023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18</a:t>
            </a:fld>
            <a:endParaRPr lang="en-US" dirty="0"/>
          </a:p>
        </p:txBody>
      </p:sp>
      <p:sp>
        <p:nvSpPr>
          <p:cNvPr id="58" name="TextBox 57">
            <a:extLst>
              <a:ext uri="{FF2B5EF4-FFF2-40B4-BE49-F238E27FC236}">
                <a16:creationId xmlns:a16="http://schemas.microsoft.com/office/drawing/2014/main" id="{A9E923DD-2942-5694-ECFC-1682F5E6BA41}"/>
              </a:ext>
            </a:extLst>
          </p:cNvPr>
          <p:cNvSpPr txBox="1"/>
          <p:nvPr/>
        </p:nvSpPr>
        <p:spPr>
          <a:xfrm>
            <a:off x="2403276" y="994691"/>
            <a:ext cx="7866805" cy="584775"/>
          </a:xfrm>
          <a:prstGeom prst="rect">
            <a:avLst/>
          </a:prstGeom>
          <a:noFill/>
        </p:spPr>
        <p:txBody>
          <a:bodyPr wrap="square">
            <a:spAutoFit/>
          </a:bodyPr>
          <a:lstStyle/>
          <a:p>
            <a:pPr algn="ctr"/>
            <a:r>
              <a:rPr lang="en-US" sz="1600" b="1" dirty="0"/>
              <a:t>Overall Impact and alignment to the SFDRR - Improved livelihoods of Malawians, Reduction in deaths and injuries associated with disasters; and Sustained economic growth</a:t>
            </a:r>
          </a:p>
        </p:txBody>
      </p:sp>
    </p:spTree>
    <p:extLst>
      <p:ext uri="{BB962C8B-B14F-4D97-AF65-F5344CB8AC3E}">
        <p14:creationId xmlns:p14="http://schemas.microsoft.com/office/powerpoint/2010/main" val="3126221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B3BD514C-5618-4AB2-94AF-5ED97FCD465C}"/>
              </a:ext>
            </a:extLst>
          </p:cNvPr>
          <p:cNvSpPr>
            <a:spLocks noGrp="1"/>
          </p:cNvSpPr>
          <p:nvPr>
            <p:ph type="title" idx="4294967295"/>
          </p:nvPr>
        </p:nvSpPr>
        <p:spPr>
          <a:xfrm>
            <a:off x="0" y="365125"/>
            <a:ext cx="10515600" cy="1325563"/>
          </a:xfrm>
        </p:spPr>
        <p:txBody>
          <a:bodyPr/>
          <a:lstStyle/>
          <a:p>
            <a:r>
              <a:rPr lang="en-US" dirty="0"/>
              <a:t>Balanced scorecard slide 9</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1463903" y="233690"/>
            <a:ext cx="9264193" cy="492443"/>
          </a:xfrm>
          <a:prstGeom prst="rect">
            <a:avLst/>
          </a:prstGeom>
          <a:noFill/>
        </p:spPr>
        <p:txBody>
          <a:bodyPr wrap="square" lIns="0" tIns="0" rIns="0" bIns="0" rtlCol="0" anchor="ctr">
            <a:spAutoFit/>
          </a:bodyPr>
          <a:lstStyle/>
          <a:p>
            <a:pPr algn="ctr"/>
            <a:r>
              <a:rPr lang="en-US" sz="3200" b="1" dirty="0">
                <a:latin typeface="+mj-lt"/>
              </a:rPr>
              <a:t>Expected return on Investment</a:t>
            </a:r>
            <a:endParaRPr lang="en-US" sz="3600" dirty="0">
              <a:latin typeface="+mj-lt"/>
            </a:endParaRPr>
          </a:p>
        </p:txBody>
      </p:sp>
      <p:graphicFrame>
        <p:nvGraphicFramePr>
          <p:cNvPr id="69" name="Chart 68" descr="This is a chart. ">
            <a:extLst>
              <a:ext uri="{FF2B5EF4-FFF2-40B4-BE49-F238E27FC236}">
                <a16:creationId xmlns:a16="http://schemas.microsoft.com/office/drawing/2014/main" id="{BC6538B6-6A20-4BDA-BF9C-9696A92681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8218832"/>
              </p:ext>
            </p:extLst>
          </p:nvPr>
        </p:nvGraphicFramePr>
        <p:xfrm>
          <a:off x="1472901" y="1028700"/>
          <a:ext cx="9246199" cy="4253003"/>
        </p:xfrm>
        <a:graphic>
          <a:graphicData uri="http://schemas.openxmlformats.org/drawingml/2006/chart">
            <c:chart xmlns:c="http://schemas.openxmlformats.org/drawingml/2006/chart" xmlns:r="http://schemas.openxmlformats.org/officeDocument/2006/relationships" r:id="rId5"/>
          </a:graphicData>
        </a:graphic>
      </p:graphicFrame>
      <p:sp>
        <p:nvSpPr>
          <p:cNvPr id="73" name="Oval 72">
            <a:extLst>
              <a:ext uri="{FF2B5EF4-FFF2-40B4-BE49-F238E27FC236}">
                <a16:creationId xmlns:a16="http://schemas.microsoft.com/office/drawing/2014/main" id="{EC0AF363-3630-4546-8AF7-81903D8379F1}"/>
              </a:ext>
              <a:ext uri="{C183D7F6-B498-43B3-948B-1728B52AA6E4}">
                <adec:decorative xmlns:adec="http://schemas.microsoft.com/office/drawing/2017/decorative" val="1"/>
              </a:ext>
            </a:extLst>
          </p:cNvPr>
          <p:cNvSpPr/>
          <p:nvPr/>
        </p:nvSpPr>
        <p:spPr>
          <a:xfrm>
            <a:off x="4849483" y="2617297"/>
            <a:ext cx="467774" cy="467774"/>
          </a:xfrm>
          <a:prstGeom prst="ellipse">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Graphic 5" descr="Money">
            <a:extLst>
              <a:ext uri="{FF2B5EF4-FFF2-40B4-BE49-F238E27FC236}">
                <a16:creationId xmlns:a16="http://schemas.microsoft.com/office/drawing/2014/main" id="{3CE7A446-42FD-4639-BB09-5157124A09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5010" y="2743462"/>
            <a:ext cx="215444" cy="215444"/>
          </a:xfrm>
          <a:prstGeom prst="rect">
            <a:avLst/>
          </a:prstGeom>
        </p:spPr>
      </p:pic>
      <p:sp>
        <p:nvSpPr>
          <p:cNvPr id="72" name="TextBox 71">
            <a:extLst>
              <a:ext uri="{FF2B5EF4-FFF2-40B4-BE49-F238E27FC236}">
                <a16:creationId xmlns:a16="http://schemas.microsoft.com/office/drawing/2014/main" id="{4427123D-9A25-4845-A3EB-66E9EE38DAA6}"/>
              </a:ext>
            </a:extLst>
          </p:cNvPr>
          <p:cNvSpPr txBox="1"/>
          <p:nvPr/>
        </p:nvSpPr>
        <p:spPr>
          <a:xfrm flipH="1">
            <a:off x="4451418" y="3155201"/>
            <a:ext cx="1056723" cy="646331"/>
          </a:xfrm>
          <a:prstGeom prst="rect">
            <a:avLst/>
          </a:prstGeom>
          <a:noFill/>
          <a:ln w="6350">
            <a:noFill/>
            <a:prstDash val="dash"/>
          </a:ln>
        </p:spPr>
        <p:txBody>
          <a:bodyPr wrap="square" lIns="0" tIns="0" rIns="0" bIns="0" rtlCol="0">
            <a:spAutoFit/>
          </a:bodyPr>
          <a:lstStyle/>
          <a:p>
            <a:pPr algn="r"/>
            <a:r>
              <a:rPr lang="en-US" sz="1400" b="1" dirty="0"/>
              <a:t>Reduce and prevent disaster Risk</a:t>
            </a:r>
          </a:p>
        </p:txBody>
      </p:sp>
      <p:sp>
        <p:nvSpPr>
          <p:cNvPr id="82" name="Oval 81">
            <a:extLst>
              <a:ext uri="{FF2B5EF4-FFF2-40B4-BE49-F238E27FC236}">
                <a16:creationId xmlns:a16="http://schemas.microsoft.com/office/drawing/2014/main" id="{A4E6BA84-35E5-41BE-87C2-A1FB4E4E3114}"/>
              </a:ext>
              <a:ext uri="{C183D7F6-B498-43B3-948B-1728B52AA6E4}">
                <adec:decorative xmlns:adec="http://schemas.microsoft.com/office/drawing/2017/decorative" val="1"/>
              </a:ext>
            </a:extLst>
          </p:cNvPr>
          <p:cNvSpPr/>
          <p:nvPr/>
        </p:nvSpPr>
        <p:spPr>
          <a:xfrm flipH="1">
            <a:off x="5522912" y="1369773"/>
            <a:ext cx="467774" cy="467774"/>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78" name="Group 177" descr="This image is an icon of a truck. ">
            <a:extLst>
              <a:ext uri="{FF2B5EF4-FFF2-40B4-BE49-F238E27FC236}">
                <a16:creationId xmlns:a16="http://schemas.microsoft.com/office/drawing/2014/main" id="{08905B85-E6BE-44CA-B230-B498D7457F46}"/>
              </a:ext>
            </a:extLst>
          </p:cNvPr>
          <p:cNvGrpSpPr/>
          <p:nvPr/>
        </p:nvGrpSpPr>
        <p:grpSpPr>
          <a:xfrm>
            <a:off x="5648858" y="1525997"/>
            <a:ext cx="215881" cy="187256"/>
            <a:chOff x="2598738" y="2530475"/>
            <a:chExt cx="287338" cy="249238"/>
          </a:xfrm>
          <a:solidFill>
            <a:schemeClr val="bg1"/>
          </a:solidFill>
        </p:grpSpPr>
        <p:sp>
          <p:nvSpPr>
            <p:cNvPr id="179" name="Freeform 527">
              <a:extLst>
                <a:ext uri="{FF2B5EF4-FFF2-40B4-BE49-F238E27FC236}">
                  <a16:creationId xmlns:a16="http://schemas.microsoft.com/office/drawing/2014/main" id="{9D5D291A-EE04-4BBB-A753-B9585AC75E54}"/>
                </a:ext>
              </a:extLst>
            </p:cNvPr>
            <p:cNvSpPr>
              <a:spLocks/>
            </p:cNvSpPr>
            <p:nvPr/>
          </p:nvSpPr>
          <p:spPr bwMode="auto">
            <a:xfrm>
              <a:off x="2655888" y="2625725"/>
              <a:ext cx="123825" cy="134938"/>
            </a:xfrm>
            <a:custGeom>
              <a:avLst/>
              <a:gdLst>
                <a:gd name="T0" fmla="*/ 187 w 391"/>
                <a:gd name="T1" fmla="*/ 0 h 421"/>
                <a:gd name="T2" fmla="*/ 172 w 391"/>
                <a:gd name="T3" fmla="*/ 19 h 421"/>
                <a:gd name="T4" fmla="*/ 155 w 391"/>
                <a:gd name="T5" fmla="*/ 36 h 421"/>
                <a:gd name="T6" fmla="*/ 135 w 391"/>
                <a:gd name="T7" fmla="*/ 52 h 421"/>
                <a:gd name="T8" fmla="*/ 113 w 391"/>
                <a:gd name="T9" fmla="*/ 65 h 421"/>
                <a:gd name="T10" fmla="*/ 91 w 391"/>
                <a:gd name="T11" fmla="*/ 76 h 421"/>
                <a:gd name="T12" fmla="*/ 67 w 391"/>
                <a:gd name="T13" fmla="*/ 83 h 421"/>
                <a:gd name="T14" fmla="*/ 41 w 391"/>
                <a:gd name="T15" fmla="*/ 89 h 421"/>
                <a:gd name="T16" fmla="*/ 15 w 391"/>
                <a:gd name="T17" fmla="*/ 90 h 421"/>
                <a:gd name="T18" fmla="*/ 0 w 391"/>
                <a:gd name="T19" fmla="*/ 89 h 421"/>
                <a:gd name="T20" fmla="*/ 1 w 391"/>
                <a:gd name="T21" fmla="*/ 410 h 421"/>
                <a:gd name="T22" fmla="*/ 3 w 391"/>
                <a:gd name="T23" fmla="*/ 415 h 421"/>
                <a:gd name="T24" fmla="*/ 6 w 391"/>
                <a:gd name="T25" fmla="*/ 418 h 421"/>
                <a:gd name="T26" fmla="*/ 11 w 391"/>
                <a:gd name="T27" fmla="*/ 421 h 421"/>
                <a:gd name="T28" fmla="*/ 77 w 391"/>
                <a:gd name="T29" fmla="*/ 421 h 421"/>
                <a:gd name="T30" fmla="*/ 75 w 391"/>
                <a:gd name="T31" fmla="*/ 406 h 421"/>
                <a:gd name="T32" fmla="*/ 77 w 391"/>
                <a:gd name="T33" fmla="*/ 385 h 421"/>
                <a:gd name="T34" fmla="*/ 83 w 391"/>
                <a:gd name="T35" fmla="*/ 366 h 421"/>
                <a:gd name="T36" fmla="*/ 93 w 391"/>
                <a:gd name="T37" fmla="*/ 347 h 421"/>
                <a:gd name="T38" fmla="*/ 106 w 391"/>
                <a:gd name="T39" fmla="*/ 331 h 421"/>
                <a:gd name="T40" fmla="*/ 122 w 391"/>
                <a:gd name="T41" fmla="*/ 318 h 421"/>
                <a:gd name="T42" fmla="*/ 139 w 391"/>
                <a:gd name="T43" fmla="*/ 309 h 421"/>
                <a:gd name="T44" fmla="*/ 159 w 391"/>
                <a:gd name="T45" fmla="*/ 303 h 421"/>
                <a:gd name="T46" fmla="*/ 181 w 391"/>
                <a:gd name="T47" fmla="*/ 301 h 421"/>
                <a:gd name="T48" fmla="*/ 201 w 391"/>
                <a:gd name="T49" fmla="*/ 303 h 421"/>
                <a:gd name="T50" fmla="*/ 222 w 391"/>
                <a:gd name="T51" fmla="*/ 309 h 421"/>
                <a:gd name="T52" fmla="*/ 240 w 391"/>
                <a:gd name="T53" fmla="*/ 318 h 421"/>
                <a:gd name="T54" fmla="*/ 255 w 391"/>
                <a:gd name="T55" fmla="*/ 331 h 421"/>
                <a:gd name="T56" fmla="*/ 268 w 391"/>
                <a:gd name="T57" fmla="*/ 347 h 421"/>
                <a:gd name="T58" fmla="*/ 277 w 391"/>
                <a:gd name="T59" fmla="*/ 366 h 421"/>
                <a:gd name="T60" fmla="*/ 284 w 391"/>
                <a:gd name="T61" fmla="*/ 385 h 421"/>
                <a:gd name="T62" fmla="*/ 286 w 391"/>
                <a:gd name="T63" fmla="*/ 406 h 421"/>
                <a:gd name="T64" fmla="*/ 285 w 391"/>
                <a:gd name="T65" fmla="*/ 421 h 421"/>
                <a:gd name="T66" fmla="*/ 379 w 391"/>
                <a:gd name="T67" fmla="*/ 420 h 421"/>
                <a:gd name="T68" fmla="*/ 385 w 391"/>
                <a:gd name="T69" fmla="*/ 418 h 421"/>
                <a:gd name="T70" fmla="*/ 389 w 391"/>
                <a:gd name="T71" fmla="*/ 415 h 421"/>
                <a:gd name="T72" fmla="*/ 391 w 391"/>
                <a:gd name="T73" fmla="*/ 410 h 421"/>
                <a:gd name="T74" fmla="*/ 391 w 391"/>
                <a:gd name="T75" fmla="*/ 15 h 421"/>
                <a:gd name="T76" fmla="*/ 390 w 391"/>
                <a:gd name="T77" fmla="*/ 8 h 421"/>
                <a:gd name="T78" fmla="*/ 387 w 391"/>
                <a:gd name="T79" fmla="*/ 4 h 421"/>
                <a:gd name="T80" fmla="*/ 382 w 391"/>
                <a:gd name="T81" fmla="*/ 1 h 421"/>
                <a:gd name="T82" fmla="*/ 376 w 391"/>
                <a:gd name="T8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1" h="421">
                  <a:moveTo>
                    <a:pt x="376" y="0"/>
                  </a:moveTo>
                  <a:lnTo>
                    <a:pt x="187" y="0"/>
                  </a:lnTo>
                  <a:lnTo>
                    <a:pt x="180" y="9"/>
                  </a:lnTo>
                  <a:lnTo>
                    <a:pt x="172" y="19"/>
                  </a:lnTo>
                  <a:lnTo>
                    <a:pt x="164" y="28"/>
                  </a:lnTo>
                  <a:lnTo>
                    <a:pt x="155" y="36"/>
                  </a:lnTo>
                  <a:lnTo>
                    <a:pt x="145" y="45"/>
                  </a:lnTo>
                  <a:lnTo>
                    <a:pt x="135" y="52"/>
                  </a:lnTo>
                  <a:lnTo>
                    <a:pt x="125" y="59"/>
                  </a:lnTo>
                  <a:lnTo>
                    <a:pt x="113" y="65"/>
                  </a:lnTo>
                  <a:lnTo>
                    <a:pt x="103" y="71"/>
                  </a:lnTo>
                  <a:lnTo>
                    <a:pt x="91" y="76"/>
                  </a:lnTo>
                  <a:lnTo>
                    <a:pt x="79" y="80"/>
                  </a:lnTo>
                  <a:lnTo>
                    <a:pt x="67" y="83"/>
                  </a:lnTo>
                  <a:lnTo>
                    <a:pt x="54" y="87"/>
                  </a:lnTo>
                  <a:lnTo>
                    <a:pt x="41" y="89"/>
                  </a:lnTo>
                  <a:lnTo>
                    <a:pt x="29" y="90"/>
                  </a:lnTo>
                  <a:lnTo>
                    <a:pt x="15" y="90"/>
                  </a:lnTo>
                  <a:lnTo>
                    <a:pt x="7" y="90"/>
                  </a:lnTo>
                  <a:lnTo>
                    <a:pt x="0" y="89"/>
                  </a:lnTo>
                  <a:lnTo>
                    <a:pt x="0" y="406"/>
                  </a:lnTo>
                  <a:lnTo>
                    <a:pt x="1" y="410"/>
                  </a:lnTo>
                  <a:lnTo>
                    <a:pt x="1" y="412"/>
                  </a:lnTo>
                  <a:lnTo>
                    <a:pt x="3" y="415"/>
                  </a:lnTo>
                  <a:lnTo>
                    <a:pt x="4" y="417"/>
                  </a:lnTo>
                  <a:lnTo>
                    <a:pt x="6" y="418"/>
                  </a:lnTo>
                  <a:lnTo>
                    <a:pt x="9" y="420"/>
                  </a:lnTo>
                  <a:lnTo>
                    <a:pt x="11" y="421"/>
                  </a:lnTo>
                  <a:lnTo>
                    <a:pt x="15" y="421"/>
                  </a:lnTo>
                  <a:lnTo>
                    <a:pt x="77" y="421"/>
                  </a:lnTo>
                  <a:lnTo>
                    <a:pt x="76" y="414"/>
                  </a:lnTo>
                  <a:lnTo>
                    <a:pt x="75" y="406"/>
                  </a:lnTo>
                  <a:lnTo>
                    <a:pt x="76" y="396"/>
                  </a:lnTo>
                  <a:lnTo>
                    <a:pt x="77" y="385"/>
                  </a:lnTo>
                  <a:lnTo>
                    <a:pt x="80" y="375"/>
                  </a:lnTo>
                  <a:lnTo>
                    <a:pt x="83" y="366"/>
                  </a:lnTo>
                  <a:lnTo>
                    <a:pt x="88" y="356"/>
                  </a:lnTo>
                  <a:lnTo>
                    <a:pt x="93" y="347"/>
                  </a:lnTo>
                  <a:lnTo>
                    <a:pt x="99" y="339"/>
                  </a:lnTo>
                  <a:lnTo>
                    <a:pt x="106" y="331"/>
                  </a:lnTo>
                  <a:lnTo>
                    <a:pt x="113" y="325"/>
                  </a:lnTo>
                  <a:lnTo>
                    <a:pt x="122" y="318"/>
                  </a:lnTo>
                  <a:lnTo>
                    <a:pt x="130" y="313"/>
                  </a:lnTo>
                  <a:lnTo>
                    <a:pt x="139" y="309"/>
                  </a:lnTo>
                  <a:lnTo>
                    <a:pt x="150" y="305"/>
                  </a:lnTo>
                  <a:lnTo>
                    <a:pt x="159" y="303"/>
                  </a:lnTo>
                  <a:lnTo>
                    <a:pt x="170" y="301"/>
                  </a:lnTo>
                  <a:lnTo>
                    <a:pt x="181" y="301"/>
                  </a:lnTo>
                  <a:lnTo>
                    <a:pt x="192" y="301"/>
                  </a:lnTo>
                  <a:lnTo>
                    <a:pt x="201" y="303"/>
                  </a:lnTo>
                  <a:lnTo>
                    <a:pt x="212" y="305"/>
                  </a:lnTo>
                  <a:lnTo>
                    <a:pt x="222" y="309"/>
                  </a:lnTo>
                  <a:lnTo>
                    <a:pt x="230" y="313"/>
                  </a:lnTo>
                  <a:lnTo>
                    <a:pt x="240" y="318"/>
                  </a:lnTo>
                  <a:lnTo>
                    <a:pt x="247" y="325"/>
                  </a:lnTo>
                  <a:lnTo>
                    <a:pt x="255" y="331"/>
                  </a:lnTo>
                  <a:lnTo>
                    <a:pt x="261" y="339"/>
                  </a:lnTo>
                  <a:lnTo>
                    <a:pt x="268" y="347"/>
                  </a:lnTo>
                  <a:lnTo>
                    <a:pt x="273" y="356"/>
                  </a:lnTo>
                  <a:lnTo>
                    <a:pt x="277" y="366"/>
                  </a:lnTo>
                  <a:lnTo>
                    <a:pt x="282" y="375"/>
                  </a:lnTo>
                  <a:lnTo>
                    <a:pt x="284" y="385"/>
                  </a:lnTo>
                  <a:lnTo>
                    <a:pt x="285" y="396"/>
                  </a:lnTo>
                  <a:lnTo>
                    <a:pt x="286" y="406"/>
                  </a:lnTo>
                  <a:lnTo>
                    <a:pt x="286" y="414"/>
                  </a:lnTo>
                  <a:lnTo>
                    <a:pt x="285" y="421"/>
                  </a:lnTo>
                  <a:lnTo>
                    <a:pt x="376" y="421"/>
                  </a:lnTo>
                  <a:lnTo>
                    <a:pt x="379" y="420"/>
                  </a:lnTo>
                  <a:lnTo>
                    <a:pt x="382" y="420"/>
                  </a:lnTo>
                  <a:lnTo>
                    <a:pt x="385" y="418"/>
                  </a:lnTo>
                  <a:lnTo>
                    <a:pt x="387" y="417"/>
                  </a:lnTo>
                  <a:lnTo>
                    <a:pt x="389" y="415"/>
                  </a:lnTo>
                  <a:lnTo>
                    <a:pt x="390" y="412"/>
                  </a:lnTo>
                  <a:lnTo>
                    <a:pt x="391" y="410"/>
                  </a:lnTo>
                  <a:lnTo>
                    <a:pt x="391" y="406"/>
                  </a:lnTo>
                  <a:lnTo>
                    <a:pt x="391" y="15"/>
                  </a:lnTo>
                  <a:lnTo>
                    <a:pt x="391" y="12"/>
                  </a:lnTo>
                  <a:lnTo>
                    <a:pt x="390" y="8"/>
                  </a:lnTo>
                  <a:lnTo>
                    <a:pt x="389" y="6"/>
                  </a:lnTo>
                  <a:lnTo>
                    <a:pt x="387" y="4"/>
                  </a:lnTo>
                  <a:lnTo>
                    <a:pt x="385" y="2"/>
                  </a:lnTo>
                  <a:lnTo>
                    <a:pt x="382" y="1"/>
                  </a:lnTo>
                  <a:lnTo>
                    <a:pt x="379" y="0"/>
                  </a:lnTo>
                  <a:lnTo>
                    <a:pt x="376" y="0"/>
                  </a:lnTo>
                  <a:lnTo>
                    <a:pt x="3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528">
              <a:extLst>
                <a:ext uri="{FF2B5EF4-FFF2-40B4-BE49-F238E27FC236}">
                  <a16:creationId xmlns:a16="http://schemas.microsoft.com/office/drawing/2014/main" id="{EB2747B3-FD70-4CD7-AD46-B5E325FB041A}"/>
                </a:ext>
              </a:extLst>
            </p:cNvPr>
            <p:cNvSpPr>
              <a:spLocks/>
            </p:cNvSpPr>
            <p:nvPr/>
          </p:nvSpPr>
          <p:spPr bwMode="auto">
            <a:xfrm>
              <a:off x="2598738" y="2692400"/>
              <a:ext cx="47625" cy="9525"/>
            </a:xfrm>
            <a:custGeom>
              <a:avLst/>
              <a:gdLst>
                <a:gd name="T0" fmla="*/ 136 w 151"/>
                <a:gd name="T1" fmla="*/ 0 h 30"/>
                <a:gd name="T2" fmla="*/ 15 w 151"/>
                <a:gd name="T3" fmla="*/ 0 h 30"/>
                <a:gd name="T4" fmla="*/ 12 w 151"/>
                <a:gd name="T5" fmla="*/ 1 h 30"/>
                <a:gd name="T6" fmla="*/ 9 w 151"/>
                <a:gd name="T7" fmla="*/ 1 h 30"/>
                <a:gd name="T8" fmla="*/ 7 w 151"/>
                <a:gd name="T9" fmla="*/ 3 h 30"/>
                <a:gd name="T10" fmla="*/ 5 w 151"/>
                <a:gd name="T11" fmla="*/ 4 h 30"/>
                <a:gd name="T12" fmla="*/ 3 w 151"/>
                <a:gd name="T13" fmla="*/ 6 h 30"/>
                <a:gd name="T14" fmla="*/ 2 w 151"/>
                <a:gd name="T15" fmla="*/ 10 h 30"/>
                <a:gd name="T16" fmla="*/ 0 w 151"/>
                <a:gd name="T17" fmla="*/ 13 h 30"/>
                <a:gd name="T18" fmla="*/ 0 w 151"/>
                <a:gd name="T19" fmla="*/ 15 h 30"/>
                <a:gd name="T20" fmla="*/ 0 w 151"/>
                <a:gd name="T21" fmla="*/ 18 h 30"/>
                <a:gd name="T22" fmla="*/ 2 w 151"/>
                <a:gd name="T23" fmla="*/ 21 h 30"/>
                <a:gd name="T24" fmla="*/ 3 w 151"/>
                <a:gd name="T25" fmla="*/ 24 h 30"/>
                <a:gd name="T26" fmla="*/ 5 w 151"/>
                <a:gd name="T27" fmla="*/ 26 h 30"/>
                <a:gd name="T28" fmla="*/ 7 w 151"/>
                <a:gd name="T29" fmla="*/ 28 h 30"/>
                <a:gd name="T30" fmla="*/ 9 w 151"/>
                <a:gd name="T31" fmla="*/ 29 h 30"/>
                <a:gd name="T32" fmla="*/ 12 w 151"/>
                <a:gd name="T33" fmla="*/ 30 h 30"/>
                <a:gd name="T34" fmla="*/ 15 w 151"/>
                <a:gd name="T35" fmla="*/ 30 h 30"/>
                <a:gd name="T36" fmla="*/ 136 w 151"/>
                <a:gd name="T37" fmla="*/ 30 h 30"/>
                <a:gd name="T38" fmla="*/ 139 w 151"/>
                <a:gd name="T39" fmla="*/ 30 h 30"/>
                <a:gd name="T40" fmla="*/ 142 w 151"/>
                <a:gd name="T41" fmla="*/ 29 h 30"/>
                <a:gd name="T42" fmla="*/ 144 w 151"/>
                <a:gd name="T43" fmla="*/ 28 h 30"/>
                <a:gd name="T44" fmla="*/ 146 w 151"/>
                <a:gd name="T45" fmla="*/ 26 h 30"/>
                <a:gd name="T46" fmla="*/ 148 w 151"/>
                <a:gd name="T47" fmla="*/ 24 h 30"/>
                <a:gd name="T48" fmla="*/ 150 w 151"/>
                <a:gd name="T49" fmla="*/ 21 h 30"/>
                <a:gd name="T50" fmla="*/ 151 w 151"/>
                <a:gd name="T51" fmla="*/ 18 h 30"/>
                <a:gd name="T52" fmla="*/ 151 w 151"/>
                <a:gd name="T53" fmla="*/ 15 h 30"/>
                <a:gd name="T54" fmla="*/ 151 w 151"/>
                <a:gd name="T55" fmla="*/ 13 h 30"/>
                <a:gd name="T56" fmla="*/ 150 w 151"/>
                <a:gd name="T57" fmla="*/ 10 h 30"/>
                <a:gd name="T58" fmla="*/ 148 w 151"/>
                <a:gd name="T59" fmla="*/ 8 h 30"/>
                <a:gd name="T60" fmla="*/ 146 w 151"/>
                <a:gd name="T61" fmla="*/ 4 h 30"/>
                <a:gd name="T62" fmla="*/ 144 w 151"/>
                <a:gd name="T63" fmla="*/ 3 h 30"/>
                <a:gd name="T64" fmla="*/ 142 w 151"/>
                <a:gd name="T65" fmla="*/ 1 h 30"/>
                <a:gd name="T66" fmla="*/ 139 w 151"/>
                <a:gd name="T67" fmla="*/ 1 h 30"/>
                <a:gd name="T68" fmla="*/ 136 w 15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30">
                  <a:moveTo>
                    <a:pt x="136" y="0"/>
                  </a:moveTo>
                  <a:lnTo>
                    <a:pt x="15" y="0"/>
                  </a:lnTo>
                  <a:lnTo>
                    <a:pt x="12" y="1"/>
                  </a:lnTo>
                  <a:lnTo>
                    <a:pt x="9" y="1"/>
                  </a:lnTo>
                  <a:lnTo>
                    <a:pt x="7" y="3"/>
                  </a:lnTo>
                  <a:lnTo>
                    <a:pt x="5" y="4"/>
                  </a:lnTo>
                  <a:lnTo>
                    <a:pt x="3" y="6"/>
                  </a:lnTo>
                  <a:lnTo>
                    <a:pt x="2" y="10"/>
                  </a:lnTo>
                  <a:lnTo>
                    <a:pt x="0" y="13"/>
                  </a:lnTo>
                  <a:lnTo>
                    <a:pt x="0" y="15"/>
                  </a:lnTo>
                  <a:lnTo>
                    <a:pt x="0" y="18"/>
                  </a:lnTo>
                  <a:lnTo>
                    <a:pt x="2" y="21"/>
                  </a:lnTo>
                  <a:lnTo>
                    <a:pt x="3" y="24"/>
                  </a:lnTo>
                  <a:lnTo>
                    <a:pt x="5" y="26"/>
                  </a:lnTo>
                  <a:lnTo>
                    <a:pt x="7" y="28"/>
                  </a:lnTo>
                  <a:lnTo>
                    <a:pt x="9" y="29"/>
                  </a:lnTo>
                  <a:lnTo>
                    <a:pt x="12" y="30"/>
                  </a:lnTo>
                  <a:lnTo>
                    <a:pt x="15" y="30"/>
                  </a:lnTo>
                  <a:lnTo>
                    <a:pt x="136" y="30"/>
                  </a:lnTo>
                  <a:lnTo>
                    <a:pt x="139" y="30"/>
                  </a:lnTo>
                  <a:lnTo>
                    <a:pt x="142" y="29"/>
                  </a:lnTo>
                  <a:lnTo>
                    <a:pt x="144" y="28"/>
                  </a:lnTo>
                  <a:lnTo>
                    <a:pt x="146" y="26"/>
                  </a:lnTo>
                  <a:lnTo>
                    <a:pt x="148" y="24"/>
                  </a:lnTo>
                  <a:lnTo>
                    <a:pt x="150" y="21"/>
                  </a:lnTo>
                  <a:lnTo>
                    <a:pt x="151" y="18"/>
                  </a:lnTo>
                  <a:lnTo>
                    <a:pt x="151" y="15"/>
                  </a:lnTo>
                  <a:lnTo>
                    <a:pt x="151" y="13"/>
                  </a:lnTo>
                  <a:lnTo>
                    <a:pt x="150" y="10"/>
                  </a:lnTo>
                  <a:lnTo>
                    <a:pt x="148" y="8"/>
                  </a:lnTo>
                  <a:lnTo>
                    <a:pt x="146" y="4"/>
                  </a:lnTo>
                  <a:lnTo>
                    <a:pt x="144" y="3"/>
                  </a:lnTo>
                  <a:lnTo>
                    <a:pt x="142" y="1"/>
                  </a:lnTo>
                  <a:lnTo>
                    <a:pt x="139" y="1"/>
                  </a:lnTo>
                  <a:lnTo>
                    <a:pt x="1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529">
              <a:extLst>
                <a:ext uri="{FF2B5EF4-FFF2-40B4-BE49-F238E27FC236}">
                  <a16:creationId xmlns:a16="http://schemas.microsoft.com/office/drawing/2014/main" id="{F64736AE-FBBC-434D-9228-01D50D433E56}"/>
                </a:ext>
              </a:extLst>
            </p:cNvPr>
            <p:cNvSpPr>
              <a:spLocks/>
            </p:cNvSpPr>
            <p:nvPr/>
          </p:nvSpPr>
          <p:spPr bwMode="auto">
            <a:xfrm>
              <a:off x="2617788" y="2711450"/>
              <a:ext cx="28575" cy="11113"/>
            </a:xfrm>
            <a:custGeom>
              <a:avLst/>
              <a:gdLst>
                <a:gd name="T0" fmla="*/ 76 w 91"/>
                <a:gd name="T1" fmla="*/ 0 h 31"/>
                <a:gd name="T2" fmla="*/ 16 w 91"/>
                <a:gd name="T3" fmla="*/ 0 h 31"/>
                <a:gd name="T4" fmla="*/ 12 w 91"/>
                <a:gd name="T5" fmla="*/ 1 h 31"/>
                <a:gd name="T6" fmla="*/ 10 w 91"/>
                <a:gd name="T7" fmla="*/ 1 h 31"/>
                <a:gd name="T8" fmla="*/ 7 w 91"/>
                <a:gd name="T9" fmla="*/ 3 h 31"/>
                <a:gd name="T10" fmla="*/ 5 w 91"/>
                <a:gd name="T11" fmla="*/ 5 h 31"/>
                <a:gd name="T12" fmla="*/ 3 w 91"/>
                <a:gd name="T13" fmla="*/ 8 h 31"/>
                <a:gd name="T14" fmla="*/ 2 w 91"/>
                <a:gd name="T15" fmla="*/ 10 h 31"/>
                <a:gd name="T16" fmla="*/ 0 w 91"/>
                <a:gd name="T17" fmla="*/ 13 h 31"/>
                <a:gd name="T18" fmla="*/ 0 w 91"/>
                <a:gd name="T19" fmla="*/ 15 h 31"/>
                <a:gd name="T20" fmla="*/ 0 w 91"/>
                <a:gd name="T21" fmla="*/ 18 h 31"/>
                <a:gd name="T22" fmla="*/ 2 w 91"/>
                <a:gd name="T23" fmla="*/ 22 h 31"/>
                <a:gd name="T24" fmla="*/ 3 w 91"/>
                <a:gd name="T25" fmla="*/ 24 h 31"/>
                <a:gd name="T26" fmla="*/ 5 w 91"/>
                <a:gd name="T27" fmla="*/ 26 h 31"/>
                <a:gd name="T28" fmla="*/ 7 w 91"/>
                <a:gd name="T29" fmla="*/ 28 h 31"/>
                <a:gd name="T30" fmla="*/ 10 w 91"/>
                <a:gd name="T31" fmla="*/ 29 h 31"/>
                <a:gd name="T32" fmla="*/ 12 w 91"/>
                <a:gd name="T33" fmla="*/ 30 h 31"/>
                <a:gd name="T34" fmla="*/ 16 w 91"/>
                <a:gd name="T35" fmla="*/ 31 h 31"/>
                <a:gd name="T36" fmla="*/ 76 w 91"/>
                <a:gd name="T37" fmla="*/ 31 h 31"/>
                <a:gd name="T38" fmla="*/ 79 w 91"/>
                <a:gd name="T39" fmla="*/ 30 h 31"/>
                <a:gd name="T40" fmla="*/ 82 w 91"/>
                <a:gd name="T41" fmla="*/ 29 h 31"/>
                <a:gd name="T42" fmla="*/ 84 w 91"/>
                <a:gd name="T43" fmla="*/ 28 h 31"/>
                <a:gd name="T44" fmla="*/ 86 w 91"/>
                <a:gd name="T45" fmla="*/ 26 h 31"/>
                <a:gd name="T46" fmla="*/ 88 w 91"/>
                <a:gd name="T47" fmla="*/ 24 h 31"/>
                <a:gd name="T48" fmla="*/ 90 w 91"/>
                <a:gd name="T49" fmla="*/ 22 h 31"/>
                <a:gd name="T50" fmla="*/ 91 w 91"/>
                <a:gd name="T51" fmla="*/ 18 h 31"/>
                <a:gd name="T52" fmla="*/ 91 w 91"/>
                <a:gd name="T53" fmla="*/ 15 h 31"/>
                <a:gd name="T54" fmla="*/ 91 w 91"/>
                <a:gd name="T55" fmla="*/ 13 h 31"/>
                <a:gd name="T56" fmla="*/ 90 w 91"/>
                <a:gd name="T57" fmla="*/ 10 h 31"/>
                <a:gd name="T58" fmla="*/ 88 w 91"/>
                <a:gd name="T59" fmla="*/ 8 h 31"/>
                <a:gd name="T60" fmla="*/ 86 w 91"/>
                <a:gd name="T61" fmla="*/ 5 h 31"/>
                <a:gd name="T62" fmla="*/ 84 w 91"/>
                <a:gd name="T63" fmla="*/ 3 h 31"/>
                <a:gd name="T64" fmla="*/ 82 w 91"/>
                <a:gd name="T65" fmla="*/ 2 h 31"/>
                <a:gd name="T66" fmla="*/ 79 w 91"/>
                <a:gd name="T67" fmla="*/ 1 h 31"/>
                <a:gd name="T68" fmla="*/ 76 w 91"/>
                <a:gd name="T69" fmla="*/ 0 h 31"/>
                <a:gd name="T70" fmla="*/ 76 w 91"/>
                <a:gd name="T7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31">
                  <a:moveTo>
                    <a:pt x="76" y="0"/>
                  </a:moveTo>
                  <a:lnTo>
                    <a:pt x="16" y="0"/>
                  </a:lnTo>
                  <a:lnTo>
                    <a:pt x="12" y="1"/>
                  </a:lnTo>
                  <a:lnTo>
                    <a:pt x="10" y="1"/>
                  </a:lnTo>
                  <a:lnTo>
                    <a:pt x="7" y="3"/>
                  </a:lnTo>
                  <a:lnTo>
                    <a:pt x="5" y="5"/>
                  </a:lnTo>
                  <a:lnTo>
                    <a:pt x="3" y="8"/>
                  </a:lnTo>
                  <a:lnTo>
                    <a:pt x="2" y="10"/>
                  </a:lnTo>
                  <a:lnTo>
                    <a:pt x="0" y="13"/>
                  </a:lnTo>
                  <a:lnTo>
                    <a:pt x="0" y="15"/>
                  </a:lnTo>
                  <a:lnTo>
                    <a:pt x="0" y="18"/>
                  </a:lnTo>
                  <a:lnTo>
                    <a:pt x="2" y="22"/>
                  </a:lnTo>
                  <a:lnTo>
                    <a:pt x="3" y="24"/>
                  </a:lnTo>
                  <a:lnTo>
                    <a:pt x="5" y="26"/>
                  </a:lnTo>
                  <a:lnTo>
                    <a:pt x="7" y="28"/>
                  </a:lnTo>
                  <a:lnTo>
                    <a:pt x="10" y="29"/>
                  </a:lnTo>
                  <a:lnTo>
                    <a:pt x="12" y="30"/>
                  </a:lnTo>
                  <a:lnTo>
                    <a:pt x="16" y="31"/>
                  </a:lnTo>
                  <a:lnTo>
                    <a:pt x="76" y="31"/>
                  </a:lnTo>
                  <a:lnTo>
                    <a:pt x="79" y="30"/>
                  </a:lnTo>
                  <a:lnTo>
                    <a:pt x="82" y="29"/>
                  </a:lnTo>
                  <a:lnTo>
                    <a:pt x="84" y="28"/>
                  </a:lnTo>
                  <a:lnTo>
                    <a:pt x="86" y="26"/>
                  </a:lnTo>
                  <a:lnTo>
                    <a:pt x="88" y="24"/>
                  </a:lnTo>
                  <a:lnTo>
                    <a:pt x="90" y="22"/>
                  </a:lnTo>
                  <a:lnTo>
                    <a:pt x="91" y="18"/>
                  </a:lnTo>
                  <a:lnTo>
                    <a:pt x="91" y="15"/>
                  </a:lnTo>
                  <a:lnTo>
                    <a:pt x="91" y="13"/>
                  </a:lnTo>
                  <a:lnTo>
                    <a:pt x="90" y="10"/>
                  </a:lnTo>
                  <a:lnTo>
                    <a:pt x="88" y="8"/>
                  </a:lnTo>
                  <a:lnTo>
                    <a:pt x="86" y="5"/>
                  </a:lnTo>
                  <a:lnTo>
                    <a:pt x="84" y="3"/>
                  </a:lnTo>
                  <a:lnTo>
                    <a:pt x="82" y="2"/>
                  </a:lnTo>
                  <a:lnTo>
                    <a:pt x="79" y="1"/>
                  </a:lnTo>
                  <a:lnTo>
                    <a:pt x="76"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 name="Freeform 530">
              <a:extLst>
                <a:ext uri="{FF2B5EF4-FFF2-40B4-BE49-F238E27FC236}">
                  <a16:creationId xmlns:a16="http://schemas.microsoft.com/office/drawing/2014/main" id="{654504E9-D8C6-406C-9420-7CA513645E9B}"/>
                </a:ext>
              </a:extLst>
            </p:cNvPr>
            <p:cNvSpPr>
              <a:spLocks/>
            </p:cNvSpPr>
            <p:nvPr/>
          </p:nvSpPr>
          <p:spPr bwMode="auto">
            <a:xfrm>
              <a:off x="2627313" y="2732088"/>
              <a:ext cx="19050" cy="9525"/>
            </a:xfrm>
            <a:custGeom>
              <a:avLst/>
              <a:gdLst>
                <a:gd name="T0" fmla="*/ 45 w 60"/>
                <a:gd name="T1" fmla="*/ 0 h 30"/>
                <a:gd name="T2" fmla="*/ 15 w 60"/>
                <a:gd name="T3" fmla="*/ 0 h 30"/>
                <a:gd name="T4" fmla="*/ 11 w 60"/>
                <a:gd name="T5" fmla="*/ 0 h 30"/>
                <a:gd name="T6" fmla="*/ 9 w 60"/>
                <a:gd name="T7" fmla="*/ 1 h 30"/>
                <a:gd name="T8" fmla="*/ 6 w 60"/>
                <a:gd name="T9" fmla="*/ 2 h 30"/>
                <a:gd name="T10" fmla="*/ 4 w 60"/>
                <a:gd name="T11" fmla="*/ 5 h 30"/>
                <a:gd name="T12" fmla="*/ 2 w 60"/>
                <a:gd name="T13" fmla="*/ 7 h 30"/>
                <a:gd name="T14" fmla="*/ 1 w 60"/>
                <a:gd name="T15" fmla="*/ 9 h 30"/>
                <a:gd name="T16" fmla="*/ 0 w 60"/>
                <a:gd name="T17" fmla="*/ 12 h 30"/>
                <a:gd name="T18" fmla="*/ 0 w 60"/>
                <a:gd name="T19" fmla="*/ 15 h 30"/>
                <a:gd name="T20" fmla="*/ 0 w 60"/>
                <a:gd name="T21" fmla="*/ 17 h 30"/>
                <a:gd name="T22" fmla="*/ 1 w 60"/>
                <a:gd name="T23" fmla="*/ 21 h 30"/>
                <a:gd name="T24" fmla="*/ 2 w 60"/>
                <a:gd name="T25" fmla="*/ 23 h 30"/>
                <a:gd name="T26" fmla="*/ 4 w 60"/>
                <a:gd name="T27" fmla="*/ 26 h 30"/>
                <a:gd name="T28" fmla="*/ 6 w 60"/>
                <a:gd name="T29" fmla="*/ 27 h 30"/>
                <a:gd name="T30" fmla="*/ 9 w 60"/>
                <a:gd name="T31" fmla="*/ 29 h 30"/>
                <a:gd name="T32" fmla="*/ 11 w 60"/>
                <a:gd name="T33" fmla="*/ 29 h 30"/>
                <a:gd name="T34" fmla="*/ 15 w 60"/>
                <a:gd name="T35" fmla="*/ 30 h 30"/>
                <a:gd name="T36" fmla="*/ 45 w 60"/>
                <a:gd name="T37" fmla="*/ 30 h 30"/>
                <a:gd name="T38" fmla="*/ 48 w 60"/>
                <a:gd name="T39" fmla="*/ 29 h 30"/>
                <a:gd name="T40" fmla="*/ 51 w 60"/>
                <a:gd name="T41" fmla="*/ 29 h 30"/>
                <a:gd name="T42" fmla="*/ 53 w 60"/>
                <a:gd name="T43" fmla="*/ 27 h 30"/>
                <a:gd name="T44" fmla="*/ 55 w 60"/>
                <a:gd name="T45" fmla="*/ 26 h 30"/>
                <a:gd name="T46" fmla="*/ 57 w 60"/>
                <a:gd name="T47" fmla="*/ 23 h 30"/>
                <a:gd name="T48" fmla="*/ 59 w 60"/>
                <a:gd name="T49" fmla="*/ 21 h 30"/>
                <a:gd name="T50" fmla="*/ 60 w 60"/>
                <a:gd name="T51" fmla="*/ 17 h 30"/>
                <a:gd name="T52" fmla="*/ 60 w 60"/>
                <a:gd name="T53" fmla="*/ 15 h 30"/>
                <a:gd name="T54" fmla="*/ 60 w 60"/>
                <a:gd name="T55" fmla="*/ 12 h 30"/>
                <a:gd name="T56" fmla="*/ 59 w 60"/>
                <a:gd name="T57" fmla="*/ 9 h 30"/>
                <a:gd name="T58" fmla="*/ 57 w 60"/>
                <a:gd name="T59" fmla="*/ 7 h 30"/>
                <a:gd name="T60" fmla="*/ 55 w 60"/>
                <a:gd name="T61" fmla="*/ 5 h 30"/>
                <a:gd name="T62" fmla="*/ 53 w 60"/>
                <a:gd name="T63" fmla="*/ 2 h 30"/>
                <a:gd name="T64" fmla="*/ 51 w 60"/>
                <a:gd name="T65" fmla="*/ 1 h 30"/>
                <a:gd name="T66" fmla="*/ 48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1" y="0"/>
                  </a:lnTo>
                  <a:lnTo>
                    <a:pt x="9" y="1"/>
                  </a:lnTo>
                  <a:lnTo>
                    <a:pt x="6" y="2"/>
                  </a:lnTo>
                  <a:lnTo>
                    <a:pt x="4" y="5"/>
                  </a:lnTo>
                  <a:lnTo>
                    <a:pt x="2" y="7"/>
                  </a:lnTo>
                  <a:lnTo>
                    <a:pt x="1" y="9"/>
                  </a:lnTo>
                  <a:lnTo>
                    <a:pt x="0" y="12"/>
                  </a:lnTo>
                  <a:lnTo>
                    <a:pt x="0" y="15"/>
                  </a:lnTo>
                  <a:lnTo>
                    <a:pt x="0" y="17"/>
                  </a:lnTo>
                  <a:lnTo>
                    <a:pt x="1" y="21"/>
                  </a:lnTo>
                  <a:lnTo>
                    <a:pt x="2" y="23"/>
                  </a:lnTo>
                  <a:lnTo>
                    <a:pt x="4" y="26"/>
                  </a:lnTo>
                  <a:lnTo>
                    <a:pt x="6" y="27"/>
                  </a:lnTo>
                  <a:lnTo>
                    <a:pt x="9" y="29"/>
                  </a:lnTo>
                  <a:lnTo>
                    <a:pt x="11" y="29"/>
                  </a:lnTo>
                  <a:lnTo>
                    <a:pt x="15" y="30"/>
                  </a:lnTo>
                  <a:lnTo>
                    <a:pt x="45" y="30"/>
                  </a:lnTo>
                  <a:lnTo>
                    <a:pt x="48" y="29"/>
                  </a:lnTo>
                  <a:lnTo>
                    <a:pt x="51" y="29"/>
                  </a:lnTo>
                  <a:lnTo>
                    <a:pt x="53" y="27"/>
                  </a:lnTo>
                  <a:lnTo>
                    <a:pt x="55" y="26"/>
                  </a:lnTo>
                  <a:lnTo>
                    <a:pt x="57" y="23"/>
                  </a:lnTo>
                  <a:lnTo>
                    <a:pt x="59" y="21"/>
                  </a:lnTo>
                  <a:lnTo>
                    <a:pt x="60" y="17"/>
                  </a:lnTo>
                  <a:lnTo>
                    <a:pt x="60" y="15"/>
                  </a:lnTo>
                  <a:lnTo>
                    <a:pt x="60" y="12"/>
                  </a:lnTo>
                  <a:lnTo>
                    <a:pt x="59" y="9"/>
                  </a:lnTo>
                  <a:lnTo>
                    <a:pt x="57" y="7"/>
                  </a:lnTo>
                  <a:lnTo>
                    <a:pt x="55" y="5"/>
                  </a:lnTo>
                  <a:lnTo>
                    <a:pt x="53" y="2"/>
                  </a:lnTo>
                  <a:lnTo>
                    <a:pt x="51" y="1"/>
                  </a:lnTo>
                  <a:lnTo>
                    <a:pt x="48"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3" name="Freeform 531">
              <a:extLst>
                <a:ext uri="{FF2B5EF4-FFF2-40B4-BE49-F238E27FC236}">
                  <a16:creationId xmlns:a16="http://schemas.microsoft.com/office/drawing/2014/main" id="{772896F4-70A5-48C1-AAF4-08544CD8B288}"/>
                </a:ext>
              </a:extLst>
            </p:cNvPr>
            <p:cNvSpPr>
              <a:spLocks noEditPoints="1"/>
            </p:cNvSpPr>
            <p:nvPr/>
          </p:nvSpPr>
          <p:spPr bwMode="auto">
            <a:xfrm>
              <a:off x="2603500" y="2530475"/>
              <a:ext cx="114300" cy="114300"/>
            </a:xfrm>
            <a:custGeom>
              <a:avLst/>
              <a:gdLst>
                <a:gd name="T0" fmla="*/ 167 w 362"/>
                <a:gd name="T1" fmla="*/ 103 h 362"/>
                <a:gd name="T2" fmla="*/ 169 w 362"/>
                <a:gd name="T3" fmla="*/ 98 h 362"/>
                <a:gd name="T4" fmla="*/ 172 w 362"/>
                <a:gd name="T5" fmla="*/ 94 h 362"/>
                <a:gd name="T6" fmla="*/ 177 w 362"/>
                <a:gd name="T7" fmla="*/ 92 h 362"/>
                <a:gd name="T8" fmla="*/ 184 w 362"/>
                <a:gd name="T9" fmla="*/ 92 h 362"/>
                <a:gd name="T10" fmla="*/ 189 w 362"/>
                <a:gd name="T11" fmla="*/ 94 h 362"/>
                <a:gd name="T12" fmla="*/ 193 w 362"/>
                <a:gd name="T13" fmla="*/ 98 h 362"/>
                <a:gd name="T14" fmla="*/ 196 w 362"/>
                <a:gd name="T15" fmla="*/ 103 h 362"/>
                <a:gd name="T16" fmla="*/ 196 w 362"/>
                <a:gd name="T17" fmla="*/ 181 h 362"/>
                <a:gd name="T18" fmla="*/ 244 w 362"/>
                <a:gd name="T19" fmla="*/ 182 h 362"/>
                <a:gd name="T20" fmla="*/ 249 w 362"/>
                <a:gd name="T21" fmla="*/ 184 h 362"/>
                <a:gd name="T22" fmla="*/ 254 w 362"/>
                <a:gd name="T23" fmla="*/ 188 h 362"/>
                <a:gd name="T24" fmla="*/ 256 w 362"/>
                <a:gd name="T25" fmla="*/ 193 h 362"/>
                <a:gd name="T26" fmla="*/ 256 w 362"/>
                <a:gd name="T27" fmla="*/ 199 h 362"/>
                <a:gd name="T28" fmla="*/ 254 w 362"/>
                <a:gd name="T29" fmla="*/ 204 h 362"/>
                <a:gd name="T30" fmla="*/ 249 w 362"/>
                <a:gd name="T31" fmla="*/ 208 h 362"/>
                <a:gd name="T32" fmla="*/ 244 w 362"/>
                <a:gd name="T33" fmla="*/ 211 h 362"/>
                <a:gd name="T34" fmla="*/ 181 w 362"/>
                <a:gd name="T35" fmla="*/ 212 h 362"/>
                <a:gd name="T36" fmla="*/ 175 w 362"/>
                <a:gd name="T37" fmla="*/ 211 h 362"/>
                <a:gd name="T38" fmla="*/ 170 w 362"/>
                <a:gd name="T39" fmla="*/ 206 h 362"/>
                <a:gd name="T40" fmla="*/ 167 w 362"/>
                <a:gd name="T41" fmla="*/ 202 h 362"/>
                <a:gd name="T42" fmla="*/ 166 w 362"/>
                <a:gd name="T43" fmla="*/ 197 h 362"/>
                <a:gd name="T44" fmla="*/ 181 w 362"/>
                <a:gd name="T45" fmla="*/ 362 h 362"/>
                <a:gd name="T46" fmla="*/ 217 w 362"/>
                <a:gd name="T47" fmla="*/ 359 h 362"/>
                <a:gd name="T48" fmla="*/ 251 w 362"/>
                <a:gd name="T49" fmla="*/ 348 h 362"/>
                <a:gd name="T50" fmla="*/ 281 w 362"/>
                <a:gd name="T51" fmla="*/ 331 h 362"/>
                <a:gd name="T52" fmla="*/ 308 w 362"/>
                <a:gd name="T53" fmla="*/ 309 h 362"/>
                <a:gd name="T54" fmla="*/ 331 w 362"/>
                <a:gd name="T55" fmla="*/ 282 h 362"/>
                <a:gd name="T56" fmla="*/ 347 w 362"/>
                <a:gd name="T57" fmla="*/ 251 h 362"/>
                <a:gd name="T58" fmla="*/ 358 w 362"/>
                <a:gd name="T59" fmla="*/ 217 h 362"/>
                <a:gd name="T60" fmla="*/ 362 w 362"/>
                <a:gd name="T61" fmla="*/ 182 h 362"/>
                <a:gd name="T62" fmla="*/ 358 w 362"/>
                <a:gd name="T63" fmla="*/ 145 h 362"/>
                <a:gd name="T64" fmla="*/ 347 w 362"/>
                <a:gd name="T65" fmla="*/ 111 h 362"/>
                <a:gd name="T66" fmla="*/ 331 w 362"/>
                <a:gd name="T67" fmla="*/ 80 h 362"/>
                <a:gd name="T68" fmla="*/ 308 w 362"/>
                <a:gd name="T69" fmla="*/ 53 h 362"/>
                <a:gd name="T70" fmla="*/ 281 w 362"/>
                <a:gd name="T71" fmla="*/ 31 h 362"/>
                <a:gd name="T72" fmla="*/ 251 w 362"/>
                <a:gd name="T73" fmla="*/ 14 h 362"/>
                <a:gd name="T74" fmla="*/ 217 w 362"/>
                <a:gd name="T75" fmla="*/ 5 h 362"/>
                <a:gd name="T76" fmla="*/ 181 w 362"/>
                <a:gd name="T77" fmla="*/ 0 h 362"/>
                <a:gd name="T78" fmla="*/ 144 w 362"/>
                <a:gd name="T79" fmla="*/ 5 h 362"/>
                <a:gd name="T80" fmla="*/ 111 w 362"/>
                <a:gd name="T81" fmla="*/ 14 h 362"/>
                <a:gd name="T82" fmla="*/ 80 w 362"/>
                <a:gd name="T83" fmla="*/ 31 h 362"/>
                <a:gd name="T84" fmla="*/ 53 w 362"/>
                <a:gd name="T85" fmla="*/ 53 h 362"/>
                <a:gd name="T86" fmla="*/ 32 w 362"/>
                <a:gd name="T87" fmla="*/ 80 h 362"/>
                <a:gd name="T88" fmla="*/ 14 w 362"/>
                <a:gd name="T89" fmla="*/ 111 h 362"/>
                <a:gd name="T90" fmla="*/ 4 w 362"/>
                <a:gd name="T91" fmla="*/ 145 h 362"/>
                <a:gd name="T92" fmla="*/ 0 w 362"/>
                <a:gd name="T93" fmla="*/ 182 h 362"/>
                <a:gd name="T94" fmla="*/ 4 w 362"/>
                <a:gd name="T95" fmla="*/ 217 h 362"/>
                <a:gd name="T96" fmla="*/ 14 w 362"/>
                <a:gd name="T97" fmla="*/ 251 h 362"/>
                <a:gd name="T98" fmla="*/ 32 w 362"/>
                <a:gd name="T99" fmla="*/ 282 h 362"/>
                <a:gd name="T100" fmla="*/ 53 w 362"/>
                <a:gd name="T101" fmla="*/ 309 h 362"/>
                <a:gd name="T102" fmla="*/ 80 w 362"/>
                <a:gd name="T103" fmla="*/ 331 h 362"/>
                <a:gd name="T104" fmla="*/ 111 w 362"/>
                <a:gd name="T105" fmla="*/ 348 h 362"/>
                <a:gd name="T106" fmla="*/ 144 w 362"/>
                <a:gd name="T107" fmla="*/ 359 h 362"/>
                <a:gd name="T108" fmla="*/ 181 w 362"/>
                <a:gd name="T109"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362">
                  <a:moveTo>
                    <a:pt x="166" y="105"/>
                  </a:moveTo>
                  <a:lnTo>
                    <a:pt x="167" y="103"/>
                  </a:lnTo>
                  <a:lnTo>
                    <a:pt x="167" y="100"/>
                  </a:lnTo>
                  <a:lnTo>
                    <a:pt x="169" y="98"/>
                  </a:lnTo>
                  <a:lnTo>
                    <a:pt x="170" y="95"/>
                  </a:lnTo>
                  <a:lnTo>
                    <a:pt x="172" y="94"/>
                  </a:lnTo>
                  <a:lnTo>
                    <a:pt x="175" y="92"/>
                  </a:lnTo>
                  <a:lnTo>
                    <a:pt x="177" y="92"/>
                  </a:lnTo>
                  <a:lnTo>
                    <a:pt x="181" y="90"/>
                  </a:lnTo>
                  <a:lnTo>
                    <a:pt x="184" y="92"/>
                  </a:lnTo>
                  <a:lnTo>
                    <a:pt x="187" y="92"/>
                  </a:lnTo>
                  <a:lnTo>
                    <a:pt x="189" y="94"/>
                  </a:lnTo>
                  <a:lnTo>
                    <a:pt x="191" y="95"/>
                  </a:lnTo>
                  <a:lnTo>
                    <a:pt x="193" y="98"/>
                  </a:lnTo>
                  <a:lnTo>
                    <a:pt x="195" y="100"/>
                  </a:lnTo>
                  <a:lnTo>
                    <a:pt x="196" y="103"/>
                  </a:lnTo>
                  <a:lnTo>
                    <a:pt x="196" y="105"/>
                  </a:lnTo>
                  <a:lnTo>
                    <a:pt x="196" y="181"/>
                  </a:lnTo>
                  <a:lnTo>
                    <a:pt x="241" y="181"/>
                  </a:lnTo>
                  <a:lnTo>
                    <a:pt x="244" y="182"/>
                  </a:lnTo>
                  <a:lnTo>
                    <a:pt x="247" y="183"/>
                  </a:lnTo>
                  <a:lnTo>
                    <a:pt x="249" y="184"/>
                  </a:lnTo>
                  <a:lnTo>
                    <a:pt x="251" y="186"/>
                  </a:lnTo>
                  <a:lnTo>
                    <a:pt x="254" y="188"/>
                  </a:lnTo>
                  <a:lnTo>
                    <a:pt x="255" y="190"/>
                  </a:lnTo>
                  <a:lnTo>
                    <a:pt x="256" y="193"/>
                  </a:lnTo>
                  <a:lnTo>
                    <a:pt x="256" y="197"/>
                  </a:lnTo>
                  <a:lnTo>
                    <a:pt x="256" y="199"/>
                  </a:lnTo>
                  <a:lnTo>
                    <a:pt x="255" y="202"/>
                  </a:lnTo>
                  <a:lnTo>
                    <a:pt x="254" y="204"/>
                  </a:lnTo>
                  <a:lnTo>
                    <a:pt x="251" y="206"/>
                  </a:lnTo>
                  <a:lnTo>
                    <a:pt x="249" y="208"/>
                  </a:lnTo>
                  <a:lnTo>
                    <a:pt x="247" y="211"/>
                  </a:lnTo>
                  <a:lnTo>
                    <a:pt x="244" y="211"/>
                  </a:lnTo>
                  <a:lnTo>
                    <a:pt x="241" y="212"/>
                  </a:lnTo>
                  <a:lnTo>
                    <a:pt x="181" y="212"/>
                  </a:lnTo>
                  <a:lnTo>
                    <a:pt x="177" y="211"/>
                  </a:lnTo>
                  <a:lnTo>
                    <a:pt x="175" y="211"/>
                  </a:lnTo>
                  <a:lnTo>
                    <a:pt x="172" y="208"/>
                  </a:lnTo>
                  <a:lnTo>
                    <a:pt x="170" y="206"/>
                  </a:lnTo>
                  <a:lnTo>
                    <a:pt x="169" y="204"/>
                  </a:lnTo>
                  <a:lnTo>
                    <a:pt x="167" y="202"/>
                  </a:lnTo>
                  <a:lnTo>
                    <a:pt x="167" y="199"/>
                  </a:lnTo>
                  <a:lnTo>
                    <a:pt x="166" y="197"/>
                  </a:lnTo>
                  <a:lnTo>
                    <a:pt x="166" y="105"/>
                  </a:lnTo>
                  <a:close/>
                  <a:moveTo>
                    <a:pt x="181" y="362"/>
                  </a:moveTo>
                  <a:lnTo>
                    <a:pt x="200" y="361"/>
                  </a:lnTo>
                  <a:lnTo>
                    <a:pt x="217" y="359"/>
                  </a:lnTo>
                  <a:lnTo>
                    <a:pt x="234" y="353"/>
                  </a:lnTo>
                  <a:lnTo>
                    <a:pt x="251" y="348"/>
                  </a:lnTo>
                  <a:lnTo>
                    <a:pt x="268" y="340"/>
                  </a:lnTo>
                  <a:lnTo>
                    <a:pt x="281" y="331"/>
                  </a:lnTo>
                  <a:lnTo>
                    <a:pt x="295" y="320"/>
                  </a:lnTo>
                  <a:lnTo>
                    <a:pt x="308" y="309"/>
                  </a:lnTo>
                  <a:lnTo>
                    <a:pt x="320" y="296"/>
                  </a:lnTo>
                  <a:lnTo>
                    <a:pt x="331" y="282"/>
                  </a:lnTo>
                  <a:lnTo>
                    <a:pt x="339" y="267"/>
                  </a:lnTo>
                  <a:lnTo>
                    <a:pt x="347" y="251"/>
                  </a:lnTo>
                  <a:lnTo>
                    <a:pt x="353" y="235"/>
                  </a:lnTo>
                  <a:lnTo>
                    <a:pt x="358" y="217"/>
                  </a:lnTo>
                  <a:lnTo>
                    <a:pt x="361" y="200"/>
                  </a:lnTo>
                  <a:lnTo>
                    <a:pt x="362" y="182"/>
                  </a:lnTo>
                  <a:lnTo>
                    <a:pt x="361" y="162"/>
                  </a:lnTo>
                  <a:lnTo>
                    <a:pt x="358" y="145"/>
                  </a:lnTo>
                  <a:lnTo>
                    <a:pt x="353" y="127"/>
                  </a:lnTo>
                  <a:lnTo>
                    <a:pt x="347" y="111"/>
                  </a:lnTo>
                  <a:lnTo>
                    <a:pt x="339" y="95"/>
                  </a:lnTo>
                  <a:lnTo>
                    <a:pt x="331" y="80"/>
                  </a:lnTo>
                  <a:lnTo>
                    <a:pt x="320" y="66"/>
                  </a:lnTo>
                  <a:lnTo>
                    <a:pt x="308" y="53"/>
                  </a:lnTo>
                  <a:lnTo>
                    <a:pt x="295" y="42"/>
                  </a:lnTo>
                  <a:lnTo>
                    <a:pt x="281" y="31"/>
                  </a:lnTo>
                  <a:lnTo>
                    <a:pt x="268" y="22"/>
                  </a:lnTo>
                  <a:lnTo>
                    <a:pt x="251" y="14"/>
                  </a:lnTo>
                  <a:lnTo>
                    <a:pt x="234" y="9"/>
                  </a:lnTo>
                  <a:lnTo>
                    <a:pt x="217" y="5"/>
                  </a:lnTo>
                  <a:lnTo>
                    <a:pt x="200" y="1"/>
                  </a:lnTo>
                  <a:lnTo>
                    <a:pt x="181" y="0"/>
                  </a:lnTo>
                  <a:lnTo>
                    <a:pt x="162" y="1"/>
                  </a:lnTo>
                  <a:lnTo>
                    <a:pt x="144" y="5"/>
                  </a:lnTo>
                  <a:lnTo>
                    <a:pt x="127" y="9"/>
                  </a:lnTo>
                  <a:lnTo>
                    <a:pt x="111" y="14"/>
                  </a:lnTo>
                  <a:lnTo>
                    <a:pt x="95" y="22"/>
                  </a:lnTo>
                  <a:lnTo>
                    <a:pt x="80" y="31"/>
                  </a:lnTo>
                  <a:lnTo>
                    <a:pt x="66" y="42"/>
                  </a:lnTo>
                  <a:lnTo>
                    <a:pt x="53" y="53"/>
                  </a:lnTo>
                  <a:lnTo>
                    <a:pt x="41" y="66"/>
                  </a:lnTo>
                  <a:lnTo>
                    <a:pt x="32" y="80"/>
                  </a:lnTo>
                  <a:lnTo>
                    <a:pt x="22" y="95"/>
                  </a:lnTo>
                  <a:lnTo>
                    <a:pt x="14" y="111"/>
                  </a:lnTo>
                  <a:lnTo>
                    <a:pt x="8" y="128"/>
                  </a:lnTo>
                  <a:lnTo>
                    <a:pt x="4" y="145"/>
                  </a:lnTo>
                  <a:lnTo>
                    <a:pt x="2" y="162"/>
                  </a:lnTo>
                  <a:lnTo>
                    <a:pt x="0" y="182"/>
                  </a:lnTo>
                  <a:lnTo>
                    <a:pt x="2" y="200"/>
                  </a:lnTo>
                  <a:lnTo>
                    <a:pt x="4" y="217"/>
                  </a:lnTo>
                  <a:lnTo>
                    <a:pt x="8" y="235"/>
                  </a:lnTo>
                  <a:lnTo>
                    <a:pt x="14" y="251"/>
                  </a:lnTo>
                  <a:lnTo>
                    <a:pt x="22" y="267"/>
                  </a:lnTo>
                  <a:lnTo>
                    <a:pt x="32" y="282"/>
                  </a:lnTo>
                  <a:lnTo>
                    <a:pt x="41" y="296"/>
                  </a:lnTo>
                  <a:lnTo>
                    <a:pt x="53" y="309"/>
                  </a:lnTo>
                  <a:lnTo>
                    <a:pt x="66" y="320"/>
                  </a:lnTo>
                  <a:lnTo>
                    <a:pt x="80" y="331"/>
                  </a:lnTo>
                  <a:lnTo>
                    <a:pt x="95" y="340"/>
                  </a:lnTo>
                  <a:lnTo>
                    <a:pt x="111" y="348"/>
                  </a:lnTo>
                  <a:lnTo>
                    <a:pt x="127" y="353"/>
                  </a:lnTo>
                  <a:lnTo>
                    <a:pt x="144" y="359"/>
                  </a:lnTo>
                  <a:lnTo>
                    <a:pt x="162" y="361"/>
                  </a:lnTo>
                  <a:lnTo>
                    <a:pt x="181" y="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532">
              <a:extLst>
                <a:ext uri="{FF2B5EF4-FFF2-40B4-BE49-F238E27FC236}">
                  <a16:creationId xmlns:a16="http://schemas.microsoft.com/office/drawing/2014/main" id="{BD43402D-9E7D-4E9C-98DC-87507F6A6662}"/>
                </a:ext>
              </a:extLst>
            </p:cNvPr>
            <p:cNvSpPr>
              <a:spLocks/>
            </p:cNvSpPr>
            <p:nvPr/>
          </p:nvSpPr>
          <p:spPr bwMode="auto">
            <a:xfrm>
              <a:off x="2689225" y="2732088"/>
              <a:ext cx="47625" cy="47625"/>
            </a:xfrm>
            <a:custGeom>
              <a:avLst/>
              <a:gdLst>
                <a:gd name="T0" fmla="*/ 67 w 150"/>
                <a:gd name="T1" fmla="*/ 0 h 150"/>
                <a:gd name="T2" fmla="*/ 52 w 150"/>
                <a:gd name="T3" fmla="*/ 3 h 150"/>
                <a:gd name="T4" fmla="*/ 38 w 150"/>
                <a:gd name="T5" fmla="*/ 9 h 150"/>
                <a:gd name="T6" fmla="*/ 27 w 150"/>
                <a:gd name="T7" fmla="*/ 17 h 150"/>
                <a:gd name="T8" fmla="*/ 17 w 150"/>
                <a:gd name="T9" fmla="*/ 27 h 150"/>
                <a:gd name="T10" fmla="*/ 8 w 150"/>
                <a:gd name="T11" fmla="*/ 39 h 150"/>
                <a:gd name="T12" fmla="*/ 3 w 150"/>
                <a:gd name="T13" fmla="*/ 53 h 150"/>
                <a:gd name="T14" fmla="*/ 0 w 150"/>
                <a:gd name="T15" fmla="*/ 68 h 150"/>
                <a:gd name="T16" fmla="*/ 0 w 150"/>
                <a:gd name="T17" fmla="*/ 83 h 150"/>
                <a:gd name="T18" fmla="*/ 3 w 150"/>
                <a:gd name="T19" fmla="*/ 98 h 150"/>
                <a:gd name="T20" fmla="*/ 8 w 150"/>
                <a:gd name="T21" fmla="*/ 111 h 150"/>
                <a:gd name="T22" fmla="*/ 17 w 150"/>
                <a:gd name="T23" fmla="*/ 123 h 150"/>
                <a:gd name="T24" fmla="*/ 27 w 150"/>
                <a:gd name="T25" fmla="*/ 133 h 150"/>
                <a:gd name="T26" fmla="*/ 38 w 150"/>
                <a:gd name="T27" fmla="*/ 141 h 150"/>
                <a:gd name="T28" fmla="*/ 52 w 150"/>
                <a:gd name="T29" fmla="*/ 147 h 150"/>
                <a:gd name="T30" fmla="*/ 67 w 150"/>
                <a:gd name="T31" fmla="*/ 150 h 150"/>
                <a:gd name="T32" fmla="*/ 82 w 150"/>
                <a:gd name="T33" fmla="*/ 150 h 150"/>
                <a:gd name="T34" fmla="*/ 97 w 150"/>
                <a:gd name="T35" fmla="*/ 147 h 150"/>
                <a:gd name="T36" fmla="*/ 110 w 150"/>
                <a:gd name="T37" fmla="*/ 141 h 150"/>
                <a:gd name="T38" fmla="*/ 122 w 150"/>
                <a:gd name="T39" fmla="*/ 133 h 150"/>
                <a:gd name="T40" fmla="*/ 133 w 150"/>
                <a:gd name="T41" fmla="*/ 123 h 150"/>
                <a:gd name="T42" fmla="*/ 140 w 150"/>
                <a:gd name="T43" fmla="*/ 111 h 150"/>
                <a:gd name="T44" fmla="*/ 147 w 150"/>
                <a:gd name="T45" fmla="*/ 98 h 150"/>
                <a:gd name="T46" fmla="*/ 150 w 150"/>
                <a:gd name="T47" fmla="*/ 83 h 150"/>
                <a:gd name="T48" fmla="*/ 150 w 150"/>
                <a:gd name="T49" fmla="*/ 68 h 150"/>
                <a:gd name="T50" fmla="*/ 147 w 150"/>
                <a:gd name="T51" fmla="*/ 53 h 150"/>
                <a:gd name="T52" fmla="*/ 140 w 150"/>
                <a:gd name="T53" fmla="*/ 39 h 150"/>
                <a:gd name="T54" fmla="*/ 133 w 150"/>
                <a:gd name="T55" fmla="*/ 27 h 150"/>
                <a:gd name="T56" fmla="*/ 122 w 150"/>
                <a:gd name="T57" fmla="*/ 17 h 150"/>
                <a:gd name="T58" fmla="*/ 110 w 150"/>
                <a:gd name="T59" fmla="*/ 9 h 150"/>
                <a:gd name="T60" fmla="*/ 97 w 150"/>
                <a:gd name="T61" fmla="*/ 3 h 150"/>
                <a:gd name="T62" fmla="*/ 82 w 150"/>
                <a:gd name="T6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150">
                  <a:moveTo>
                    <a:pt x="75" y="0"/>
                  </a:moveTo>
                  <a:lnTo>
                    <a:pt x="67" y="0"/>
                  </a:lnTo>
                  <a:lnTo>
                    <a:pt x="60" y="1"/>
                  </a:lnTo>
                  <a:lnTo>
                    <a:pt x="52" y="3"/>
                  </a:lnTo>
                  <a:lnTo>
                    <a:pt x="45" y="6"/>
                  </a:lnTo>
                  <a:lnTo>
                    <a:pt x="38" y="9"/>
                  </a:lnTo>
                  <a:lnTo>
                    <a:pt x="32" y="13"/>
                  </a:lnTo>
                  <a:lnTo>
                    <a:pt x="27" y="17"/>
                  </a:lnTo>
                  <a:lnTo>
                    <a:pt x="21" y="22"/>
                  </a:lnTo>
                  <a:lnTo>
                    <a:pt x="17" y="27"/>
                  </a:lnTo>
                  <a:lnTo>
                    <a:pt x="13" y="33"/>
                  </a:lnTo>
                  <a:lnTo>
                    <a:pt x="8" y="39"/>
                  </a:lnTo>
                  <a:lnTo>
                    <a:pt x="5" y="45"/>
                  </a:lnTo>
                  <a:lnTo>
                    <a:pt x="3" y="53"/>
                  </a:lnTo>
                  <a:lnTo>
                    <a:pt x="1" y="60"/>
                  </a:lnTo>
                  <a:lnTo>
                    <a:pt x="0" y="68"/>
                  </a:lnTo>
                  <a:lnTo>
                    <a:pt x="0" y="75"/>
                  </a:lnTo>
                  <a:lnTo>
                    <a:pt x="0" y="83"/>
                  </a:lnTo>
                  <a:lnTo>
                    <a:pt x="1" y="90"/>
                  </a:lnTo>
                  <a:lnTo>
                    <a:pt x="3" y="98"/>
                  </a:lnTo>
                  <a:lnTo>
                    <a:pt x="5" y="104"/>
                  </a:lnTo>
                  <a:lnTo>
                    <a:pt x="8" y="111"/>
                  </a:lnTo>
                  <a:lnTo>
                    <a:pt x="13" y="117"/>
                  </a:lnTo>
                  <a:lnTo>
                    <a:pt x="17" y="123"/>
                  </a:lnTo>
                  <a:lnTo>
                    <a:pt x="21" y="128"/>
                  </a:lnTo>
                  <a:lnTo>
                    <a:pt x="27" y="133"/>
                  </a:lnTo>
                  <a:lnTo>
                    <a:pt x="32" y="138"/>
                  </a:lnTo>
                  <a:lnTo>
                    <a:pt x="38" y="141"/>
                  </a:lnTo>
                  <a:lnTo>
                    <a:pt x="45" y="144"/>
                  </a:lnTo>
                  <a:lnTo>
                    <a:pt x="52" y="147"/>
                  </a:lnTo>
                  <a:lnTo>
                    <a:pt x="60" y="149"/>
                  </a:lnTo>
                  <a:lnTo>
                    <a:pt x="67" y="150"/>
                  </a:lnTo>
                  <a:lnTo>
                    <a:pt x="75" y="150"/>
                  </a:lnTo>
                  <a:lnTo>
                    <a:pt x="82" y="150"/>
                  </a:lnTo>
                  <a:lnTo>
                    <a:pt x="90" y="149"/>
                  </a:lnTo>
                  <a:lnTo>
                    <a:pt x="97" y="147"/>
                  </a:lnTo>
                  <a:lnTo>
                    <a:pt x="104" y="144"/>
                  </a:lnTo>
                  <a:lnTo>
                    <a:pt x="110" y="141"/>
                  </a:lnTo>
                  <a:lnTo>
                    <a:pt x="117" y="138"/>
                  </a:lnTo>
                  <a:lnTo>
                    <a:pt x="122" y="133"/>
                  </a:lnTo>
                  <a:lnTo>
                    <a:pt x="127" y="128"/>
                  </a:lnTo>
                  <a:lnTo>
                    <a:pt x="133" y="123"/>
                  </a:lnTo>
                  <a:lnTo>
                    <a:pt x="137" y="117"/>
                  </a:lnTo>
                  <a:lnTo>
                    <a:pt x="140" y="111"/>
                  </a:lnTo>
                  <a:lnTo>
                    <a:pt x="144" y="104"/>
                  </a:lnTo>
                  <a:lnTo>
                    <a:pt x="147" y="98"/>
                  </a:lnTo>
                  <a:lnTo>
                    <a:pt x="148" y="90"/>
                  </a:lnTo>
                  <a:lnTo>
                    <a:pt x="150" y="83"/>
                  </a:lnTo>
                  <a:lnTo>
                    <a:pt x="150" y="75"/>
                  </a:lnTo>
                  <a:lnTo>
                    <a:pt x="150" y="68"/>
                  </a:lnTo>
                  <a:lnTo>
                    <a:pt x="148" y="60"/>
                  </a:lnTo>
                  <a:lnTo>
                    <a:pt x="147" y="53"/>
                  </a:lnTo>
                  <a:lnTo>
                    <a:pt x="144" y="45"/>
                  </a:lnTo>
                  <a:lnTo>
                    <a:pt x="140" y="39"/>
                  </a:lnTo>
                  <a:lnTo>
                    <a:pt x="137" y="33"/>
                  </a:lnTo>
                  <a:lnTo>
                    <a:pt x="133" y="27"/>
                  </a:lnTo>
                  <a:lnTo>
                    <a:pt x="127" y="22"/>
                  </a:lnTo>
                  <a:lnTo>
                    <a:pt x="122" y="17"/>
                  </a:lnTo>
                  <a:lnTo>
                    <a:pt x="117" y="13"/>
                  </a:lnTo>
                  <a:lnTo>
                    <a:pt x="110" y="9"/>
                  </a:lnTo>
                  <a:lnTo>
                    <a:pt x="104" y="6"/>
                  </a:lnTo>
                  <a:lnTo>
                    <a:pt x="97" y="3"/>
                  </a:lnTo>
                  <a:lnTo>
                    <a:pt x="90" y="1"/>
                  </a:lnTo>
                  <a:lnTo>
                    <a:pt x="82"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5" name="Freeform 533">
              <a:extLst>
                <a:ext uri="{FF2B5EF4-FFF2-40B4-BE49-F238E27FC236}">
                  <a16:creationId xmlns:a16="http://schemas.microsoft.com/office/drawing/2014/main" id="{922A9BE5-B035-4BE9-B224-A631D6499DC1}"/>
                </a:ext>
              </a:extLst>
            </p:cNvPr>
            <p:cNvSpPr>
              <a:spLocks noEditPoints="1"/>
            </p:cNvSpPr>
            <p:nvPr/>
          </p:nvSpPr>
          <p:spPr bwMode="auto">
            <a:xfrm>
              <a:off x="2789238" y="2654300"/>
              <a:ext cx="96838" cy="106363"/>
            </a:xfrm>
            <a:custGeom>
              <a:avLst/>
              <a:gdLst>
                <a:gd name="T0" fmla="*/ 30 w 301"/>
                <a:gd name="T1" fmla="*/ 30 h 331"/>
                <a:gd name="T2" fmla="*/ 250 w 301"/>
                <a:gd name="T3" fmla="*/ 150 h 331"/>
                <a:gd name="T4" fmla="*/ 301 w 301"/>
                <a:gd name="T5" fmla="*/ 165 h 331"/>
                <a:gd name="T6" fmla="*/ 300 w 301"/>
                <a:gd name="T7" fmla="*/ 161 h 331"/>
                <a:gd name="T8" fmla="*/ 300 w 301"/>
                <a:gd name="T9" fmla="*/ 160 h 331"/>
                <a:gd name="T10" fmla="*/ 297 w 301"/>
                <a:gd name="T11" fmla="*/ 155 h 331"/>
                <a:gd name="T12" fmla="*/ 297 w 301"/>
                <a:gd name="T13" fmla="*/ 155 h 331"/>
                <a:gd name="T14" fmla="*/ 144 w 301"/>
                <a:gd name="T15" fmla="*/ 2 h 331"/>
                <a:gd name="T16" fmla="*/ 138 w 301"/>
                <a:gd name="T17" fmla="*/ 0 h 331"/>
                <a:gd name="T18" fmla="*/ 15 w 301"/>
                <a:gd name="T19" fmla="*/ 0 h 331"/>
                <a:gd name="T20" fmla="*/ 10 w 301"/>
                <a:gd name="T21" fmla="*/ 1 h 331"/>
                <a:gd name="T22" fmla="*/ 4 w 301"/>
                <a:gd name="T23" fmla="*/ 4 h 331"/>
                <a:gd name="T24" fmla="*/ 1 w 301"/>
                <a:gd name="T25" fmla="*/ 10 h 331"/>
                <a:gd name="T26" fmla="*/ 0 w 301"/>
                <a:gd name="T27" fmla="*/ 15 h 331"/>
                <a:gd name="T28" fmla="*/ 0 w 301"/>
                <a:gd name="T29" fmla="*/ 316 h 331"/>
                <a:gd name="T30" fmla="*/ 1 w 301"/>
                <a:gd name="T31" fmla="*/ 322 h 331"/>
                <a:gd name="T32" fmla="*/ 4 w 301"/>
                <a:gd name="T33" fmla="*/ 327 h 331"/>
                <a:gd name="T34" fmla="*/ 10 w 301"/>
                <a:gd name="T35" fmla="*/ 330 h 331"/>
                <a:gd name="T36" fmla="*/ 15 w 301"/>
                <a:gd name="T37" fmla="*/ 331 h 331"/>
                <a:gd name="T38" fmla="*/ 31 w 301"/>
                <a:gd name="T39" fmla="*/ 324 h 331"/>
                <a:gd name="T40" fmla="*/ 31 w 301"/>
                <a:gd name="T41" fmla="*/ 306 h 331"/>
                <a:gd name="T42" fmla="*/ 35 w 301"/>
                <a:gd name="T43" fmla="*/ 285 h 331"/>
                <a:gd name="T44" fmla="*/ 43 w 301"/>
                <a:gd name="T45" fmla="*/ 266 h 331"/>
                <a:gd name="T46" fmla="*/ 55 w 301"/>
                <a:gd name="T47" fmla="*/ 249 h 331"/>
                <a:gd name="T48" fmla="*/ 69 w 301"/>
                <a:gd name="T49" fmla="*/ 235 h 331"/>
                <a:gd name="T50" fmla="*/ 86 w 301"/>
                <a:gd name="T51" fmla="*/ 223 h 331"/>
                <a:gd name="T52" fmla="*/ 104 w 301"/>
                <a:gd name="T53" fmla="*/ 215 h 331"/>
                <a:gd name="T54" fmla="*/ 126 w 301"/>
                <a:gd name="T55" fmla="*/ 211 h 331"/>
                <a:gd name="T56" fmla="*/ 147 w 301"/>
                <a:gd name="T57" fmla="*/ 211 h 331"/>
                <a:gd name="T58" fmla="*/ 167 w 301"/>
                <a:gd name="T59" fmla="*/ 215 h 331"/>
                <a:gd name="T60" fmla="*/ 186 w 301"/>
                <a:gd name="T61" fmla="*/ 223 h 331"/>
                <a:gd name="T62" fmla="*/ 203 w 301"/>
                <a:gd name="T63" fmla="*/ 235 h 331"/>
                <a:gd name="T64" fmla="*/ 217 w 301"/>
                <a:gd name="T65" fmla="*/ 249 h 331"/>
                <a:gd name="T66" fmla="*/ 229 w 301"/>
                <a:gd name="T67" fmla="*/ 266 h 331"/>
                <a:gd name="T68" fmla="*/ 236 w 301"/>
                <a:gd name="T69" fmla="*/ 285 h 331"/>
                <a:gd name="T70" fmla="*/ 240 w 301"/>
                <a:gd name="T71" fmla="*/ 306 h 331"/>
                <a:gd name="T72" fmla="*/ 241 w 301"/>
                <a:gd name="T73" fmla="*/ 324 h 331"/>
                <a:gd name="T74" fmla="*/ 286 w 301"/>
                <a:gd name="T75" fmla="*/ 331 h 331"/>
                <a:gd name="T76" fmla="*/ 292 w 301"/>
                <a:gd name="T77" fmla="*/ 330 h 331"/>
                <a:gd name="T78" fmla="*/ 297 w 301"/>
                <a:gd name="T79" fmla="*/ 327 h 331"/>
                <a:gd name="T80" fmla="*/ 300 w 301"/>
                <a:gd name="T81" fmla="*/ 322 h 331"/>
                <a:gd name="T82" fmla="*/ 301 w 301"/>
                <a:gd name="T83" fmla="*/ 316 h 331"/>
                <a:gd name="T84" fmla="*/ 301 w 301"/>
                <a:gd name="T85" fmla="*/ 16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31">
                  <a:moveTo>
                    <a:pt x="30" y="150"/>
                  </a:moveTo>
                  <a:lnTo>
                    <a:pt x="30" y="30"/>
                  </a:lnTo>
                  <a:lnTo>
                    <a:pt x="130" y="30"/>
                  </a:lnTo>
                  <a:lnTo>
                    <a:pt x="250" y="150"/>
                  </a:lnTo>
                  <a:lnTo>
                    <a:pt x="30" y="150"/>
                  </a:lnTo>
                  <a:close/>
                  <a:moveTo>
                    <a:pt x="301" y="165"/>
                  </a:moveTo>
                  <a:lnTo>
                    <a:pt x="300" y="163"/>
                  </a:lnTo>
                  <a:lnTo>
                    <a:pt x="300" y="161"/>
                  </a:lnTo>
                  <a:lnTo>
                    <a:pt x="300" y="160"/>
                  </a:lnTo>
                  <a:lnTo>
                    <a:pt x="300" y="160"/>
                  </a:lnTo>
                  <a:lnTo>
                    <a:pt x="298" y="156"/>
                  </a:lnTo>
                  <a:lnTo>
                    <a:pt x="297" y="155"/>
                  </a:lnTo>
                  <a:lnTo>
                    <a:pt x="297" y="155"/>
                  </a:lnTo>
                  <a:lnTo>
                    <a:pt x="297" y="155"/>
                  </a:lnTo>
                  <a:lnTo>
                    <a:pt x="147" y="4"/>
                  </a:lnTo>
                  <a:lnTo>
                    <a:pt x="144" y="2"/>
                  </a:lnTo>
                  <a:lnTo>
                    <a:pt x="142" y="1"/>
                  </a:lnTo>
                  <a:lnTo>
                    <a:pt x="138" y="0"/>
                  </a:lnTo>
                  <a:lnTo>
                    <a:pt x="136" y="0"/>
                  </a:lnTo>
                  <a:lnTo>
                    <a:pt x="15" y="0"/>
                  </a:lnTo>
                  <a:lnTo>
                    <a:pt x="12" y="0"/>
                  </a:lnTo>
                  <a:lnTo>
                    <a:pt x="10" y="1"/>
                  </a:lnTo>
                  <a:lnTo>
                    <a:pt x="7" y="2"/>
                  </a:lnTo>
                  <a:lnTo>
                    <a:pt x="4" y="4"/>
                  </a:lnTo>
                  <a:lnTo>
                    <a:pt x="3" y="6"/>
                  </a:lnTo>
                  <a:lnTo>
                    <a:pt x="1" y="10"/>
                  </a:lnTo>
                  <a:lnTo>
                    <a:pt x="1" y="12"/>
                  </a:lnTo>
                  <a:lnTo>
                    <a:pt x="0" y="15"/>
                  </a:lnTo>
                  <a:lnTo>
                    <a:pt x="0" y="165"/>
                  </a:lnTo>
                  <a:lnTo>
                    <a:pt x="0" y="316"/>
                  </a:lnTo>
                  <a:lnTo>
                    <a:pt x="1" y="320"/>
                  </a:lnTo>
                  <a:lnTo>
                    <a:pt x="1" y="322"/>
                  </a:lnTo>
                  <a:lnTo>
                    <a:pt x="3" y="325"/>
                  </a:lnTo>
                  <a:lnTo>
                    <a:pt x="4" y="327"/>
                  </a:lnTo>
                  <a:lnTo>
                    <a:pt x="7" y="328"/>
                  </a:lnTo>
                  <a:lnTo>
                    <a:pt x="10" y="330"/>
                  </a:lnTo>
                  <a:lnTo>
                    <a:pt x="12" y="331"/>
                  </a:lnTo>
                  <a:lnTo>
                    <a:pt x="15" y="331"/>
                  </a:lnTo>
                  <a:lnTo>
                    <a:pt x="31" y="331"/>
                  </a:lnTo>
                  <a:lnTo>
                    <a:pt x="31" y="324"/>
                  </a:lnTo>
                  <a:lnTo>
                    <a:pt x="30" y="316"/>
                  </a:lnTo>
                  <a:lnTo>
                    <a:pt x="31" y="306"/>
                  </a:lnTo>
                  <a:lnTo>
                    <a:pt x="32" y="295"/>
                  </a:lnTo>
                  <a:lnTo>
                    <a:pt x="35" y="285"/>
                  </a:lnTo>
                  <a:lnTo>
                    <a:pt x="39" y="276"/>
                  </a:lnTo>
                  <a:lnTo>
                    <a:pt x="43" y="266"/>
                  </a:lnTo>
                  <a:lnTo>
                    <a:pt x="48" y="257"/>
                  </a:lnTo>
                  <a:lnTo>
                    <a:pt x="55" y="249"/>
                  </a:lnTo>
                  <a:lnTo>
                    <a:pt x="61" y="241"/>
                  </a:lnTo>
                  <a:lnTo>
                    <a:pt x="69" y="235"/>
                  </a:lnTo>
                  <a:lnTo>
                    <a:pt x="77" y="228"/>
                  </a:lnTo>
                  <a:lnTo>
                    <a:pt x="86" y="223"/>
                  </a:lnTo>
                  <a:lnTo>
                    <a:pt x="94" y="219"/>
                  </a:lnTo>
                  <a:lnTo>
                    <a:pt x="104" y="215"/>
                  </a:lnTo>
                  <a:lnTo>
                    <a:pt x="115" y="213"/>
                  </a:lnTo>
                  <a:lnTo>
                    <a:pt x="126" y="211"/>
                  </a:lnTo>
                  <a:lnTo>
                    <a:pt x="136" y="211"/>
                  </a:lnTo>
                  <a:lnTo>
                    <a:pt x="147" y="211"/>
                  </a:lnTo>
                  <a:lnTo>
                    <a:pt x="157" y="213"/>
                  </a:lnTo>
                  <a:lnTo>
                    <a:pt x="167" y="215"/>
                  </a:lnTo>
                  <a:lnTo>
                    <a:pt x="177" y="219"/>
                  </a:lnTo>
                  <a:lnTo>
                    <a:pt x="186" y="223"/>
                  </a:lnTo>
                  <a:lnTo>
                    <a:pt x="194" y="228"/>
                  </a:lnTo>
                  <a:lnTo>
                    <a:pt x="203" y="235"/>
                  </a:lnTo>
                  <a:lnTo>
                    <a:pt x="210" y="241"/>
                  </a:lnTo>
                  <a:lnTo>
                    <a:pt x="217" y="249"/>
                  </a:lnTo>
                  <a:lnTo>
                    <a:pt x="223" y="257"/>
                  </a:lnTo>
                  <a:lnTo>
                    <a:pt x="229" y="266"/>
                  </a:lnTo>
                  <a:lnTo>
                    <a:pt x="233" y="276"/>
                  </a:lnTo>
                  <a:lnTo>
                    <a:pt x="236" y="285"/>
                  </a:lnTo>
                  <a:lnTo>
                    <a:pt x="239" y="295"/>
                  </a:lnTo>
                  <a:lnTo>
                    <a:pt x="240" y="306"/>
                  </a:lnTo>
                  <a:lnTo>
                    <a:pt x="241" y="316"/>
                  </a:lnTo>
                  <a:lnTo>
                    <a:pt x="241" y="324"/>
                  </a:lnTo>
                  <a:lnTo>
                    <a:pt x="240" y="331"/>
                  </a:lnTo>
                  <a:lnTo>
                    <a:pt x="286" y="331"/>
                  </a:lnTo>
                  <a:lnTo>
                    <a:pt x="290" y="330"/>
                  </a:lnTo>
                  <a:lnTo>
                    <a:pt x="292" y="330"/>
                  </a:lnTo>
                  <a:lnTo>
                    <a:pt x="295" y="328"/>
                  </a:lnTo>
                  <a:lnTo>
                    <a:pt x="297" y="327"/>
                  </a:lnTo>
                  <a:lnTo>
                    <a:pt x="299" y="325"/>
                  </a:lnTo>
                  <a:lnTo>
                    <a:pt x="300" y="322"/>
                  </a:lnTo>
                  <a:lnTo>
                    <a:pt x="301" y="320"/>
                  </a:lnTo>
                  <a:lnTo>
                    <a:pt x="301" y="316"/>
                  </a:lnTo>
                  <a:lnTo>
                    <a:pt x="301" y="165"/>
                  </a:lnTo>
                  <a:lnTo>
                    <a:pt x="301" y="165"/>
                  </a:lnTo>
                  <a:lnTo>
                    <a:pt x="301"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6" name="Freeform 534">
              <a:extLst>
                <a:ext uri="{FF2B5EF4-FFF2-40B4-BE49-F238E27FC236}">
                  <a16:creationId xmlns:a16="http://schemas.microsoft.com/office/drawing/2014/main" id="{AE4B17A5-F296-4E67-A197-56215DF0BE31}"/>
                </a:ext>
              </a:extLst>
            </p:cNvPr>
            <p:cNvSpPr>
              <a:spLocks/>
            </p:cNvSpPr>
            <p:nvPr/>
          </p:nvSpPr>
          <p:spPr bwMode="auto">
            <a:xfrm>
              <a:off x="2808288" y="2732088"/>
              <a:ext cx="49213" cy="47625"/>
            </a:xfrm>
            <a:custGeom>
              <a:avLst/>
              <a:gdLst>
                <a:gd name="T0" fmla="*/ 68 w 151"/>
                <a:gd name="T1" fmla="*/ 0 h 150"/>
                <a:gd name="T2" fmla="*/ 54 w 151"/>
                <a:gd name="T3" fmla="*/ 3 h 150"/>
                <a:gd name="T4" fmla="*/ 40 w 151"/>
                <a:gd name="T5" fmla="*/ 9 h 150"/>
                <a:gd name="T6" fmla="*/ 28 w 151"/>
                <a:gd name="T7" fmla="*/ 17 h 150"/>
                <a:gd name="T8" fmla="*/ 17 w 151"/>
                <a:gd name="T9" fmla="*/ 27 h 150"/>
                <a:gd name="T10" fmla="*/ 10 w 151"/>
                <a:gd name="T11" fmla="*/ 39 h 150"/>
                <a:gd name="T12" fmla="*/ 4 w 151"/>
                <a:gd name="T13" fmla="*/ 53 h 150"/>
                <a:gd name="T14" fmla="*/ 1 w 151"/>
                <a:gd name="T15" fmla="*/ 68 h 150"/>
                <a:gd name="T16" fmla="*/ 1 w 151"/>
                <a:gd name="T17" fmla="*/ 83 h 150"/>
                <a:gd name="T18" fmla="*/ 4 w 151"/>
                <a:gd name="T19" fmla="*/ 98 h 150"/>
                <a:gd name="T20" fmla="*/ 10 w 151"/>
                <a:gd name="T21" fmla="*/ 111 h 150"/>
                <a:gd name="T22" fmla="*/ 17 w 151"/>
                <a:gd name="T23" fmla="*/ 123 h 150"/>
                <a:gd name="T24" fmla="*/ 28 w 151"/>
                <a:gd name="T25" fmla="*/ 133 h 150"/>
                <a:gd name="T26" fmla="*/ 40 w 151"/>
                <a:gd name="T27" fmla="*/ 141 h 150"/>
                <a:gd name="T28" fmla="*/ 54 w 151"/>
                <a:gd name="T29" fmla="*/ 147 h 150"/>
                <a:gd name="T30" fmla="*/ 68 w 151"/>
                <a:gd name="T31" fmla="*/ 150 h 150"/>
                <a:gd name="T32" fmla="*/ 84 w 151"/>
                <a:gd name="T33" fmla="*/ 150 h 150"/>
                <a:gd name="T34" fmla="*/ 98 w 151"/>
                <a:gd name="T35" fmla="*/ 147 h 150"/>
                <a:gd name="T36" fmla="*/ 112 w 151"/>
                <a:gd name="T37" fmla="*/ 141 h 150"/>
                <a:gd name="T38" fmla="*/ 124 w 151"/>
                <a:gd name="T39" fmla="*/ 133 h 150"/>
                <a:gd name="T40" fmla="*/ 134 w 151"/>
                <a:gd name="T41" fmla="*/ 123 h 150"/>
                <a:gd name="T42" fmla="*/ 142 w 151"/>
                <a:gd name="T43" fmla="*/ 111 h 150"/>
                <a:gd name="T44" fmla="*/ 148 w 151"/>
                <a:gd name="T45" fmla="*/ 98 h 150"/>
                <a:gd name="T46" fmla="*/ 150 w 151"/>
                <a:gd name="T47" fmla="*/ 83 h 150"/>
                <a:gd name="T48" fmla="*/ 150 w 151"/>
                <a:gd name="T49" fmla="*/ 68 h 150"/>
                <a:gd name="T50" fmla="*/ 148 w 151"/>
                <a:gd name="T51" fmla="*/ 53 h 150"/>
                <a:gd name="T52" fmla="*/ 142 w 151"/>
                <a:gd name="T53" fmla="*/ 39 h 150"/>
                <a:gd name="T54" fmla="*/ 134 w 151"/>
                <a:gd name="T55" fmla="*/ 27 h 150"/>
                <a:gd name="T56" fmla="*/ 124 w 151"/>
                <a:gd name="T57" fmla="*/ 17 h 150"/>
                <a:gd name="T58" fmla="*/ 112 w 151"/>
                <a:gd name="T59" fmla="*/ 9 h 150"/>
                <a:gd name="T60" fmla="*/ 98 w 151"/>
                <a:gd name="T61" fmla="*/ 3 h 150"/>
                <a:gd name="T62" fmla="*/ 84 w 151"/>
                <a:gd name="T6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150">
                  <a:moveTo>
                    <a:pt x="76" y="0"/>
                  </a:moveTo>
                  <a:lnTo>
                    <a:pt x="68" y="0"/>
                  </a:lnTo>
                  <a:lnTo>
                    <a:pt x="60" y="1"/>
                  </a:lnTo>
                  <a:lnTo>
                    <a:pt x="54" y="3"/>
                  </a:lnTo>
                  <a:lnTo>
                    <a:pt x="46" y="6"/>
                  </a:lnTo>
                  <a:lnTo>
                    <a:pt x="40" y="9"/>
                  </a:lnTo>
                  <a:lnTo>
                    <a:pt x="33" y="13"/>
                  </a:lnTo>
                  <a:lnTo>
                    <a:pt x="28" y="17"/>
                  </a:lnTo>
                  <a:lnTo>
                    <a:pt x="23" y="22"/>
                  </a:lnTo>
                  <a:lnTo>
                    <a:pt x="17" y="27"/>
                  </a:lnTo>
                  <a:lnTo>
                    <a:pt x="13" y="33"/>
                  </a:lnTo>
                  <a:lnTo>
                    <a:pt x="10" y="39"/>
                  </a:lnTo>
                  <a:lnTo>
                    <a:pt x="7" y="45"/>
                  </a:lnTo>
                  <a:lnTo>
                    <a:pt x="4" y="53"/>
                  </a:lnTo>
                  <a:lnTo>
                    <a:pt x="2" y="60"/>
                  </a:lnTo>
                  <a:lnTo>
                    <a:pt x="1" y="68"/>
                  </a:lnTo>
                  <a:lnTo>
                    <a:pt x="0" y="75"/>
                  </a:lnTo>
                  <a:lnTo>
                    <a:pt x="1" y="83"/>
                  </a:lnTo>
                  <a:lnTo>
                    <a:pt x="2" y="90"/>
                  </a:lnTo>
                  <a:lnTo>
                    <a:pt x="4" y="98"/>
                  </a:lnTo>
                  <a:lnTo>
                    <a:pt x="7" y="104"/>
                  </a:lnTo>
                  <a:lnTo>
                    <a:pt x="10" y="111"/>
                  </a:lnTo>
                  <a:lnTo>
                    <a:pt x="13" y="117"/>
                  </a:lnTo>
                  <a:lnTo>
                    <a:pt x="17" y="123"/>
                  </a:lnTo>
                  <a:lnTo>
                    <a:pt x="23" y="128"/>
                  </a:lnTo>
                  <a:lnTo>
                    <a:pt x="28" y="133"/>
                  </a:lnTo>
                  <a:lnTo>
                    <a:pt x="33" y="138"/>
                  </a:lnTo>
                  <a:lnTo>
                    <a:pt x="40" y="141"/>
                  </a:lnTo>
                  <a:lnTo>
                    <a:pt x="46" y="144"/>
                  </a:lnTo>
                  <a:lnTo>
                    <a:pt x="54" y="147"/>
                  </a:lnTo>
                  <a:lnTo>
                    <a:pt x="60" y="149"/>
                  </a:lnTo>
                  <a:lnTo>
                    <a:pt x="68" y="150"/>
                  </a:lnTo>
                  <a:lnTo>
                    <a:pt x="76" y="150"/>
                  </a:lnTo>
                  <a:lnTo>
                    <a:pt x="84" y="150"/>
                  </a:lnTo>
                  <a:lnTo>
                    <a:pt x="91" y="149"/>
                  </a:lnTo>
                  <a:lnTo>
                    <a:pt x="98" y="147"/>
                  </a:lnTo>
                  <a:lnTo>
                    <a:pt x="105" y="144"/>
                  </a:lnTo>
                  <a:lnTo>
                    <a:pt x="112" y="141"/>
                  </a:lnTo>
                  <a:lnTo>
                    <a:pt x="118" y="138"/>
                  </a:lnTo>
                  <a:lnTo>
                    <a:pt x="124" y="133"/>
                  </a:lnTo>
                  <a:lnTo>
                    <a:pt x="129" y="128"/>
                  </a:lnTo>
                  <a:lnTo>
                    <a:pt x="134" y="123"/>
                  </a:lnTo>
                  <a:lnTo>
                    <a:pt x="139" y="117"/>
                  </a:lnTo>
                  <a:lnTo>
                    <a:pt x="142" y="111"/>
                  </a:lnTo>
                  <a:lnTo>
                    <a:pt x="145" y="104"/>
                  </a:lnTo>
                  <a:lnTo>
                    <a:pt x="148" y="98"/>
                  </a:lnTo>
                  <a:lnTo>
                    <a:pt x="149" y="90"/>
                  </a:lnTo>
                  <a:lnTo>
                    <a:pt x="150" y="83"/>
                  </a:lnTo>
                  <a:lnTo>
                    <a:pt x="151" y="75"/>
                  </a:lnTo>
                  <a:lnTo>
                    <a:pt x="150" y="68"/>
                  </a:lnTo>
                  <a:lnTo>
                    <a:pt x="149" y="60"/>
                  </a:lnTo>
                  <a:lnTo>
                    <a:pt x="148" y="53"/>
                  </a:lnTo>
                  <a:lnTo>
                    <a:pt x="145" y="45"/>
                  </a:lnTo>
                  <a:lnTo>
                    <a:pt x="142" y="39"/>
                  </a:lnTo>
                  <a:lnTo>
                    <a:pt x="139" y="33"/>
                  </a:lnTo>
                  <a:lnTo>
                    <a:pt x="134" y="27"/>
                  </a:lnTo>
                  <a:lnTo>
                    <a:pt x="129" y="22"/>
                  </a:lnTo>
                  <a:lnTo>
                    <a:pt x="124" y="17"/>
                  </a:lnTo>
                  <a:lnTo>
                    <a:pt x="118" y="13"/>
                  </a:lnTo>
                  <a:lnTo>
                    <a:pt x="112" y="9"/>
                  </a:lnTo>
                  <a:lnTo>
                    <a:pt x="105" y="6"/>
                  </a:lnTo>
                  <a:lnTo>
                    <a:pt x="98" y="3"/>
                  </a:lnTo>
                  <a:lnTo>
                    <a:pt x="91" y="1"/>
                  </a:lnTo>
                  <a:lnTo>
                    <a:pt x="84"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1" name="TextBox 80">
            <a:extLst>
              <a:ext uri="{FF2B5EF4-FFF2-40B4-BE49-F238E27FC236}">
                <a16:creationId xmlns:a16="http://schemas.microsoft.com/office/drawing/2014/main" id="{D2778FD7-7C5D-464B-8EBE-B176C2E015B8}"/>
              </a:ext>
            </a:extLst>
          </p:cNvPr>
          <p:cNvSpPr txBox="1"/>
          <p:nvPr/>
        </p:nvSpPr>
        <p:spPr>
          <a:xfrm flipH="1">
            <a:off x="6356945" y="3674807"/>
            <a:ext cx="1056724" cy="1292662"/>
          </a:xfrm>
          <a:prstGeom prst="rect">
            <a:avLst/>
          </a:prstGeom>
          <a:noFill/>
          <a:ln w="6350">
            <a:noFill/>
            <a:prstDash val="dash"/>
          </a:ln>
        </p:spPr>
        <p:txBody>
          <a:bodyPr wrap="square" lIns="0" tIns="0" rIns="0" bIns="0" rtlCol="0">
            <a:spAutoFit/>
          </a:bodyPr>
          <a:lstStyle/>
          <a:p>
            <a:pPr algn="r"/>
            <a:r>
              <a:rPr lang="en-US" sz="1400" b="1" dirty="0"/>
              <a:t>Reduced loss and damage to property and infrastructure due to disasters</a:t>
            </a:r>
          </a:p>
        </p:txBody>
      </p:sp>
      <p:sp>
        <p:nvSpPr>
          <p:cNvPr id="120" name="Oval 119">
            <a:extLst>
              <a:ext uri="{FF2B5EF4-FFF2-40B4-BE49-F238E27FC236}">
                <a16:creationId xmlns:a16="http://schemas.microsoft.com/office/drawing/2014/main" id="{2A86F12D-9150-451C-A0B9-A62AB4E80E58}"/>
              </a:ext>
              <a:ext uri="{C183D7F6-B498-43B3-948B-1728B52AA6E4}">
                <adec:decorative xmlns:adec="http://schemas.microsoft.com/office/drawing/2017/decorative" val="1"/>
              </a:ext>
            </a:extLst>
          </p:cNvPr>
          <p:cNvSpPr/>
          <p:nvPr/>
        </p:nvSpPr>
        <p:spPr>
          <a:xfrm>
            <a:off x="8432549" y="1401460"/>
            <a:ext cx="467774" cy="467774"/>
          </a:xfrm>
          <a:prstGeom prst="ellipse">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73" name="Group 172" descr="This image is an icon of a box.">
            <a:extLst>
              <a:ext uri="{FF2B5EF4-FFF2-40B4-BE49-F238E27FC236}">
                <a16:creationId xmlns:a16="http://schemas.microsoft.com/office/drawing/2014/main" id="{B4DADF5D-D10D-4DAE-BA2F-AAB6EC9DAD5C}"/>
              </a:ext>
            </a:extLst>
          </p:cNvPr>
          <p:cNvGrpSpPr/>
          <p:nvPr/>
        </p:nvGrpSpPr>
        <p:grpSpPr>
          <a:xfrm>
            <a:off x="8568309" y="1538304"/>
            <a:ext cx="196255" cy="194086"/>
            <a:chOff x="2598738" y="1919288"/>
            <a:chExt cx="287338" cy="284163"/>
          </a:xfrm>
          <a:solidFill>
            <a:schemeClr val="bg1"/>
          </a:solidFill>
        </p:grpSpPr>
        <p:sp>
          <p:nvSpPr>
            <p:cNvPr id="174" name="Freeform 505">
              <a:extLst>
                <a:ext uri="{FF2B5EF4-FFF2-40B4-BE49-F238E27FC236}">
                  <a16:creationId xmlns:a16="http://schemas.microsoft.com/office/drawing/2014/main" id="{50CB5A38-494C-48D6-84EE-6074ECAF00DD}"/>
                </a:ext>
              </a:extLst>
            </p:cNvPr>
            <p:cNvSpPr>
              <a:spLocks noEditPoints="1"/>
            </p:cNvSpPr>
            <p:nvPr/>
          </p:nvSpPr>
          <p:spPr bwMode="auto">
            <a:xfrm>
              <a:off x="2598738" y="1982788"/>
              <a:ext cx="142875" cy="220663"/>
            </a:xfrm>
            <a:custGeom>
              <a:avLst/>
              <a:gdLst>
                <a:gd name="T0" fmla="*/ 121 w 452"/>
                <a:gd name="T1" fmla="*/ 172 h 695"/>
                <a:gd name="T2" fmla="*/ 122 w 452"/>
                <a:gd name="T3" fmla="*/ 169 h 695"/>
                <a:gd name="T4" fmla="*/ 123 w 452"/>
                <a:gd name="T5" fmla="*/ 166 h 695"/>
                <a:gd name="T6" fmla="*/ 125 w 452"/>
                <a:gd name="T7" fmla="*/ 163 h 695"/>
                <a:gd name="T8" fmla="*/ 127 w 452"/>
                <a:gd name="T9" fmla="*/ 160 h 695"/>
                <a:gd name="T10" fmla="*/ 131 w 452"/>
                <a:gd name="T11" fmla="*/ 158 h 695"/>
                <a:gd name="T12" fmla="*/ 134 w 452"/>
                <a:gd name="T13" fmla="*/ 157 h 695"/>
                <a:gd name="T14" fmla="*/ 138 w 452"/>
                <a:gd name="T15" fmla="*/ 158 h 695"/>
                <a:gd name="T16" fmla="*/ 142 w 452"/>
                <a:gd name="T17" fmla="*/ 159 h 695"/>
                <a:gd name="T18" fmla="*/ 352 w 452"/>
                <a:gd name="T19" fmla="*/ 250 h 695"/>
                <a:gd name="T20" fmla="*/ 357 w 452"/>
                <a:gd name="T21" fmla="*/ 252 h 695"/>
                <a:gd name="T22" fmla="*/ 359 w 452"/>
                <a:gd name="T23" fmla="*/ 255 h 695"/>
                <a:gd name="T24" fmla="*/ 361 w 452"/>
                <a:gd name="T25" fmla="*/ 259 h 695"/>
                <a:gd name="T26" fmla="*/ 362 w 452"/>
                <a:gd name="T27" fmla="*/ 263 h 695"/>
                <a:gd name="T28" fmla="*/ 362 w 452"/>
                <a:gd name="T29" fmla="*/ 459 h 695"/>
                <a:gd name="T30" fmla="*/ 361 w 452"/>
                <a:gd name="T31" fmla="*/ 463 h 695"/>
                <a:gd name="T32" fmla="*/ 360 w 452"/>
                <a:gd name="T33" fmla="*/ 466 h 695"/>
                <a:gd name="T34" fmla="*/ 358 w 452"/>
                <a:gd name="T35" fmla="*/ 469 h 695"/>
                <a:gd name="T36" fmla="*/ 354 w 452"/>
                <a:gd name="T37" fmla="*/ 472 h 695"/>
                <a:gd name="T38" fmla="*/ 351 w 452"/>
                <a:gd name="T39" fmla="*/ 474 h 695"/>
                <a:gd name="T40" fmla="*/ 347 w 452"/>
                <a:gd name="T41" fmla="*/ 474 h 695"/>
                <a:gd name="T42" fmla="*/ 344 w 452"/>
                <a:gd name="T43" fmla="*/ 474 h 695"/>
                <a:gd name="T44" fmla="*/ 340 w 452"/>
                <a:gd name="T45" fmla="*/ 473 h 695"/>
                <a:gd name="T46" fmla="*/ 130 w 452"/>
                <a:gd name="T47" fmla="*/ 383 h 695"/>
                <a:gd name="T48" fmla="*/ 126 w 452"/>
                <a:gd name="T49" fmla="*/ 380 h 695"/>
                <a:gd name="T50" fmla="*/ 123 w 452"/>
                <a:gd name="T51" fmla="*/ 377 h 695"/>
                <a:gd name="T52" fmla="*/ 122 w 452"/>
                <a:gd name="T53" fmla="*/ 373 h 695"/>
                <a:gd name="T54" fmla="*/ 121 w 452"/>
                <a:gd name="T55" fmla="*/ 369 h 695"/>
                <a:gd name="T56" fmla="*/ 121 w 452"/>
                <a:gd name="T57" fmla="*/ 172 h 695"/>
                <a:gd name="T58" fmla="*/ 0 w 452"/>
                <a:gd name="T59" fmla="*/ 474 h 695"/>
                <a:gd name="T60" fmla="*/ 0 w 452"/>
                <a:gd name="T61" fmla="*/ 478 h 695"/>
                <a:gd name="T62" fmla="*/ 3 w 452"/>
                <a:gd name="T63" fmla="*/ 482 h 695"/>
                <a:gd name="T64" fmla="*/ 6 w 452"/>
                <a:gd name="T65" fmla="*/ 485 h 695"/>
                <a:gd name="T66" fmla="*/ 9 w 452"/>
                <a:gd name="T67" fmla="*/ 488 h 695"/>
                <a:gd name="T68" fmla="*/ 452 w 452"/>
                <a:gd name="T69" fmla="*/ 695 h 695"/>
                <a:gd name="T70" fmla="*/ 452 w 452"/>
                <a:gd name="T71" fmla="*/ 685 h 695"/>
                <a:gd name="T72" fmla="*/ 452 w 452"/>
                <a:gd name="T73" fmla="*/ 661 h 695"/>
                <a:gd name="T74" fmla="*/ 452 w 452"/>
                <a:gd name="T75" fmla="*/ 198 h 695"/>
                <a:gd name="T76" fmla="*/ 452 w 452"/>
                <a:gd name="T77" fmla="*/ 198 h 695"/>
                <a:gd name="T78" fmla="*/ 0 w 452"/>
                <a:gd name="T79" fmla="*/ 0 h 695"/>
                <a:gd name="T80" fmla="*/ 0 w 452"/>
                <a:gd name="T81" fmla="*/ 474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2" h="695">
                  <a:moveTo>
                    <a:pt x="121" y="172"/>
                  </a:moveTo>
                  <a:lnTo>
                    <a:pt x="122" y="169"/>
                  </a:lnTo>
                  <a:lnTo>
                    <a:pt x="123" y="166"/>
                  </a:lnTo>
                  <a:lnTo>
                    <a:pt x="125" y="163"/>
                  </a:lnTo>
                  <a:lnTo>
                    <a:pt x="127" y="160"/>
                  </a:lnTo>
                  <a:lnTo>
                    <a:pt x="131" y="158"/>
                  </a:lnTo>
                  <a:lnTo>
                    <a:pt x="134" y="157"/>
                  </a:lnTo>
                  <a:lnTo>
                    <a:pt x="138" y="158"/>
                  </a:lnTo>
                  <a:lnTo>
                    <a:pt x="142" y="159"/>
                  </a:lnTo>
                  <a:lnTo>
                    <a:pt x="352" y="250"/>
                  </a:lnTo>
                  <a:lnTo>
                    <a:pt x="357" y="252"/>
                  </a:lnTo>
                  <a:lnTo>
                    <a:pt x="359" y="255"/>
                  </a:lnTo>
                  <a:lnTo>
                    <a:pt x="361" y="259"/>
                  </a:lnTo>
                  <a:lnTo>
                    <a:pt x="362" y="263"/>
                  </a:lnTo>
                  <a:lnTo>
                    <a:pt x="362" y="459"/>
                  </a:lnTo>
                  <a:lnTo>
                    <a:pt x="361" y="463"/>
                  </a:lnTo>
                  <a:lnTo>
                    <a:pt x="360" y="466"/>
                  </a:lnTo>
                  <a:lnTo>
                    <a:pt x="358" y="469"/>
                  </a:lnTo>
                  <a:lnTo>
                    <a:pt x="354" y="472"/>
                  </a:lnTo>
                  <a:lnTo>
                    <a:pt x="351" y="474"/>
                  </a:lnTo>
                  <a:lnTo>
                    <a:pt x="347" y="474"/>
                  </a:lnTo>
                  <a:lnTo>
                    <a:pt x="344" y="474"/>
                  </a:lnTo>
                  <a:lnTo>
                    <a:pt x="340" y="473"/>
                  </a:lnTo>
                  <a:lnTo>
                    <a:pt x="130" y="383"/>
                  </a:lnTo>
                  <a:lnTo>
                    <a:pt x="126" y="380"/>
                  </a:lnTo>
                  <a:lnTo>
                    <a:pt x="123" y="377"/>
                  </a:lnTo>
                  <a:lnTo>
                    <a:pt x="122" y="373"/>
                  </a:lnTo>
                  <a:lnTo>
                    <a:pt x="121" y="369"/>
                  </a:lnTo>
                  <a:lnTo>
                    <a:pt x="121" y="172"/>
                  </a:lnTo>
                  <a:close/>
                  <a:moveTo>
                    <a:pt x="0" y="474"/>
                  </a:moveTo>
                  <a:lnTo>
                    <a:pt x="0" y="478"/>
                  </a:lnTo>
                  <a:lnTo>
                    <a:pt x="3" y="482"/>
                  </a:lnTo>
                  <a:lnTo>
                    <a:pt x="6" y="485"/>
                  </a:lnTo>
                  <a:lnTo>
                    <a:pt x="9" y="488"/>
                  </a:lnTo>
                  <a:lnTo>
                    <a:pt x="452" y="695"/>
                  </a:lnTo>
                  <a:lnTo>
                    <a:pt x="452" y="685"/>
                  </a:lnTo>
                  <a:lnTo>
                    <a:pt x="452" y="661"/>
                  </a:lnTo>
                  <a:lnTo>
                    <a:pt x="452" y="198"/>
                  </a:lnTo>
                  <a:lnTo>
                    <a:pt x="452" y="198"/>
                  </a:lnTo>
                  <a:lnTo>
                    <a:pt x="0" y="0"/>
                  </a:lnTo>
                  <a:lnTo>
                    <a:pt x="0" y="4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5" name="Freeform 506">
              <a:extLst>
                <a:ext uri="{FF2B5EF4-FFF2-40B4-BE49-F238E27FC236}">
                  <a16:creationId xmlns:a16="http://schemas.microsoft.com/office/drawing/2014/main" id="{69EB9D60-F066-4676-AA31-F92F598AAFD9}"/>
                </a:ext>
              </a:extLst>
            </p:cNvPr>
            <p:cNvSpPr>
              <a:spLocks/>
            </p:cNvSpPr>
            <p:nvPr/>
          </p:nvSpPr>
          <p:spPr bwMode="auto">
            <a:xfrm>
              <a:off x="2605088" y="1947863"/>
              <a:ext cx="201613" cy="90488"/>
            </a:xfrm>
            <a:custGeom>
              <a:avLst/>
              <a:gdLst>
                <a:gd name="T0" fmla="*/ 212 w 639"/>
                <a:gd name="T1" fmla="*/ 0 h 281"/>
                <a:gd name="T2" fmla="*/ 0 w 639"/>
                <a:gd name="T3" fmla="*/ 85 h 281"/>
                <a:gd name="T4" fmla="*/ 449 w 639"/>
                <a:gd name="T5" fmla="*/ 281 h 281"/>
                <a:gd name="T6" fmla="*/ 639 w 639"/>
                <a:gd name="T7" fmla="*/ 192 h 281"/>
                <a:gd name="T8" fmla="*/ 212 w 639"/>
                <a:gd name="T9" fmla="*/ 0 h 281"/>
              </a:gdLst>
              <a:ahLst/>
              <a:cxnLst>
                <a:cxn ang="0">
                  <a:pos x="T0" y="T1"/>
                </a:cxn>
                <a:cxn ang="0">
                  <a:pos x="T2" y="T3"/>
                </a:cxn>
                <a:cxn ang="0">
                  <a:pos x="T4" y="T5"/>
                </a:cxn>
                <a:cxn ang="0">
                  <a:pos x="T6" y="T7"/>
                </a:cxn>
                <a:cxn ang="0">
                  <a:pos x="T8" y="T9"/>
                </a:cxn>
              </a:cxnLst>
              <a:rect l="0" t="0" r="r" b="b"/>
              <a:pathLst>
                <a:path w="639" h="281">
                  <a:moveTo>
                    <a:pt x="212" y="0"/>
                  </a:moveTo>
                  <a:lnTo>
                    <a:pt x="0" y="85"/>
                  </a:lnTo>
                  <a:lnTo>
                    <a:pt x="449" y="281"/>
                  </a:lnTo>
                  <a:lnTo>
                    <a:pt x="639" y="192"/>
                  </a:lnTo>
                  <a:lnTo>
                    <a:pt x="2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Freeform 507">
              <a:extLst>
                <a:ext uri="{FF2B5EF4-FFF2-40B4-BE49-F238E27FC236}">
                  <a16:creationId xmlns:a16="http://schemas.microsoft.com/office/drawing/2014/main" id="{422D29BA-01AC-4044-8474-764B99850000}"/>
                </a:ext>
              </a:extLst>
            </p:cNvPr>
            <p:cNvSpPr>
              <a:spLocks/>
            </p:cNvSpPr>
            <p:nvPr/>
          </p:nvSpPr>
          <p:spPr bwMode="auto">
            <a:xfrm>
              <a:off x="2751138" y="1984375"/>
              <a:ext cx="134938" cy="219075"/>
            </a:xfrm>
            <a:custGeom>
              <a:avLst/>
              <a:gdLst>
                <a:gd name="T0" fmla="*/ 0 w 421"/>
                <a:gd name="T1" fmla="*/ 196 h 693"/>
                <a:gd name="T2" fmla="*/ 0 w 421"/>
                <a:gd name="T3" fmla="*/ 659 h 693"/>
                <a:gd name="T4" fmla="*/ 0 w 421"/>
                <a:gd name="T5" fmla="*/ 684 h 693"/>
                <a:gd name="T6" fmla="*/ 0 w 421"/>
                <a:gd name="T7" fmla="*/ 693 h 693"/>
                <a:gd name="T8" fmla="*/ 413 w 421"/>
                <a:gd name="T9" fmla="*/ 487 h 693"/>
                <a:gd name="T10" fmla="*/ 416 w 421"/>
                <a:gd name="T11" fmla="*/ 483 h 693"/>
                <a:gd name="T12" fmla="*/ 419 w 421"/>
                <a:gd name="T13" fmla="*/ 481 h 693"/>
                <a:gd name="T14" fmla="*/ 420 w 421"/>
                <a:gd name="T15" fmla="*/ 477 h 693"/>
                <a:gd name="T16" fmla="*/ 421 w 421"/>
                <a:gd name="T17" fmla="*/ 473 h 693"/>
                <a:gd name="T18" fmla="*/ 421 w 421"/>
                <a:gd name="T19" fmla="*/ 0 h 693"/>
                <a:gd name="T20" fmla="*/ 0 w 421"/>
                <a:gd name="T21" fmla="*/ 196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1" h="693">
                  <a:moveTo>
                    <a:pt x="0" y="196"/>
                  </a:moveTo>
                  <a:lnTo>
                    <a:pt x="0" y="659"/>
                  </a:lnTo>
                  <a:lnTo>
                    <a:pt x="0" y="684"/>
                  </a:lnTo>
                  <a:lnTo>
                    <a:pt x="0" y="693"/>
                  </a:lnTo>
                  <a:lnTo>
                    <a:pt x="413" y="487"/>
                  </a:lnTo>
                  <a:lnTo>
                    <a:pt x="416" y="483"/>
                  </a:lnTo>
                  <a:lnTo>
                    <a:pt x="419" y="481"/>
                  </a:lnTo>
                  <a:lnTo>
                    <a:pt x="420" y="477"/>
                  </a:lnTo>
                  <a:lnTo>
                    <a:pt x="421" y="473"/>
                  </a:lnTo>
                  <a:lnTo>
                    <a:pt x="421" y="0"/>
                  </a:lnTo>
                  <a:lnTo>
                    <a:pt x="0"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508">
              <a:extLst>
                <a:ext uri="{FF2B5EF4-FFF2-40B4-BE49-F238E27FC236}">
                  <a16:creationId xmlns:a16="http://schemas.microsoft.com/office/drawing/2014/main" id="{70FA0C93-9F6B-41AF-A5E6-97D89CE6BE65}"/>
                </a:ext>
              </a:extLst>
            </p:cNvPr>
            <p:cNvSpPr>
              <a:spLocks/>
            </p:cNvSpPr>
            <p:nvPr/>
          </p:nvSpPr>
          <p:spPr bwMode="auto">
            <a:xfrm>
              <a:off x="2684463" y="1919288"/>
              <a:ext cx="195263" cy="85725"/>
            </a:xfrm>
            <a:custGeom>
              <a:avLst/>
              <a:gdLst>
                <a:gd name="T0" fmla="*/ 618 w 618"/>
                <a:gd name="T1" fmla="*/ 178 h 269"/>
                <a:gd name="T2" fmla="*/ 203 w 618"/>
                <a:gd name="T3" fmla="*/ 1 h 269"/>
                <a:gd name="T4" fmla="*/ 201 w 618"/>
                <a:gd name="T5" fmla="*/ 0 h 269"/>
                <a:gd name="T6" fmla="*/ 198 w 618"/>
                <a:gd name="T7" fmla="*/ 0 h 269"/>
                <a:gd name="T8" fmla="*/ 195 w 618"/>
                <a:gd name="T9" fmla="*/ 0 h 269"/>
                <a:gd name="T10" fmla="*/ 193 w 618"/>
                <a:gd name="T11" fmla="*/ 1 h 269"/>
                <a:gd name="T12" fmla="*/ 0 w 618"/>
                <a:gd name="T13" fmla="*/ 77 h 269"/>
                <a:gd name="T14" fmla="*/ 423 w 618"/>
                <a:gd name="T15" fmla="*/ 269 h 269"/>
                <a:gd name="T16" fmla="*/ 618 w 618"/>
                <a:gd name="T17" fmla="*/ 17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269">
                  <a:moveTo>
                    <a:pt x="618" y="178"/>
                  </a:moveTo>
                  <a:lnTo>
                    <a:pt x="203" y="1"/>
                  </a:lnTo>
                  <a:lnTo>
                    <a:pt x="201" y="0"/>
                  </a:lnTo>
                  <a:lnTo>
                    <a:pt x="198" y="0"/>
                  </a:lnTo>
                  <a:lnTo>
                    <a:pt x="195" y="0"/>
                  </a:lnTo>
                  <a:lnTo>
                    <a:pt x="193" y="1"/>
                  </a:lnTo>
                  <a:lnTo>
                    <a:pt x="0" y="77"/>
                  </a:lnTo>
                  <a:lnTo>
                    <a:pt x="423" y="269"/>
                  </a:lnTo>
                  <a:lnTo>
                    <a:pt x="618"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2" name="Oval 131">
            <a:extLst>
              <a:ext uri="{FF2B5EF4-FFF2-40B4-BE49-F238E27FC236}">
                <a16:creationId xmlns:a16="http://schemas.microsoft.com/office/drawing/2014/main" id="{1259B2AB-5876-4C08-8803-5AABFCAC99E0}"/>
              </a:ext>
              <a:ext uri="{C183D7F6-B498-43B3-948B-1728B52AA6E4}">
                <adec:decorative xmlns:adec="http://schemas.microsoft.com/office/drawing/2017/decorative" val="1"/>
              </a:ext>
            </a:extLst>
          </p:cNvPr>
          <p:cNvSpPr/>
          <p:nvPr/>
        </p:nvSpPr>
        <p:spPr>
          <a:xfrm>
            <a:off x="10039000" y="2152576"/>
            <a:ext cx="467774" cy="467774"/>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87" name="Group 186" descr="This image is an icon of a store. ">
            <a:extLst>
              <a:ext uri="{FF2B5EF4-FFF2-40B4-BE49-F238E27FC236}">
                <a16:creationId xmlns:a16="http://schemas.microsoft.com/office/drawing/2014/main" id="{D15DF590-B068-497B-9BD9-EA37C5B68852}"/>
              </a:ext>
            </a:extLst>
          </p:cNvPr>
          <p:cNvGrpSpPr/>
          <p:nvPr/>
        </p:nvGrpSpPr>
        <p:grpSpPr>
          <a:xfrm>
            <a:off x="10503218" y="3669206"/>
            <a:ext cx="215881" cy="187256"/>
            <a:chOff x="3171825" y="2530475"/>
            <a:chExt cx="287338" cy="249238"/>
          </a:xfrm>
          <a:solidFill>
            <a:schemeClr val="bg1"/>
          </a:solidFill>
        </p:grpSpPr>
        <p:sp>
          <p:nvSpPr>
            <p:cNvPr id="188" name="Freeform 535">
              <a:extLst>
                <a:ext uri="{FF2B5EF4-FFF2-40B4-BE49-F238E27FC236}">
                  <a16:creationId xmlns:a16="http://schemas.microsoft.com/office/drawing/2014/main" id="{BD6792E0-34EB-4474-A447-07DA8B31F638}"/>
                </a:ext>
              </a:extLst>
            </p:cNvPr>
            <p:cNvSpPr>
              <a:spLocks noEditPoints="1"/>
            </p:cNvSpPr>
            <p:nvPr/>
          </p:nvSpPr>
          <p:spPr bwMode="auto">
            <a:xfrm>
              <a:off x="3200400" y="2640013"/>
              <a:ext cx="230188" cy="139700"/>
            </a:xfrm>
            <a:custGeom>
              <a:avLst/>
              <a:gdLst>
                <a:gd name="T0" fmla="*/ 481 w 722"/>
                <a:gd name="T1" fmla="*/ 407 h 437"/>
                <a:gd name="T2" fmla="*/ 632 w 722"/>
                <a:gd name="T3" fmla="*/ 106 h 437"/>
                <a:gd name="T4" fmla="*/ 361 w 722"/>
                <a:gd name="T5" fmla="*/ 287 h 437"/>
                <a:gd name="T6" fmla="*/ 90 w 722"/>
                <a:gd name="T7" fmla="*/ 106 h 437"/>
                <a:gd name="T8" fmla="*/ 361 w 722"/>
                <a:gd name="T9" fmla="*/ 287 h 437"/>
                <a:gd name="T10" fmla="*/ 584 w 722"/>
                <a:gd name="T11" fmla="*/ 10 h 437"/>
                <a:gd name="T12" fmla="*/ 555 w 722"/>
                <a:gd name="T13" fmla="*/ 28 h 437"/>
                <a:gd name="T14" fmla="*/ 523 w 722"/>
                <a:gd name="T15" fmla="*/ 39 h 437"/>
                <a:gd name="T16" fmla="*/ 487 w 722"/>
                <a:gd name="T17" fmla="*/ 45 h 437"/>
                <a:gd name="T18" fmla="*/ 450 w 722"/>
                <a:gd name="T19" fmla="*/ 46 h 437"/>
                <a:gd name="T20" fmla="*/ 418 w 722"/>
                <a:gd name="T21" fmla="*/ 42 h 437"/>
                <a:gd name="T22" fmla="*/ 388 w 722"/>
                <a:gd name="T23" fmla="*/ 33 h 437"/>
                <a:gd name="T24" fmla="*/ 360 w 722"/>
                <a:gd name="T25" fmla="*/ 22 h 437"/>
                <a:gd name="T26" fmla="*/ 336 w 722"/>
                <a:gd name="T27" fmla="*/ 22 h 437"/>
                <a:gd name="T28" fmla="*/ 312 w 722"/>
                <a:gd name="T29" fmla="*/ 34 h 437"/>
                <a:gd name="T30" fmla="*/ 285 w 722"/>
                <a:gd name="T31" fmla="*/ 42 h 437"/>
                <a:gd name="T32" fmla="*/ 256 w 722"/>
                <a:gd name="T33" fmla="*/ 46 h 437"/>
                <a:gd name="T34" fmla="*/ 223 w 722"/>
                <a:gd name="T35" fmla="*/ 45 h 437"/>
                <a:gd name="T36" fmla="*/ 188 w 722"/>
                <a:gd name="T37" fmla="*/ 39 h 437"/>
                <a:gd name="T38" fmla="*/ 159 w 722"/>
                <a:gd name="T39" fmla="*/ 28 h 437"/>
                <a:gd name="T40" fmla="*/ 135 w 722"/>
                <a:gd name="T41" fmla="*/ 10 h 437"/>
                <a:gd name="T42" fmla="*/ 110 w 722"/>
                <a:gd name="T43" fmla="*/ 4 h 437"/>
                <a:gd name="T44" fmla="*/ 83 w 722"/>
                <a:gd name="T45" fmla="*/ 10 h 437"/>
                <a:gd name="T46" fmla="*/ 48 w 722"/>
                <a:gd name="T47" fmla="*/ 15 h 437"/>
                <a:gd name="T48" fmla="*/ 15 w 722"/>
                <a:gd name="T49" fmla="*/ 15 h 437"/>
                <a:gd name="T50" fmla="*/ 0 w 722"/>
                <a:gd name="T51" fmla="*/ 422 h 437"/>
                <a:gd name="T52" fmla="*/ 1 w 722"/>
                <a:gd name="T53" fmla="*/ 428 h 437"/>
                <a:gd name="T54" fmla="*/ 4 w 722"/>
                <a:gd name="T55" fmla="*/ 433 h 437"/>
                <a:gd name="T56" fmla="*/ 9 w 722"/>
                <a:gd name="T57" fmla="*/ 436 h 437"/>
                <a:gd name="T58" fmla="*/ 15 w 722"/>
                <a:gd name="T59" fmla="*/ 437 h 437"/>
                <a:gd name="T60" fmla="*/ 647 w 722"/>
                <a:gd name="T61" fmla="*/ 437 h 437"/>
                <a:gd name="T62" fmla="*/ 711 w 722"/>
                <a:gd name="T63" fmla="*/ 437 h 437"/>
                <a:gd name="T64" fmla="*/ 716 w 722"/>
                <a:gd name="T65" fmla="*/ 435 h 437"/>
                <a:gd name="T66" fmla="*/ 720 w 722"/>
                <a:gd name="T67" fmla="*/ 431 h 437"/>
                <a:gd name="T68" fmla="*/ 722 w 722"/>
                <a:gd name="T69" fmla="*/ 426 h 437"/>
                <a:gd name="T70" fmla="*/ 722 w 722"/>
                <a:gd name="T71" fmla="*/ 9 h 437"/>
                <a:gd name="T72" fmla="*/ 700 w 722"/>
                <a:gd name="T73" fmla="*/ 14 h 437"/>
                <a:gd name="T74" fmla="*/ 677 w 722"/>
                <a:gd name="T75" fmla="*/ 16 h 437"/>
                <a:gd name="T76" fmla="*/ 636 w 722"/>
                <a:gd name="T77" fmla="*/ 12 h 437"/>
                <a:gd name="T78" fmla="*/ 597 w 722"/>
                <a:gd name="T79"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2" h="437">
                  <a:moveTo>
                    <a:pt x="632" y="407"/>
                  </a:moveTo>
                  <a:lnTo>
                    <a:pt x="481" y="407"/>
                  </a:lnTo>
                  <a:lnTo>
                    <a:pt x="481" y="106"/>
                  </a:lnTo>
                  <a:lnTo>
                    <a:pt x="632" y="106"/>
                  </a:lnTo>
                  <a:lnTo>
                    <a:pt x="632" y="407"/>
                  </a:lnTo>
                  <a:close/>
                  <a:moveTo>
                    <a:pt x="361" y="287"/>
                  </a:moveTo>
                  <a:lnTo>
                    <a:pt x="90" y="287"/>
                  </a:lnTo>
                  <a:lnTo>
                    <a:pt x="90" y="106"/>
                  </a:lnTo>
                  <a:lnTo>
                    <a:pt x="361" y="106"/>
                  </a:lnTo>
                  <a:lnTo>
                    <a:pt x="361" y="287"/>
                  </a:lnTo>
                  <a:close/>
                  <a:moveTo>
                    <a:pt x="597" y="0"/>
                  </a:moveTo>
                  <a:lnTo>
                    <a:pt x="584" y="10"/>
                  </a:lnTo>
                  <a:lnTo>
                    <a:pt x="570" y="20"/>
                  </a:lnTo>
                  <a:lnTo>
                    <a:pt x="555" y="28"/>
                  </a:lnTo>
                  <a:lnTo>
                    <a:pt x="540" y="34"/>
                  </a:lnTo>
                  <a:lnTo>
                    <a:pt x="523" y="39"/>
                  </a:lnTo>
                  <a:lnTo>
                    <a:pt x="505" y="43"/>
                  </a:lnTo>
                  <a:lnTo>
                    <a:pt x="487" y="45"/>
                  </a:lnTo>
                  <a:lnTo>
                    <a:pt x="466" y="46"/>
                  </a:lnTo>
                  <a:lnTo>
                    <a:pt x="450" y="46"/>
                  </a:lnTo>
                  <a:lnTo>
                    <a:pt x="434" y="44"/>
                  </a:lnTo>
                  <a:lnTo>
                    <a:pt x="418" y="42"/>
                  </a:lnTo>
                  <a:lnTo>
                    <a:pt x="403" y="38"/>
                  </a:lnTo>
                  <a:lnTo>
                    <a:pt x="388" y="33"/>
                  </a:lnTo>
                  <a:lnTo>
                    <a:pt x="374" y="29"/>
                  </a:lnTo>
                  <a:lnTo>
                    <a:pt x="360" y="22"/>
                  </a:lnTo>
                  <a:lnTo>
                    <a:pt x="347" y="15"/>
                  </a:lnTo>
                  <a:lnTo>
                    <a:pt x="336" y="22"/>
                  </a:lnTo>
                  <a:lnTo>
                    <a:pt x="325" y="29"/>
                  </a:lnTo>
                  <a:lnTo>
                    <a:pt x="312" y="34"/>
                  </a:lnTo>
                  <a:lnTo>
                    <a:pt x="299" y="38"/>
                  </a:lnTo>
                  <a:lnTo>
                    <a:pt x="285" y="42"/>
                  </a:lnTo>
                  <a:lnTo>
                    <a:pt x="271" y="44"/>
                  </a:lnTo>
                  <a:lnTo>
                    <a:pt x="256" y="46"/>
                  </a:lnTo>
                  <a:lnTo>
                    <a:pt x="241" y="46"/>
                  </a:lnTo>
                  <a:lnTo>
                    <a:pt x="223" y="45"/>
                  </a:lnTo>
                  <a:lnTo>
                    <a:pt x="204" y="43"/>
                  </a:lnTo>
                  <a:lnTo>
                    <a:pt x="188" y="39"/>
                  </a:lnTo>
                  <a:lnTo>
                    <a:pt x="173" y="35"/>
                  </a:lnTo>
                  <a:lnTo>
                    <a:pt x="159" y="28"/>
                  </a:lnTo>
                  <a:lnTo>
                    <a:pt x="147" y="20"/>
                  </a:lnTo>
                  <a:lnTo>
                    <a:pt x="135" y="10"/>
                  </a:lnTo>
                  <a:lnTo>
                    <a:pt x="123" y="0"/>
                  </a:lnTo>
                  <a:lnTo>
                    <a:pt x="110" y="4"/>
                  </a:lnTo>
                  <a:lnTo>
                    <a:pt x="96" y="7"/>
                  </a:lnTo>
                  <a:lnTo>
                    <a:pt x="83" y="10"/>
                  </a:lnTo>
                  <a:lnTo>
                    <a:pt x="70" y="13"/>
                  </a:lnTo>
                  <a:lnTo>
                    <a:pt x="48" y="15"/>
                  </a:lnTo>
                  <a:lnTo>
                    <a:pt x="30" y="16"/>
                  </a:lnTo>
                  <a:lnTo>
                    <a:pt x="15" y="15"/>
                  </a:lnTo>
                  <a:lnTo>
                    <a:pt x="0" y="13"/>
                  </a:lnTo>
                  <a:lnTo>
                    <a:pt x="0" y="422"/>
                  </a:lnTo>
                  <a:lnTo>
                    <a:pt x="1" y="426"/>
                  </a:lnTo>
                  <a:lnTo>
                    <a:pt x="1" y="428"/>
                  </a:lnTo>
                  <a:lnTo>
                    <a:pt x="3" y="431"/>
                  </a:lnTo>
                  <a:lnTo>
                    <a:pt x="4" y="433"/>
                  </a:lnTo>
                  <a:lnTo>
                    <a:pt x="6" y="435"/>
                  </a:lnTo>
                  <a:lnTo>
                    <a:pt x="9" y="436"/>
                  </a:lnTo>
                  <a:lnTo>
                    <a:pt x="11" y="437"/>
                  </a:lnTo>
                  <a:lnTo>
                    <a:pt x="15" y="437"/>
                  </a:lnTo>
                  <a:lnTo>
                    <a:pt x="466" y="437"/>
                  </a:lnTo>
                  <a:lnTo>
                    <a:pt x="647" y="437"/>
                  </a:lnTo>
                  <a:lnTo>
                    <a:pt x="707" y="437"/>
                  </a:lnTo>
                  <a:lnTo>
                    <a:pt x="711" y="437"/>
                  </a:lnTo>
                  <a:lnTo>
                    <a:pt x="713" y="436"/>
                  </a:lnTo>
                  <a:lnTo>
                    <a:pt x="716" y="435"/>
                  </a:lnTo>
                  <a:lnTo>
                    <a:pt x="718" y="433"/>
                  </a:lnTo>
                  <a:lnTo>
                    <a:pt x="720" y="431"/>
                  </a:lnTo>
                  <a:lnTo>
                    <a:pt x="721" y="428"/>
                  </a:lnTo>
                  <a:lnTo>
                    <a:pt x="722" y="426"/>
                  </a:lnTo>
                  <a:lnTo>
                    <a:pt x="722" y="422"/>
                  </a:lnTo>
                  <a:lnTo>
                    <a:pt x="722" y="9"/>
                  </a:lnTo>
                  <a:lnTo>
                    <a:pt x="712" y="12"/>
                  </a:lnTo>
                  <a:lnTo>
                    <a:pt x="700" y="14"/>
                  </a:lnTo>
                  <a:lnTo>
                    <a:pt x="689" y="16"/>
                  </a:lnTo>
                  <a:lnTo>
                    <a:pt x="677" y="16"/>
                  </a:lnTo>
                  <a:lnTo>
                    <a:pt x="656" y="15"/>
                  </a:lnTo>
                  <a:lnTo>
                    <a:pt x="636" y="12"/>
                  </a:lnTo>
                  <a:lnTo>
                    <a:pt x="615" y="6"/>
                  </a:lnTo>
                  <a:lnTo>
                    <a:pt x="597" y="0"/>
                  </a:lnTo>
                  <a:lnTo>
                    <a:pt x="5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536">
              <a:extLst>
                <a:ext uri="{FF2B5EF4-FFF2-40B4-BE49-F238E27FC236}">
                  <a16:creationId xmlns:a16="http://schemas.microsoft.com/office/drawing/2014/main" id="{7BB4520C-BB13-4668-8D28-815E832C05CF}"/>
                </a:ext>
              </a:extLst>
            </p:cNvPr>
            <p:cNvSpPr>
              <a:spLocks/>
            </p:cNvSpPr>
            <p:nvPr/>
          </p:nvSpPr>
          <p:spPr bwMode="auto">
            <a:xfrm>
              <a:off x="3392488" y="2587625"/>
              <a:ext cx="66675" cy="47625"/>
            </a:xfrm>
            <a:custGeom>
              <a:avLst/>
              <a:gdLst>
                <a:gd name="T0" fmla="*/ 196 w 211"/>
                <a:gd name="T1" fmla="*/ 0 h 151"/>
                <a:gd name="T2" fmla="*/ 181 w 211"/>
                <a:gd name="T3" fmla="*/ 0 h 151"/>
                <a:gd name="T4" fmla="*/ 0 w 211"/>
                <a:gd name="T5" fmla="*/ 0 h 151"/>
                <a:gd name="T6" fmla="*/ 0 w 211"/>
                <a:gd name="T7" fmla="*/ 134 h 151"/>
                <a:gd name="T8" fmla="*/ 11 w 211"/>
                <a:gd name="T9" fmla="*/ 139 h 151"/>
                <a:gd name="T10" fmla="*/ 23 w 211"/>
                <a:gd name="T11" fmla="*/ 143 h 151"/>
                <a:gd name="T12" fmla="*/ 34 w 211"/>
                <a:gd name="T13" fmla="*/ 145 h 151"/>
                <a:gd name="T14" fmla="*/ 44 w 211"/>
                <a:gd name="T15" fmla="*/ 148 h 151"/>
                <a:gd name="T16" fmla="*/ 63 w 211"/>
                <a:gd name="T17" fmla="*/ 150 h 151"/>
                <a:gd name="T18" fmla="*/ 75 w 211"/>
                <a:gd name="T19" fmla="*/ 151 h 151"/>
                <a:gd name="T20" fmla="*/ 87 w 211"/>
                <a:gd name="T21" fmla="*/ 150 h 151"/>
                <a:gd name="T22" fmla="*/ 98 w 211"/>
                <a:gd name="T23" fmla="*/ 149 h 151"/>
                <a:gd name="T24" fmla="*/ 110 w 211"/>
                <a:gd name="T25" fmla="*/ 145 h 151"/>
                <a:gd name="T26" fmla="*/ 120 w 211"/>
                <a:gd name="T27" fmla="*/ 142 h 151"/>
                <a:gd name="T28" fmla="*/ 120 w 211"/>
                <a:gd name="T29" fmla="*/ 142 h 151"/>
                <a:gd name="T30" fmla="*/ 130 w 211"/>
                <a:gd name="T31" fmla="*/ 138 h 151"/>
                <a:gd name="T32" fmla="*/ 139 w 211"/>
                <a:gd name="T33" fmla="*/ 133 h 151"/>
                <a:gd name="T34" fmla="*/ 147 w 211"/>
                <a:gd name="T35" fmla="*/ 127 h 151"/>
                <a:gd name="T36" fmla="*/ 156 w 211"/>
                <a:gd name="T37" fmla="*/ 122 h 151"/>
                <a:gd name="T38" fmla="*/ 163 w 211"/>
                <a:gd name="T39" fmla="*/ 114 h 151"/>
                <a:gd name="T40" fmla="*/ 171 w 211"/>
                <a:gd name="T41" fmla="*/ 108 h 151"/>
                <a:gd name="T42" fmla="*/ 178 w 211"/>
                <a:gd name="T43" fmla="*/ 100 h 151"/>
                <a:gd name="T44" fmla="*/ 185 w 211"/>
                <a:gd name="T45" fmla="*/ 92 h 151"/>
                <a:gd name="T46" fmla="*/ 190 w 211"/>
                <a:gd name="T47" fmla="*/ 83 h 151"/>
                <a:gd name="T48" fmla="*/ 196 w 211"/>
                <a:gd name="T49" fmla="*/ 75 h 151"/>
                <a:gd name="T50" fmla="*/ 200 w 211"/>
                <a:gd name="T51" fmla="*/ 65 h 151"/>
                <a:gd name="T52" fmla="*/ 204 w 211"/>
                <a:gd name="T53" fmla="*/ 55 h 151"/>
                <a:gd name="T54" fmla="*/ 206 w 211"/>
                <a:gd name="T55" fmla="*/ 46 h 151"/>
                <a:gd name="T56" fmla="*/ 208 w 211"/>
                <a:gd name="T57" fmla="*/ 36 h 151"/>
                <a:gd name="T58" fmla="*/ 211 w 211"/>
                <a:gd name="T59" fmla="*/ 25 h 151"/>
                <a:gd name="T60" fmla="*/ 211 w 211"/>
                <a:gd name="T61" fmla="*/ 16 h 151"/>
                <a:gd name="T62" fmla="*/ 211 w 211"/>
                <a:gd name="T63" fmla="*/ 0 h 151"/>
                <a:gd name="T64" fmla="*/ 196 w 211"/>
                <a:gd name="T6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1" h="151">
                  <a:moveTo>
                    <a:pt x="196" y="0"/>
                  </a:moveTo>
                  <a:lnTo>
                    <a:pt x="181" y="0"/>
                  </a:lnTo>
                  <a:lnTo>
                    <a:pt x="0" y="0"/>
                  </a:lnTo>
                  <a:lnTo>
                    <a:pt x="0" y="134"/>
                  </a:lnTo>
                  <a:lnTo>
                    <a:pt x="11" y="139"/>
                  </a:lnTo>
                  <a:lnTo>
                    <a:pt x="23" y="143"/>
                  </a:lnTo>
                  <a:lnTo>
                    <a:pt x="34" y="145"/>
                  </a:lnTo>
                  <a:lnTo>
                    <a:pt x="44" y="148"/>
                  </a:lnTo>
                  <a:lnTo>
                    <a:pt x="63" y="150"/>
                  </a:lnTo>
                  <a:lnTo>
                    <a:pt x="75" y="151"/>
                  </a:lnTo>
                  <a:lnTo>
                    <a:pt x="87" y="150"/>
                  </a:lnTo>
                  <a:lnTo>
                    <a:pt x="98" y="149"/>
                  </a:lnTo>
                  <a:lnTo>
                    <a:pt x="110" y="145"/>
                  </a:lnTo>
                  <a:lnTo>
                    <a:pt x="120" y="142"/>
                  </a:lnTo>
                  <a:lnTo>
                    <a:pt x="120" y="142"/>
                  </a:lnTo>
                  <a:lnTo>
                    <a:pt x="130" y="138"/>
                  </a:lnTo>
                  <a:lnTo>
                    <a:pt x="139" y="133"/>
                  </a:lnTo>
                  <a:lnTo>
                    <a:pt x="147" y="127"/>
                  </a:lnTo>
                  <a:lnTo>
                    <a:pt x="156" y="122"/>
                  </a:lnTo>
                  <a:lnTo>
                    <a:pt x="163" y="114"/>
                  </a:lnTo>
                  <a:lnTo>
                    <a:pt x="171" y="108"/>
                  </a:lnTo>
                  <a:lnTo>
                    <a:pt x="178" y="100"/>
                  </a:lnTo>
                  <a:lnTo>
                    <a:pt x="185" y="92"/>
                  </a:lnTo>
                  <a:lnTo>
                    <a:pt x="190" y="83"/>
                  </a:lnTo>
                  <a:lnTo>
                    <a:pt x="196" y="75"/>
                  </a:lnTo>
                  <a:lnTo>
                    <a:pt x="200" y="65"/>
                  </a:lnTo>
                  <a:lnTo>
                    <a:pt x="204" y="55"/>
                  </a:lnTo>
                  <a:lnTo>
                    <a:pt x="206" y="46"/>
                  </a:lnTo>
                  <a:lnTo>
                    <a:pt x="208" y="36"/>
                  </a:lnTo>
                  <a:lnTo>
                    <a:pt x="211" y="25"/>
                  </a:lnTo>
                  <a:lnTo>
                    <a:pt x="211" y="16"/>
                  </a:lnTo>
                  <a:lnTo>
                    <a:pt x="211" y="0"/>
                  </a:lnTo>
                  <a:lnTo>
                    <a:pt x="1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537">
              <a:extLst>
                <a:ext uri="{FF2B5EF4-FFF2-40B4-BE49-F238E27FC236}">
                  <a16:creationId xmlns:a16="http://schemas.microsoft.com/office/drawing/2014/main" id="{D457F44E-10E9-4D1E-BAC7-AD92073A8E6D}"/>
                </a:ext>
              </a:extLst>
            </p:cNvPr>
            <p:cNvSpPr>
              <a:spLocks/>
            </p:cNvSpPr>
            <p:nvPr/>
          </p:nvSpPr>
          <p:spPr bwMode="auto">
            <a:xfrm>
              <a:off x="3316288" y="2587625"/>
              <a:ext cx="66675" cy="57150"/>
            </a:xfrm>
            <a:custGeom>
              <a:avLst/>
              <a:gdLst>
                <a:gd name="T0" fmla="*/ 213 w 213"/>
                <a:gd name="T1" fmla="*/ 143 h 181"/>
                <a:gd name="T2" fmla="*/ 211 w 213"/>
                <a:gd name="T3" fmla="*/ 140 h 181"/>
                <a:gd name="T4" fmla="*/ 211 w 213"/>
                <a:gd name="T5" fmla="*/ 136 h 181"/>
                <a:gd name="T6" fmla="*/ 211 w 213"/>
                <a:gd name="T7" fmla="*/ 0 h 181"/>
                <a:gd name="T8" fmla="*/ 0 w 213"/>
                <a:gd name="T9" fmla="*/ 0 h 181"/>
                <a:gd name="T10" fmla="*/ 0 w 213"/>
                <a:gd name="T11" fmla="*/ 151 h 181"/>
                <a:gd name="T12" fmla="*/ 0 w 213"/>
                <a:gd name="T13" fmla="*/ 152 h 181"/>
                <a:gd name="T14" fmla="*/ 0 w 213"/>
                <a:gd name="T15" fmla="*/ 153 h 181"/>
                <a:gd name="T16" fmla="*/ 11 w 213"/>
                <a:gd name="T17" fmla="*/ 159 h 181"/>
                <a:gd name="T18" fmla="*/ 23 w 213"/>
                <a:gd name="T19" fmla="*/ 165 h 181"/>
                <a:gd name="T20" fmla="*/ 34 w 213"/>
                <a:gd name="T21" fmla="*/ 169 h 181"/>
                <a:gd name="T22" fmla="*/ 48 w 213"/>
                <a:gd name="T23" fmla="*/ 173 h 181"/>
                <a:gd name="T24" fmla="*/ 61 w 213"/>
                <a:gd name="T25" fmla="*/ 177 h 181"/>
                <a:gd name="T26" fmla="*/ 76 w 213"/>
                <a:gd name="T27" fmla="*/ 179 h 181"/>
                <a:gd name="T28" fmla="*/ 90 w 213"/>
                <a:gd name="T29" fmla="*/ 181 h 181"/>
                <a:gd name="T30" fmla="*/ 105 w 213"/>
                <a:gd name="T31" fmla="*/ 181 h 181"/>
                <a:gd name="T32" fmla="*/ 122 w 213"/>
                <a:gd name="T33" fmla="*/ 180 h 181"/>
                <a:gd name="T34" fmla="*/ 138 w 213"/>
                <a:gd name="T35" fmla="*/ 179 h 181"/>
                <a:gd name="T36" fmla="*/ 152 w 213"/>
                <a:gd name="T37" fmla="*/ 175 h 181"/>
                <a:gd name="T38" fmla="*/ 166 w 213"/>
                <a:gd name="T39" fmla="*/ 171 h 181"/>
                <a:gd name="T40" fmla="*/ 179 w 213"/>
                <a:gd name="T41" fmla="*/ 167 h 181"/>
                <a:gd name="T42" fmla="*/ 192 w 213"/>
                <a:gd name="T43" fmla="*/ 160 h 181"/>
                <a:gd name="T44" fmla="*/ 203 w 213"/>
                <a:gd name="T45" fmla="*/ 153 h 181"/>
                <a:gd name="T46" fmla="*/ 213 w 213"/>
                <a:gd name="T47" fmla="*/ 14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3" h="181">
                  <a:moveTo>
                    <a:pt x="213" y="143"/>
                  </a:moveTo>
                  <a:lnTo>
                    <a:pt x="211" y="140"/>
                  </a:lnTo>
                  <a:lnTo>
                    <a:pt x="211" y="136"/>
                  </a:lnTo>
                  <a:lnTo>
                    <a:pt x="211" y="0"/>
                  </a:lnTo>
                  <a:lnTo>
                    <a:pt x="0" y="0"/>
                  </a:lnTo>
                  <a:lnTo>
                    <a:pt x="0" y="151"/>
                  </a:lnTo>
                  <a:lnTo>
                    <a:pt x="0" y="152"/>
                  </a:lnTo>
                  <a:lnTo>
                    <a:pt x="0" y="153"/>
                  </a:lnTo>
                  <a:lnTo>
                    <a:pt x="11" y="159"/>
                  </a:lnTo>
                  <a:lnTo>
                    <a:pt x="23" y="165"/>
                  </a:lnTo>
                  <a:lnTo>
                    <a:pt x="34" y="169"/>
                  </a:lnTo>
                  <a:lnTo>
                    <a:pt x="48" y="173"/>
                  </a:lnTo>
                  <a:lnTo>
                    <a:pt x="61" y="177"/>
                  </a:lnTo>
                  <a:lnTo>
                    <a:pt x="76" y="179"/>
                  </a:lnTo>
                  <a:lnTo>
                    <a:pt x="90" y="181"/>
                  </a:lnTo>
                  <a:lnTo>
                    <a:pt x="105" y="181"/>
                  </a:lnTo>
                  <a:lnTo>
                    <a:pt x="122" y="180"/>
                  </a:lnTo>
                  <a:lnTo>
                    <a:pt x="138" y="179"/>
                  </a:lnTo>
                  <a:lnTo>
                    <a:pt x="152" y="175"/>
                  </a:lnTo>
                  <a:lnTo>
                    <a:pt x="166" y="171"/>
                  </a:lnTo>
                  <a:lnTo>
                    <a:pt x="179" y="167"/>
                  </a:lnTo>
                  <a:lnTo>
                    <a:pt x="192" y="160"/>
                  </a:lnTo>
                  <a:lnTo>
                    <a:pt x="203" y="153"/>
                  </a:lnTo>
                  <a:lnTo>
                    <a:pt x="213"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538">
              <a:extLst>
                <a:ext uri="{FF2B5EF4-FFF2-40B4-BE49-F238E27FC236}">
                  <a16:creationId xmlns:a16="http://schemas.microsoft.com/office/drawing/2014/main" id="{E440043D-E3EB-4345-975C-794262545B8B}"/>
                </a:ext>
              </a:extLst>
            </p:cNvPr>
            <p:cNvSpPr>
              <a:spLocks/>
            </p:cNvSpPr>
            <p:nvPr/>
          </p:nvSpPr>
          <p:spPr bwMode="auto">
            <a:xfrm>
              <a:off x="3249613" y="2587625"/>
              <a:ext cx="57150" cy="57150"/>
            </a:xfrm>
            <a:custGeom>
              <a:avLst/>
              <a:gdLst>
                <a:gd name="T0" fmla="*/ 0 w 181"/>
                <a:gd name="T1" fmla="*/ 0 h 181"/>
                <a:gd name="T2" fmla="*/ 0 w 181"/>
                <a:gd name="T3" fmla="*/ 149 h 181"/>
                <a:gd name="T4" fmla="*/ 8 w 181"/>
                <a:gd name="T5" fmla="*/ 157 h 181"/>
                <a:gd name="T6" fmla="*/ 18 w 181"/>
                <a:gd name="T7" fmla="*/ 164 h 181"/>
                <a:gd name="T8" fmla="*/ 28 w 181"/>
                <a:gd name="T9" fmla="*/ 169 h 181"/>
                <a:gd name="T10" fmla="*/ 38 w 181"/>
                <a:gd name="T11" fmla="*/ 173 h 181"/>
                <a:gd name="T12" fmla="*/ 49 w 181"/>
                <a:gd name="T13" fmla="*/ 177 h 181"/>
                <a:gd name="T14" fmla="*/ 62 w 181"/>
                <a:gd name="T15" fmla="*/ 179 h 181"/>
                <a:gd name="T16" fmla="*/ 75 w 181"/>
                <a:gd name="T17" fmla="*/ 181 h 181"/>
                <a:gd name="T18" fmla="*/ 90 w 181"/>
                <a:gd name="T19" fmla="*/ 181 h 181"/>
                <a:gd name="T20" fmla="*/ 103 w 181"/>
                <a:gd name="T21" fmla="*/ 181 h 181"/>
                <a:gd name="T22" fmla="*/ 116 w 181"/>
                <a:gd name="T23" fmla="*/ 179 h 181"/>
                <a:gd name="T24" fmla="*/ 129 w 181"/>
                <a:gd name="T25" fmla="*/ 178 h 181"/>
                <a:gd name="T26" fmla="*/ 139 w 181"/>
                <a:gd name="T27" fmla="*/ 174 h 181"/>
                <a:gd name="T28" fmla="*/ 151 w 181"/>
                <a:gd name="T29" fmla="*/ 170 h 181"/>
                <a:gd name="T30" fmla="*/ 161 w 181"/>
                <a:gd name="T31" fmla="*/ 166 h 181"/>
                <a:gd name="T32" fmla="*/ 171 w 181"/>
                <a:gd name="T33" fmla="*/ 160 h 181"/>
                <a:gd name="T34" fmla="*/ 181 w 181"/>
                <a:gd name="T35" fmla="*/ 154 h 181"/>
                <a:gd name="T36" fmla="*/ 180 w 181"/>
                <a:gd name="T37" fmla="*/ 152 h 181"/>
                <a:gd name="T38" fmla="*/ 180 w 181"/>
                <a:gd name="T39" fmla="*/ 151 h 181"/>
                <a:gd name="T40" fmla="*/ 180 w 181"/>
                <a:gd name="T41" fmla="*/ 0 h 181"/>
                <a:gd name="T42" fmla="*/ 0 w 181"/>
                <a:gd name="T4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181">
                  <a:moveTo>
                    <a:pt x="0" y="0"/>
                  </a:moveTo>
                  <a:lnTo>
                    <a:pt x="0" y="149"/>
                  </a:lnTo>
                  <a:lnTo>
                    <a:pt x="8" y="157"/>
                  </a:lnTo>
                  <a:lnTo>
                    <a:pt x="18" y="164"/>
                  </a:lnTo>
                  <a:lnTo>
                    <a:pt x="28" y="169"/>
                  </a:lnTo>
                  <a:lnTo>
                    <a:pt x="38" y="173"/>
                  </a:lnTo>
                  <a:lnTo>
                    <a:pt x="49" y="177"/>
                  </a:lnTo>
                  <a:lnTo>
                    <a:pt x="62" y="179"/>
                  </a:lnTo>
                  <a:lnTo>
                    <a:pt x="75" y="181"/>
                  </a:lnTo>
                  <a:lnTo>
                    <a:pt x="90" y="181"/>
                  </a:lnTo>
                  <a:lnTo>
                    <a:pt x="103" y="181"/>
                  </a:lnTo>
                  <a:lnTo>
                    <a:pt x="116" y="179"/>
                  </a:lnTo>
                  <a:lnTo>
                    <a:pt x="129" y="178"/>
                  </a:lnTo>
                  <a:lnTo>
                    <a:pt x="139" y="174"/>
                  </a:lnTo>
                  <a:lnTo>
                    <a:pt x="151" y="170"/>
                  </a:lnTo>
                  <a:lnTo>
                    <a:pt x="161" y="166"/>
                  </a:lnTo>
                  <a:lnTo>
                    <a:pt x="171" y="160"/>
                  </a:lnTo>
                  <a:lnTo>
                    <a:pt x="181" y="154"/>
                  </a:lnTo>
                  <a:lnTo>
                    <a:pt x="180" y="152"/>
                  </a:lnTo>
                  <a:lnTo>
                    <a:pt x="180" y="151"/>
                  </a:lnTo>
                  <a:lnTo>
                    <a:pt x="18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539">
              <a:extLst>
                <a:ext uri="{FF2B5EF4-FFF2-40B4-BE49-F238E27FC236}">
                  <a16:creationId xmlns:a16="http://schemas.microsoft.com/office/drawing/2014/main" id="{9142414C-2FFD-49DE-802C-5D4F80E11F88}"/>
                </a:ext>
              </a:extLst>
            </p:cNvPr>
            <p:cNvSpPr>
              <a:spLocks/>
            </p:cNvSpPr>
            <p:nvPr/>
          </p:nvSpPr>
          <p:spPr bwMode="auto">
            <a:xfrm>
              <a:off x="3171825" y="2587625"/>
              <a:ext cx="68263" cy="47625"/>
            </a:xfrm>
            <a:custGeom>
              <a:avLst/>
              <a:gdLst>
                <a:gd name="T0" fmla="*/ 211 w 211"/>
                <a:gd name="T1" fmla="*/ 133 h 151"/>
                <a:gd name="T2" fmla="*/ 211 w 211"/>
                <a:gd name="T3" fmla="*/ 0 h 151"/>
                <a:gd name="T4" fmla="*/ 30 w 211"/>
                <a:gd name="T5" fmla="*/ 0 h 151"/>
                <a:gd name="T6" fmla="*/ 15 w 211"/>
                <a:gd name="T7" fmla="*/ 0 h 151"/>
                <a:gd name="T8" fmla="*/ 0 w 211"/>
                <a:gd name="T9" fmla="*/ 0 h 151"/>
                <a:gd name="T10" fmla="*/ 0 w 211"/>
                <a:gd name="T11" fmla="*/ 16 h 151"/>
                <a:gd name="T12" fmla="*/ 1 w 211"/>
                <a:gd name="T13" fmla="*/ 30 h 151"/>
                <a:gd name="T14" fmla="*/ 2 w 211"/>
                <a:gd name="T15" fmla="*/ 42 h 151"/>
                <a:gd name="T16" fmla="*/ 5 w 211"/>
                <a:gd name="T17" fmla="*/ 56 h 151"/>
                <a:gd name="T18" fmla="*/ 9 w 211"/>
                <a:gd name="T19" fmla="*/ 68 h 151"/>
                <a:gd name="T20" fmla="*/ 13 w 211"/>
                <a:gd name="T21" fmla="*/ 80 h 151"/>
                <a:gd name="T22" fmla="*/ 20 w 211"/>
                <a:gd name="T23" fmla="*/ 92 h 151"/>
                <a:gd name="T24" fmla="*/ 26 w 211"/>
                <a:gd name="T25" fmla="*/ 101 h 151"/>
                <a:gd name="T26" fmla="*/ 35 w 211"/>
                <a:gd name="T27" fmla="*/ 111 h 151"/>
                <a:gd name="T28" fmla="*/ 42 w 211"/>
                <a:gd name="T29" fmla="*/ 120 h 151"/>
                <a:gd name="T30" fmla="*/ 52 w 211"/>
                <a:gd name="T31" fmla="*/ 128 h 151"/>
                <a:gd name="T32" fmla="*/ 62 w 211"/>
                <a:gd name="T33" fmla="*/ 135 h 151"/>
                <a:gd name="T34" fmla="*/ 72 w 211"/>
                <a:gd name="T35" fmla="*/ 140 h 151"/>
                <a:gd name="T36" fmla="*/ 84 w 211"/>
                <a:gd name="T37" fmla="*/ 144 h 151"/>
                <a:gd name="T38" fmla="*/ 95 w 211"/>
                <a:gd name="T39" fmla="*/ 148 h 151"/>
                <a:gd name="T40" fmla="*/ 108 w 211"/>
                <a:gd name="T41" fmla="*/ 150 h 151"/>
                <a:gd name="T42" fmla="*/ 120 w 211"/>
                <a:gd name="T43" fmla="*/ 151 h 151"/>
                <a:gd name="T44" fmla="*/ 137 w 211"/>
                <a:gd name="T45" fmla="*/ 150 h 151"/>
                <a:gd name="T46" fmla="*/ 159 w 211"/>
                <a:gd name="T47" fmla="*/ 147 h 151"/>
                <a:gd name="T48" fmla="*/ 172 w 211"/>
                <a:gd name="T49" fmla="*/ 144 h 151"/>
                <a:gd name="T50" fmla="*/ 185 w 211"/>
                <a:gd name="T51" fmla="*/ 141 h 151"/>
                <a:gd name="T52" fmla="*/ 198 w 211"/>
                <a:gd name="T53" fmla="*/ 138 h 151"/>
                <a:gd name="T54" fmla="*/ 211 w 211"/>
                <a:gd name="T55" fmla="*/ 133 h 151"/>
                <a:gd name="T56" fmla="*/ 211 w 211"/>
                <a:gd name="T57" fmla="*/ 1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151">
                  <a:moveTo>
                    <a:pt x="211" y="133"/>
                  </a:moveTo>
                  <a:lnTo>
                    <a:pt x="211" y="0"/>
                  </a:lnTo>
                  <a:lnTo>
                    <a:pt x="30" y="0"/>
                  </a:lnTo>
                  <a:lnTo>
                    <a:pt x="15" y="0"/>
                  </a:lnTo>
                  <a:lnTo>
                    <a:pt x="0" y="0"/>
                  </a:lnTo>
                  <a:lnTo>
                    <a:pt x="0" y="16"/>
                  </a:lnTo>
                  <a:lnTo>
                    <a:pt x="1" y="30"/>
                  </a:lnTo>
                  <a:lnTo>
                    <a:pt x="2" y="42"/>
                  </a:lnTo>
                  <a:lnTo>
                    <a:pt x="5" y="56"/>
                  </a:lnTo>
                  <a:lnTo>
                    <a:pt x="9" y="68"/>
                  </a:lnTo>
                  <a:lnTo>
                    <a:pt x="13" y="80"/>
                  </a:lnTo>
                  <a:lnTo>
                    <a:pt x="20" y="92"/>
                  </a:lnTo>
                  <a:lnTo>
                    <a:pt x="26" y="101"/>
                  </a:lnTo>
                  <a:lnTo>
                    <a:pt x="35" y="111"/>
                  </a:lnTo>
                  <a:lnTo>
                    <a:pt x="42" y="120"/>
                  </a:lnTo>
                  <a:lnTo>
                    <a:pt x="52" y="128"/>
                  </a:lnTo>
                  <a:lnTo>
                    <a:pt x="62" y="135"/>
                  </a:lnTo>
                  <a:lnTo>
                    <a:pt x="72" y="140"/>
                  </a:lnTo>
                  <a:lnTo>
                    <a:pt x="84" y="144"/>
                  </a:lnTo>
                  <a:lnTo>
                    <a:pt x="95" y="148"/>
                  </a:lnTo>
                  <a:lnTo>
                    <a:pt x="108" y="150"/>
                  </a:lnTo>
                  <a:lnTo>
                    <a:pt x="120" y="151"/>
                  </a:lnTo>
                  <a:lnTo>
                    <a:pt x="137" y="150"/>
                  </a:lnTo>
                  <a:lnTo>
                    <a:pt x="159" y="147"/>
                  </a:lnTo>
                  <a:lnTo>
                    <a:pt x="172" y="144"/>
                  </a:lnTo>
                  <a:lnTo>
                    <a:pt x="185" y="141"/>
                  </a:lnTo>
                  <a:lnTo>
                    <a:pt x="198" y="138"/>
                  </a:lnTo>
                  <a:lnTo>
                    <a:pt x="211" y="133"/>
                  </a:lnTo>
                  <a:lnTo>
                    <a:pt x="211"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540">
              <a:extLst>
                <a:ext uri="{FF2B5EF4-FFF2-40B4-BE49-F238E27FC236}">
                  <a16:creationId xmlns:a16="http://schemas.microsoft.com/office/drawing/2014/main" id="{7CC911BD-BFF7-45AB-9E60-BEF99CB40128}"/>
                </a:ext>
              </a:extLst>
            </p:cNvPr>
            <p:cNvSpPr>
              <a:spLocks/>
            </p:cNvSpPr>
            <p:nvPr/>
          </p:nvSpPr>
          <p:spPr bwMode="auto">
            <a:xfrm>
              <a:off x="3382963" y="2722563"/>
              <a:ext cx="9525" cy="9525"/>
            </a:xfrm>
            <a:custGeom>
              <a:avLst/>
              <a:gdLst>
                <a:gd name="T0" fmla="*/ 15 w 30"/>
                <a:gd name="T1" fmla="*/ 30 h 30"/>
                <a:gd name="T2" fmla="*/ 17 w 30"/>
                <a:gd name="T3" fmla="*/ 29 h 30"/>
                <a:gd name="T4" fmla="*/ 21 w 30"/>
                <a:gd name="T5" fmla="*/ 28 h 30"/>
                <a:gd name="T6" fmla="*/ 23 w 30"/>
                <a:gd name="T7" fmla="*/ 27 h 30"/>
                <a:gd name="T8" fmla="*/ 26 w 30"/>
                <a:gd name="T9" fmla="*/ 25 h 30"/>
                <a:gd name="T10" fmla="*/ 27 w 30"/>
                <a:gd name="T11" fmla="*/ 23 h 30"/>
                <a:gd name="T12" fmla="*/ 29 w 30"/>
                <a:gd name="T13" fmla="*/ 21 h 30"/>
                <a:gd name="T14" fmla="*/ 29 w 30"/>
                <a:gd name="T15" fmla="*/ 17 h 30"/>
                <a:gd name="T16" fmla="*/ 30 w 30"/>
                <a:gd name="T17" fmla="*/ 15 h 30"/>
                <a:gd name="T18" fmla="*/ 29 w 30"/>
                <a:gd name="T19" fmla="*/ 12 h 30"/>
                <a:gd name="T20" fmla="*/ 29 w 30"/>
                <a:gd name="T21" fmla="*/ 9 h 30"/>
                <a:gd name="T22" fmla="*/ 27 w 30"/>
                <a:gd name="T23" fmla="*/ 7 h 30"/>
                <a:gd name="T24" fmla="*/ 26 w 30"/>
                <a:gd name="T25" fmla="*/ 4 h 30"/>
                <a:gd name="T26" fmla="*/ 23 w 30"/>
                <a:gd name="T27" fmla="*/ 2 h 30"/>
                <a:gd name="T28" fmla="*/ 21 w 30"/>
                <a:gd name="T29" fmla="*/ 1 h 30"/>
                <a:gd name="T30" fmla="*/ 17 w 30"/>
                <a:gd name="T31" fmla="*/ 0 h 30"/>
                <a:gd name="T32" fmla="*/ 15 w 30"/>
                <a:gd name="T33" fmla="*/ 0 h 30"/>
                <a:gd name="T34" fmla="*/ 12 w 30"/>
                <a:gd name="T35" fmla="*/ 0 h 30"/>
                <a:gd name="T36" fmla="*/ 9 w 30"/>
                <a:gd name="T37" fmla="*/ 1 h 30"/>
                <a:gd name="T38" fmla="*/ 7 w 30"/>
                <a:gd name="T39" fmla="*/ 2 h 30"/>
                <a:gd name="T40" fmla="*/ 5 w 30"/>
                <a:gd name="T41" fmla="*/ 4 h 30"/>
                <a:gd name="T42" fmla="*/ 2 w 30"/>
                <a:gd name="T43" fmla="*/ 7 h 30"/>
                <a:gd name="T44" fmla="*/ 1 w 30"/>
                <a:gd name="T45" fmla="*/ 9 h 30"/>
                <a:gd name="T46" fmla="*/ 0 w 30"/>
                <a:gd name="T47" fmla="*/ 12 h 30"/>
                <a:gd name="T48" fmla="*/ 0 w 30"/>
                <a:gd name="T49" fmla="*/ 15 h 30"/>
                <a:gd name="T50" fmla="*/ 0 w 30"/>
                <a:gd name="T51" fmla="*/ 17 h 30"/>
                <a:gd name="T52" fmla="*/ 1 w 30"/>
                <a:gd name="T53" fmla="*/ 21 h 30"/>
                <a:gd name="T54" fmla="*/ 2 w 30"/>
                <a:gd name="T55" fmla="*/ 23 h 30"/>
                <a:gd name="T56" fmla="*/ 5 w 30"/>
                <a:gd name="T57" fmla="*/ 25 h 30"/>
                <a:gd name="T58" fmla="*/ 7 w 30"/>
                <a:gd name="T59" fmla="*/ 27 h 30"/>
                <a:gd name="T60" fmla="*/ 9 w 30"/>
                <a:gd name="T61" fmla="*/ 28 h 30"/>
                <a:gd name="T62" fmla="*/ 12 w 30"/>
                <a:gd name="T63" fmla="*/ 29 h 30"/>
                <a:gd name="T64" fmla="*/ 15 w 30"/>
                <a:gd name="T6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30"/>
                  </a:moveTo>
                  <a:lnTo>
                    <a:pt x="17" y="29"/>
                  </a:lnTo>
                  <a:lnTo>
                    <a:pt x="21" y="28"/>
                  </a:lnTo>
                  <a:lnTo>
                    <a:pt x="23" y="27"/>
                  </a:lnTo>
                  <a:lnTo>
                    <a:pt x="26" y="25"/>
                  </a:lnTo>
                  <a:lnTo>
                    <a:pt x="27" y="23"/>
                  </a:lnTo>
                  <a:lnTo>
                    <a:pt x="29" y="21"/>
                  </a:lnTo>
                  <a:lnTo>
                    <a:pt x="29" y="17"/>
                  </a:lnTo>
                  <a:lnTo>
                    <a:pt x="30" y="15"/>
                  </a:lnTo>
                  <a:lnTo>
                    <a:pt x="29" y="12"/>
                  </a:lnTo>
                  <a:lnTo>
                    <a:pt x="29" y="9"/>
                  </a:lnTo>
                  <a:lnTo>
                    <a:pt x="27" y="7"/>
                  </a:lnTo>
                  <a:lnTo>
                    <a:pt x="26" y="4"/>
                  </a:lnTo>
                  <a:lnTo>
                    <a:pt x="23" y="2"/>
                  </a:lnTo>
                  <a:lnTo>
                    <a:pt x="21" y="1"/>
                  </a:lnTo>
                  <a:lnTo>
                    <a:pt x="17" y="0"/>
                  </a:lnTo>
                  <a:lnTo>
                    <a:pt x="15" y="0"/>
                  </a:lnTo>
                  <a:lnTo>
                    <a:pt x="12" y="0"/>
                  </a:lnTo>
                  <a:lnTo>
                    <a:pt x="9" y="1"/>
                  </a:lnTo>
                  <a:lnTo>
                    <a:pt x="7" y="2"/>
                  </a:lnTo>
                  <a:lnTo>
                    <a:pt x="5" y="4"/>
                  </a:lnTo>
                  <a:lnTo>
                    <a:pt x="2" y="7"/>
                  </a:lnTo>
                  <a:lnTo>
                    <a:pt x="1" y="9"/>
                  </a:lnTo>
                  <a:lnTo>
                    <a:pt x="0" y="12"/>
                  </a:lnTo>
                  <a:lnTo>
                    <a:pt x="0" y="15"/>
                  </a:lnTo>
                  <a:lnTo>
                    <a:pt x="0" y="17"/>
                  </a:lnTo>
                  <a:lnTo>
                    <a:pt x="1" y="21"/>
                  </a:lnTo>
                  <a:lnTo>
                    <a:pt x="2" y="23"/>
                  </a:lnTo>
                  <a:lnTo>
                    <a:pt x="5" y="25"/>
                  </a:lnTo>
                  <a:lnTo>
                    <a:pt x="7" y="27"/>
                  </a:lnTo>
                  <a:lnTo>
                    <a:pt x="9" y="28"/>
                  </a:lnTo>
                  <a:lnTo>
                    <a:pt x="12" y="29"/>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541">
              <a:extLst>
                <a:ext uri="{FF2B5EF4-FFF2-40B4-BE49-F238E27FC236}">
                  <a16:creationId xmlns:a16="http://schemas.microsoft.com/office/drawing/2014/main" id="{A1BCCE46-D758-4E1D-8A5C-D21AB44E42DD}"/>
                </a:ext>
              </a:extLst>
            </p:cNvPr>
            <p:cNvSpPr>
              <a:spLocks/>
            </p:cNvSpPr>
            <p:nvPr/>
          </p:nvSpPr>
          <p:spPr bwMode="auto">
            <a:xfrm>
              <a:off x="3175000" y="2530475"/>
              <a:ext cx="80963" cy="47625"/>
            </a:xfrm>
            <a:custGeom>
              <a:avLst/>
              <a:gdLst>
                <a:gd name="T0" fmla="*/ 35 w 258"/>
                <a:gd name="T1" fmla="*/ 151 h 151"/>
                <a:gd name="T2" fmla="*/ 208 w 258"/>
                <a:gd name="T3" fmla="*/ 151 h 151"/>
                <a:gd name="T4" fmla="*/ 258 w 258"/>
                <a:gd name="T5" fmla="*/ 0 h 151"/>
                <a:gd name="T6" fmla="*/ 99 w 258"/>
                <a:gd name="T7" fmla="*/ 0 h 151"/>
                <a:gd name="T8" fmla="*/ 95 w 258"/>
                <a:gd name="T9" fmla="*/ 1 h 151"/>
                <a:gd name="T10" fmla="*/ 91 w 258"/>
                <a:gd name="T11" fmla="*/ 2 h 151"/>
                <a:gd name="T12" fmla="*/ 88 w 258"/>
                <a:gd name="T13" fmla="*/ 5 h 151"/>
                <a:gd name="T14" fmla="*/ 86 w 258"/>
                <a:gd name="T15" fmla="*/ 8 h 151"/>
                <a:gd name="T16" fmla="*/ 18 w 258"/>
                <a:gd name="T17" fmla="*/ 120 h 151"/>
                <a:gd name="T18" fmla="*/ 0 w 258"/>
                <a:gd name="T19" fmla="*/ 151 h 151"/>
                <a:gd name="T20" fmla="*/ 9 w 258"/>
                <a:gd name="T21" fmla="*/ 151 h 151"/>
                <a:gd name="T22" fmla="*/ 35 w 258"/>
                <a:gd name="T23"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51">
                  <a:moveTo>
                    <a:pt x="35" y="151"/>
                  </a:moveTo>
                  <a:lnTo>
                    <a:pt x="208" y="151"/>
                  </a:lnTo>
                  <a:lnTo>
                    <a:pt x="258" y="0"/>
                  </a:lnTo>
                  <a:lnTo>
                    <a:pt x="99" y="0"/>
                  </a:lnTo>
                  <a:lnTo>
                    <a:pt x="95" y="1"/>
                  </a:lnTo>
                  <a:lnTo>
                    <a:pt x="91" y="2"/>
                  </a:lnTo>
                  <a:lnTo>
                    <a:pt x="88" y="5"/>
                  </a:lnTo>
                  <a:lnTo>
                    <a:pt x="86" y="8"/>
                  </a:lnTo>
                  <a:lnTo>
                    <a:pt x="18" y="120"/>
                  </a:lnTo>
                  <a:lnTo>
                    <a:pt x="0" y="151"/>
                  </a:lnTo>
                  <a:lnTo>
                    <a:pt x="9" y="151"/>
                  </a:lnTo>
                  <a:lnTo>
                    <a:pt x="3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542">
              <a:extLst>
                <a:ext uri="{FF2B5EF4-FFF2-40B4-BE49-F238E27FC236}">
                  <a16:creationId xmlns:a16="http://schemas.microsoft.com/office/drawing/2014/main" id="{7254A82D-A287-4169-94DD-99188E5F674C}"/>
                </a:ext>
              </a:extLst>
            </p:cNvPr>
            <p:cNvSpPr>
              <a:spLocks/>
            </p:cNvSpPr>
            <p:nvPr/>
          </p:nvSpPr>
          <p:spPr bwMode="auto">
            <a:xfrm>
              <a:off x="3251200" y="2530475"/>
              <a:ext cx="55563" cy="47625"/>
            </a:xfrm>
            <a:custGeom>
              <a:avLst/>
              <a:gdLst>
                <a:gd name="T0" fmla="*/ 175 w 175"/>
                <a:gd name="T1" fmla="*/ 151 h 151"/>
                <a:gd name="T2" fmla="*/ 175 w 175"/>
                <a:gd name="T3" fmla="*/ 0 h 151"/>
                <a:gd name="T4" fmla="*/ 51 w 175"/>
                <a:gd name="T5" fmla="*/ 0 h 151"/>
                <a:gd name="T6" fmla="*/ 0 w 175"/>
                <a:gd name="T7" fmla="*/ 151 h 151"/>
                <a:gd name="T8" fmla="*/ 175 w 175"/>
                <a:gd name="T9" fmla="*/ 151 h 151"/>
              </a:gdLst>
              <a:ahLst/>
              <a:cxnLst>
                <a:cxn ang="0">
                  <a:pos x="T0" y="T1"/>
                </a:cxn>
                <a:cxn ang="0">
                  <a:pos x="T2" y="T3"/>
                </a:cxn>
                <a:cxn ang="0">
                  <a:pos x="T4" y="T5"/>
                </a:cxn>
                <a:cxn ang="0">
                  <a:pos x="T6" y="T7"/>
                </a:cxn>
                <a:cxn ang="0">
                  <a:pos x="T8" y="T9"/>
                </a:cxn>
              </a:cxnLst>
              <a:rect l="0" t="0" r="r" b="b"/>
              <a:pathLst>
                <a:path w="175" h="151">
                  <a:moveTo>
                    <a:pt x="175" y="151"/>
                  </a:moveTo>
                  <a:lnTo>
                    <a:pt x="175" y="0"/>
                  </a:lnTo>
                  <a:lnTo>
                    <a:pt x="51" y="0"/>
                  </a:lnTo>
                  <a:lnTo>
                    <a:pt x="0" y="151"/>
                  </a:lnTo>
                  <a:lnTo>
                    <a:pt x="17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543">
              <a:extLst>
                <a:ext uri="{FF2B5EF4-FFF2-40B4-BE49-F238E27FC236}">
                  <a16:creationId xmlns:a16="http://schemas.microsoft.com/office/drawing/2014/main" id="{9CC83424-906E-4B70-A7A0-404280974D11}"/>
                </a:ext>
              </a:extLst>
            </p:cNvPr>
            <p:cNvSpPr>
              <a:spLocks/>
            </p:cNvSpPr>
            <p:nvPr/>
          </p:nvSpPr>
          <p:spPr bwMode="auto">
            <a:xfrm>
              <a:off x="3375025" y="2530475"/>
              <a:ext cx="82550" cy="47625"/>
            </a:xfrm>
            <a:custGeom>
              <a:avLst/>
              <a:gdLst>
                <a:gd name="T0" fmla="*/ 223 w 258"/>
                <a:gd name="T1" fmla="*/ 151 h 151"/>
                <a:gd name="T2" fmla="*/ 250 w 258"/>
                <a:gd name="T3" fmla="*/ 151 h 151"/>
                <a:gd name="T4" fmla="*/ 258 w 258"/>
                <a:gd name="T5" fmla="*/ 151 h 151"/>
                <a:gd name="T6" fmla="*/ 240 w 258"/>
                <a:gd name="T7" fmla="*/ 120 h 151"/>
                <a:gd name="T8" fmla="*/ 172 w 258"/>
                <a:gd name="T9" fmla="*/ 8 h 151"/>
                <a:gd name="T10" fmla="*/ 170 w 258"/>
                <a:gd name="T11" fmla="*/ 5 h 151"/>
                <a:gd name="T12" fmla="*/ 167 w 258"/>
                <a:gd name="T13" fmla="*/ 2 h 151"/>
                <a:gd name="T14" fmla="*/ 164 w 258"/>
                <a:gd name="T15" fmla="*/ 1 h 151"/>
                <a:gd name="T16" fmla="*/ 159 w 258"/>
                <a:gd name="T17" fmla="*/ 0 h 151"/>
                <a:gd name="T18" fmla="*/ 0 w 258"/>
                <a:gd name="T19" fmla="*/ 0 h 151"/>
                <a:gd name="T20" fmla="*/ 50 w 258"/>
                <a:gd name="T21" fmla="*/ 151 h 151"/>
                <a:gd name="T22" fmla="*/ 223 w 258"/>
                <a:gd name="T23"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51">
                  <a:moveTo>
                    <a:pt x="223" y="151"/>
                  </a:moveTo>
                  <a:lnTo>
                    <a:pt x="250" y="151"/>
                  </a:lnTo>
                  <a:lnTo>
                    <a:pt x="258" y="151"/>
                  </a:lnTo>
                  <a:lnTo>
                    <a:pt x="240" y="120"/>
                  </a:lnTo>
                  <a:lnTo>
                    <a:pt x="172" y="8"/>
                  </a:lnTo>
                  <a:lnTo>
                    <a:pt x="170" y="5"/>
                  </a:lnTo>
                  <a:lnTo>
                    <a:pt x="167" y="2"/>
                  </a:lnTo>
                  <a:lnTo>
                    <a:pt x="164" y="1"/>
                  </a:lnTo>
                  <a:lnTo>
                    <a:pt x="159" y="0"/>
                  </a:lnTo>
                  <a:lnTo>
                    <a:pt x="0" y="0"/>
                  </a:lnTo>
                  <a:lnTo>
                    <a:pt x="50" y="151"/>
                  </a:lnTo>
                  <a:lnTo>
                    <a:pt x="223"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544">
              <a:extLst>
                <a:ext uri="{FF2B5EF4-FFF2-40B4-BE49-F238E27FC236}">
                  <a16:creationId xmlns:a16="http://schemas.microsoft.com/office/drawing/2014/main" id="{4E6C40BB-E4EC-452B-A15F-F872AE55C994}"/>
                </a:ext>
              </a:extLst>
            </p:cNvPr>
            <p:cNvSpPr>
              <a:spLocks/>
            </p:cNvSpPr>
            <p:nvPr/>
          </p:nvSpPr>
          <p:spPr bwMode="auto">
            <a:xfrm>
              <a:off x="3316288" y="2530475"/>
              <a:ext cx="65088" cy="47625"/>
            </a:xfrm>
            <a:custGeom>
              <a:avLst/>
              <a:gdLst>
                <a:gd name="T0" fmla="*/ 154 w 205"/>
                <a:gd name="T1" fmla="*/ 0 h 151"/>
                <a:gd name="T2" fmla="*/ 0 w 205"/>
                <a:gd name="T3" fmla="*/ 0 h 151"/>
                <a:gd name="T4" fmla="*/ 0 w 205"/>
                <a:gd name="T5" fmla="*/ 151 h 151"/>
                <a:gd name="T6" fmla="*/ 205 w 205"/>
                <a:gd name="T7" fmla="*/ 151 h 151"/>
                <a:gd name="T8" fmla="*/ 154 w 205"/>
                <a:gd name="T9" fmla="*/ 0 h 151"/>
              </a:gdLst>
              <a:ahLst/>
              <a:cxnLst>
                <a:cxn ang="0">
                  <a:pos x="T0" y="T1"/>
                </a:cxn>
                <a:cxn ang="0">
                  <a:pos x="T2" y="T3"/>
                </a:cxn>
                <a:cxn ang="0">
                  <a:pos x="T4" y="T5"/>
                </a:cxn>
                <a:cxn ang="0">
                  <a:pos x="T6" y="T7"/>
                </a:cxn>
                <a:cxn ang="0">
                  <a:pos x="T8" y="T9"/>
                </a:cxn>
              </a:cxnLst>
              <a:rect l="0" t="0" r="r" b="b"/>
              <a:pathLst>
                <a:path w="205" h="151">
                  <a:moveTo>
                    <a:pt x="154" y="0"/>
                  </a:moveTo>
                  <a:lnTo>
                    <a:pt x="0" y="0"/>
                  </a:lnTo>
                  <a:lnTo>
                    <a:pt x="0" y="151"/>
                  </a:lnTo>
                  <a:lnTo>
                    <a:pt x="205" y="151"/>
                  </a:lnTo>
                  <a:lnTo>
                    <a:pt x="1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1" name="TextBox 130">
            <a:extLst>
              <a:ext uri="{FF2B5EF4-FFF2-40B4-BE49-F238E27FC236}">
                <a16:creationId xmlns:a16="http://schemas.microsoft.com/office/drawing/2014/main" id="{D42C1B9E-D3C3-4D37-B66C-3034B5434F61}"/>
              </a:ext>
            </a:extLst>
          </p:cNvPr>
          <p:cNvSpPr txBox="1"/>
          <p:nvPr/>
        </p:nvSpPr>
        <p:spPr>
          <a:xfrm flipH="1">
            <a:off x="9526407" y="2760801"/>
            <a:ext cx="1056723" cy="861774"/>
          </a:xfrm>
          <a:prstGeom prst="rect">
            <a:avLst/>
          </a:prstGeom>
          <a:noFill/>
          <a:ln w="6350">
            <a:noFill/>
            <a:prstDash val="dash"/>
          </a:ln>
        </p:spPr>
        <p:txBody>
          <a:bodyPr wrap="square" lIns="0" tIns="0" rIns="0" bIns="0" rtlCol="0">
            <a:spAutoFit/>
          </a:bodyPr>
          <a:lstStyle/>
          <a:p>
            <a:pPr algn="r"/>
            <a:r>
              <a:rPr lang="en-US" sz="1400" b="1" dirty="0"/>
              <a:t>Reduced Death Rate due to Disasters</a:t>
            </a:r>
          </a:p>
        </p:txBody>
      </p:sp>
      <p:sp>
        <p:nvSpPr>
          <p:cNvPr id="7" name="Oval 6">
            <a:extLst>
              <a:ext uri="{FF2B5EF4-FFF2-40B4-BE49-F238E27FC236}">
                <a16:creationId xmlns:a16="http://schemas.microsoft.com/office/drawing/2014/main" id="{301A5EF5-C746-484C-8C3E-54B470C96735}"/>
              </a:ext>
              <a:ext uri="{C183D7F6-B498-43B3-948B-1728B52AA6E4}">
                <adec:decorative xmlns:adec="http://schemas.microsoft.com/office/drawing/2017/decorative" val="1"/>
              </a:ext>
            </a:extLst>
          </p:cNvPr>
          <p:cNvSpPr/>
          <p:nvPr/>
        </p:nvSpPr>
        <p:spPr>
          <a:xfrm>
            <a:off x="1653068" y="5435301"/>
            <a:ext cx="889299" cy="8892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8" name="Group 197" descr="This image is an icon of a piggy bank. ">
            <a:extLst>
              <a:ext uri="{FF2B5EF4-FFF2-40B4-BE49-F238E27FC236}">
                <a16:creationId xmlns:a16="http://schemas.microsoft.com/office/drawing/2014/main" id="{D086B74B-B772-4210-A7D6-37C9340D5A32}"/>
              </a:ext>
            </a:extLst>
          </p:cNvPr>
          <p:cNvGrpSpPr/>
          <p:nvPr/>
        </p:nvGrpSpPr>
        <p:grpSpPr>
          <a:xfrm>
            <a:off x="1929411" y="5734891"/>
            <a:ext cx="336612" cy="290118"/>
            <a:chOff x="304800" y="1384300"/>
            <a:chExt cx="287338" cy="247650"/>
          </a:xfrm>
          <a:solidFill>
            <a:schemeClr val="bg1"/>
          </a:solidFill>
        </p:grpSpPr>
        <p:sp>
          <p:nvSpPr>
            <p:cNvPr id="199" name="Freeform 357">
              <a:extLst>
                <a:ext uri="{FF2B5EF4-FFF2-40B4-BE49-F238E27FC236}">
                  <a16:creationId xmlns:a16="http://schemas.microsoft.com/office/drawing/2014/main" id="{378D4309-1896-4F48-96BB-C6B443A1597B}"/>
                </a:ext>
              </a:extLst>
            </p:cNvPr>
            <p:cNvSpPr>
              <a:spLocks/>
            </p:cNvSpPr>
            <p:nvPr/>
          </p:nvSpPr>
          <p:spPr bwMode="auto">
            <a:xfrm>
              <a:off x="376238" y="1479550"/>
              <a:ext cx="9525" cy="9525"/>
            </a:xfrm>
            <a:custGeom>
              <a:avLst/>
              <a:gdLst>
                <a:gd name="T0" fmla="*/ 15 w 30"/>
                <a:gd name="T1" fmla="*/ 0 h 30"/>
                <a:gd name="T2" fmla="*/ 12 w 30"/>
                <a:gd name="T3" fmla="*/ 1 h 30"/>
                <a:gd name="T4" fmla="*/ 9 w 30"/>
                <a:gd name="T5" fmla="*/ 1 h 30"/>
                <a:gd name="T6" fmla="*/ 7 w 30"/>
                <a:gd name="T7" fmla="*/ 3 h 30"/>
                <a:gd name="T8" fmla="*/ 5 w 30"/>
                <a:gd name="T9" fmla="*/ 4 h 30"/>
                <a:gd name="T10" fmla="*/ 2 w 30"/>
                <a:gd name="T11" fmla="*/ 7 h 30"/>
                <a:gd name="T12" fmla="*/ 1 w 30"/>
                <a:gd name="T13" fmla="*/ 10 h 30"/>
                <a:gd name="T14" fmla="*/ 0 w 30"/>
                <a:gd name="T15" fmla="*/ 13 h 30"/>
                <a:gd name="T16" fmla="*/ 0 w 30"/>
                <a:gd name="T17" fmla="*/ 15 h 30"/>
                <a:gd name="T18" fmla="*/ 0 w 30"/>
                <a:gd name="T19" fmla="*/ 18 h 30"/>
                <a:gd name="T20" fmla="*/ 1 w 30"/>
                <a:gd name="T21" fmla="*/ 21 h 30"/>
                <a:gd name="T22" fmla="*/ 2 w 30"/>
                <a:gd name="T23" fmla="*/ 24 h 30"/>
                <a:gd name="T24" fmla="*/ 5 w 30"/>
                <a:gd name="T25" fmla="*/ 26 h 30"/>
                <a:gd name="T26" fmla="*/ 7 w 30"/>
                <a:gd name="T27" fmla="*/ 28 h 30"/>
                <a:gd name="T28" fmla="*/ 9 w 30"/>
                <a:gd name="T29" fmla="*/ 29 h 30"/>
                <a:gd name="T30" fmla="*/ 12 w 30"/>
                <a:gd name="T31" fmla="*/ 30 h 30"/>
                <a:gd name="T32" fmla="*/ 15 w 30"/>
                <a:gd name="T33" fmla="*/ 30 h 30"/>
                <a:gd name="T34" fmla="*/ 17 w 30"/>
                <a:gd name="T35" fmla="*/ 30 h 30"/>
                <a:gd name="T36" fmla="*/ 21 w 30"/>
                <a:gd name="T37" fmla="*/ 29 h 30"/>
                <a:gd name="T38" fmla="*/ 23 w 30"/>
                <a:gd name="T39" fmla="*/ 28 h 30"/>
                <a:gd name="T40" fmla="*/ 26 w 30"/>
                <a:gd name="T41" fmla="*/ 26 h 30"/>
                <a:gd name="T42" fmla="*/ 27 w 30"/>
                <a:gd name="T43" fmla="*/ 24 h 30"/>
                <a:gd name="T44" fmla="*/ 29 w 30"/>
                <a:gd name="T45" fmla="*/ 21 h 30"/>
                <a:gd name="T46" fmla="*/ 29 w 30"/>
                <a:gd name="T47" fmla="*/ 18 h 30"/>
                <a:gd name="T48" fmla="*/ 30 w 30"/>
                <a:gd name="T49" fmla="*/ 15 h 30"/>
                <a:gd name="T50" fmla="*/ 29 w 30"/>
                <a:gd name="T51" fmla="*/ 13 h 30"/>
                <a:gd name="T52" fmla="*/ 29 w 30"/>
                <a:gd name="T53" fmla="*/ 10 h 30"/>
                <a:gd name="T54" fmla="*/ 27 w 30"/>
                <a:gd name="T55" fmla="*/ 7 h 30"/>
                <a:gd name="T56" fmla="*/ 26 w 30"/>
                <a:gd name="T57" fmla="*/ 4 h 30"/>
                <a:gd name="T58" fmla="*/ 23 w 30"/>
                <a:gd name="T59" fmla="*/ 3 h 30"/>
                <a:gd name="T60" fmla="*/ 21 w 30"/>
                <a:gd name="T61" fmla="*/ 1 h 30"/>
                <a:gd name="T62" fmla="*/ 17 w 30"/>
                <a:gd name="T63" fmla="*/ 1 h 30"/>
                <a:gd name="T64" fmla="*/ 15 w 30"/>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0"/>
                  </a:moveTo>
                  <a:lnTo>
                    <a:pt x="12" y="1"/>
                  </a:lnTo>
                  <a:lnTo>
                    <a:pt x="9" y="1"/>
                  </a:lnTo>
                  <a:lnTo>
                    <a:pt x="7" y="3"/>
                  </a:lnTo>
                  <a:lnTo>
                    <a:pt x="5" y="4"/>
                  </a:lnTo>
                  <a:lnTo>
                    <a:pt x="2" y="7"/>
                  </a:lnTo>
                  <a:lnTo>
                    <a:pt x="1" y="10"/>
                  </a:lnTo>
                  <a:lnTo>
                    <a:pt x="0" y="13"/>
                  </a:lnTo>
                  <a:lnTo>
                    <a:pt x="0" y="15"/>
                  </a:lnTo>
                  <a:lnTo>
                    <a:pt x="0" y="18"/>
                  </a:lnTo>
                  <a:lnTo>
                    <a:pt x="1" y="21"/>
                  </a:lnTo>
                  <a:lnTo>
                    <a:pt x="2" y="24"/>
                  </a:lnTo>
                  <a:lnTo>
                    <a:pt x="5" y="26"/>
                  </a:lnTo>
                  <a:lnTo>
                    <a:pt x="7" y="28"/>
                  </a:lnTo>
                  <a:lnTo>
                    <a:pt x="9" y="29"/>
                  </a:lnTo>
                  <a:lnTo>
                    <a:pt x="12" y="30"/>
                  </a:lnTo>
                  <a:lnTo>
                    <a:pt x="15" y="30"/>
                  </a:lnTo>
                  <a:lnTo>
                    <a:pt x="17" y="30"/>
                  </a:lnTo>
                  <a:lnTo>
                    <a:pt x="21" y="29"/>
                  </a:lnTo>
                  <a:lnTo>
                    <a:pt x="23" y="28"/>
                  </a:lnTo>
                  <a:lnTo>
                    <a:pt x="26" y="26"/>
                  </a:lnTo>
                  <a:lnTo>
                    <a:pt x="27" y="24"/>
                  </a:lnTo>
                  <a:lnTo>
                    <a:pt x="29" y="21"/>
                  </a:lnTo>
                  <a:lnTo>
                    <a:pt x="29" y="18"/>
                  </a:lnTo>
                  <a:lnTo>
                    <a:pt x="30" y="15"/>
                  </a:lnTo>
                  <a:lnTo>
                    <a:pt x="29" y="13"/>
                  </a:lnTo>
                  <a:lnTo>
                    <a:pt x="29" y="10"/>
                  </a:lnTo>
                  <a:lnTo>
                    <a:pt x="27" y="7"/>
                  </a:lnTo>
                  <a:lnTo>
                    <a:pt x="26" y="4"/>
                  </a:lnTo>
                  <a:lnTo>
                    <a:pt x="23" y="3"/>
                  </a:lnTo>
                  <a:lnTo>
                    <a:pt x="21" y="1"/>
                  </a:lnTo>
                  <a:lnTo>
                    <a:pt x="17"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358">
              <a:extLst>
                <a:ext uri="{FF2B5EF4-FFF2-40B4-BE49-F238E27FC236}">
                  <a16:creationId xmlns:a16="http://schemas.microsoft.com/office/drawing/2014/main" id="{224C3CE4-6733-4076-854F-60F8B7070A46}"/>
                </a:ext>
              </a:extLst>
            </p:cNvPr>
            <p:cNvSpPr>
              <a:spLocks noEditPoints="1"/>
            </p:cNvSpPr>
            <p:nvPr/>
          </p:nvSpPr>
          <p:spPr bwMode="auto">
            <a:xfrm>
              <a:off x="304800" y="1384300"/>
              <a:ext cx="287338" cy="247650"/>
            </a:xfrm>
            <a:custGeom>
              <a:avLst/>
              <a:gdLst>
                <a:gd name="T0" fmla="*/ 627 w 903"/>
                <a:gd name="T1" fmla="*/ 239 h 782"/>
                <a:gd name="T2" fmla="*/ 558 w 903"/>
                <a:gd name="T3" fmla="*/ 200 h 782"/>
                <a:gd name="T4" fmla="*/ 474 w 903"/>
                <a:gd name="T5" fmla="*/ 180 h 782"/>
                <a:gd name="T6" fmla="*/ 429 w 903"/>
                <a:gd name="T7" fmla="*/ 178 h 782"/>
                <a:gd name="T8" fmla="*/ 421 w 903"/>
                <a:gd name="T9" fmla="*/ 163 h 782"/>
                <a:gd name="T10" fmla="*/ 432 w 903"/>
                <a:gd name="T11" fmla="*/ 150 h 782"/>
                <a:gd name="T12" fmla="*/ 502 w 903"/>
                <a:gd name="T13" fmla="*/ 153 h 782"/>
                <a:gd name="T14" fmla="*/ 581 w 903"/>
                <a:gd name="T15" fmla="*/ 178 h 782"/>
                <a:gd name="T16" fmla="*/ 644 w 903"/>
                <a:gd name="T17" fmla="*/ 215 h 782"/>
                <a:gd name="T18" fmla="*/ 646 w 903"/>
                <a:gd name="T19" fmla="*/ 231 h 782"/>
                <a:gd name="T20" fmla="*/ 209 w 903"/>
                <a:gd name="T21" fmla="*/ 347 h 782"/>
                <a:gd name="T22" fmla="*/ 199 w 903"/>
                <a:gd name="T23" fmla="*/ 298 h 782"/>
                <a:gd name="T24" fmla="*/ 241 w 903"/>
                <a:gd name="T25" fmla="*/ 270 h 782"/>
                <a:gd name="T26" fmla="*/ 282 w 903"/>
                <a:gd name="T27" fmla="*/ 298 h 782"/>
                <a:gd name="T28" fmla="*/ 272 w 903"/>
                <a:gd name="T29" fmla="*/ 347 h 782"/>
                <a:gd name="T30" fmla="*/ 888 w 903"/>
                <a:gd name="T31" fmla="*/ 285 h 782"/>
                <a:gd name="T32" fmla="*/ 874 w 903"/>
                <a:gd name="T33" fmla="*/ 295 h 782"/>
                <a:gd name="T34" fmla="*/ 860 w 903"/>
                <a:gd name="T35" fmla="*/ 339 h 782"/>
                <a:gd name="T36" fmla="*/ 823 w 903"/>
                <a:gd name="T37" fmla="*/ 328 h 782"/>
                <a:gd name="T38" fmla="*/ 793 w 903"/>
                <a:gd name="T39" fmla="*/ 242 h 782"/>
                <a:gd name="T40" fmla="*/ 735 w 903"/>
                <a:gd name="T41" fmla="*/ 168 h 782"/>
                <a:gd name="T42" fmla="*/ 656 w 903"/>
                <a:gd name="T43" fmla="*/ 110 h 782"/>
                <a:gd name="T44" fmla="*/ 560 w 903"/>
                <a:gd name="T45" fmla="*/ 73 h 782"/>
                <a:gd name="T46" fmla="*/ 452 w 903"/>
                <a:gd name="T47" fmla="*/ 60 h 782"/>
                <a:gd name="T48" fmla="*/ 355 w 903"/>
                <a:gd name="T49" fmla="*/ 50 h 782"/>
                <a:gd name="T50" fmla="*/ 312 w 903"/>
                <a:gd name="T51" fmla="*/ 17 h 782"/>
                <a:gd name="T52" fmla="*/ 262 w 903"/>
                <a:gd name="T53" fmla="*/ 1 h 782"/>
                <a:gd name="T54" fmla="*/ 205 w 903"/>
                <a:gd name="T55" fmla="*/ 4 h 782"/>
                <a:gd name="T56" fmla="*/ 163 w 903"/>
                <a:gd name="T57" fmla="*/ 24 h 782"/>
                <a:gd name="T58" fmla="*/ 169 w 903"/>
                <a:gd name="T59" fmla="*/ 46 h 782"/>
                <a:gd name="T60" fmla="*/ 217 w 903"/>
                <a:gd name="T61" fmla="*/ 98 h 782"/>
                <a:gd name="T62" fmla="*/ 172 w 903"/>
                <a:gd name="T63" fmla="*/ 163 h 782"/>
                <a:gd name="T64" fmla="*/ 110 w 903"/>
                <a:gd name="T65" fmla="*/ 241 h 782"/>
                <a:gd name="T66" fmla="*/ 77 w 903"/>
                <a:gd name="T67" fmla="*/ 330 h 782"/>
                <a:gd name="T68" fmla="*/ 2 w 903"/>
                <a:gd name="T69" fmla="*/ 337 h 782"/>
                <a:gd name="T70" fmla="*/ 1 w 903"/>
                <a:gd name="T71" fmla="*/ 502 h 782"/>
                <a:gd name="T72" fmla="*/ 15 w 903"/>
                <a:gd name="T73" fmla="*/ 511 h 782"/>
                <a:gd name="T74" fmla="*/ 153 w 903"/>
                <a:gd name="T75" fmla="*/ 576 h 782"/>
                <a:gd name="T76" fmla="*/ 225 w 903"/>
                <a:gd name="T77" fmla="*/ 636 h 782"/>
                <a:gd name="T78" fmla="*/ 301 w 903"/>
                <a:gd name="T79" fmla="*/ 767 h 782"/>
                <a:gd name="T80" fmla="*/ 310 w 903"/>
                <a:gd name="T81" fmla="*/ 780 h 782"/>
                <a:gd name="T82" fmla="*/ 327 w 903"/>
                <a:gd name="T83" fmla="*/ 777 h 782"/>
                <a:gd name="T84" fmla="*/ 359 w 903"/>
                <a:gd name="T85" fmla="*/ 684 h 782"/>
                <a:gd name="T86" fmla="*/ 499 w 903"/>
                <a:gd name="T87" fmla="*/ 689 h 782"/>
                <a:gd name="T88" fmla="*/ 573 w 903"/>
                <a:gd name="T89" fmla="*/ 773 h 782"/>
                <a:gd name="T90" fmla="*/ 587 w 903"/>
                <a:gd name="T91" fmla="*/ 782 h 782"/>
                <a:gd name="T92" fmla="*/ 601 w 903"/>
                <a:gd name="T93" fmla="*/ 773 h 782"/>
                <a:gd name="T94" fmla="*/ 669 w 903"/>
                <a:gd name="T95" fmla="*/ 632 h 782"/>
                <a:gd name="T96" fmla="*/ 773 w 903"/>
                <a:gd name="T97" fmla="*/ 537 h 782"/>
                <a:gd name="T98" fmla="*/ 825 w 903"/>
                <a:gd name="T99" fmla="*/ 413 h 782"/>
                <a:gd name="T100" fmla="*/ 864 w 903"/>
                <a:gd name="T101" fmla="*/ 375 h 782"/>
                <a:gd name="T102" fmla="*/ 894 w 903"/>
                <a:gd name="T103" fmla="*/ 340 h 782"/>
                <a:gd name="T104" fmla="*/ 903 w 903"/>
                <a:gd name="T105" fmla="*/ 297 h 782"/>
                <a:gd name="T106" fmla="*/ 891 w 903"/>
                <a:gd name="T107" fmla="*/ 286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3" h="782">
                  <a:moveTo>
                    <a:pt x="645" y="235"/>
                  </a:moveTo>
                  <a:lnTo>
                    <a:pt x="641" y="237"/>
                  </a:lnTo>
                  <a:lnTo>
                    <a:pt x="639" y="239"/>
                  </a:lnTo>
                  <a:lnTo>
                    <a:pt x="636" y="240"/>
                  </a:lnTo>
                  <a:lnTo>
                    <a:pt x="633" y="240"/>
                  </a:lnTo>
                  <a:lnTo>
                    <a:pt x="627" y="239"/>
                  </a:lnTo>
                  <a:lnTo>
                    <a:pt x="623" y="237"/>
                  </a:lnTo>
                  <a:lnTo>
                    <a:pt x="613" y="230"/>
                  </a:lnTo>
                  <a:lnTo>
                    <a:pt x="603" y="223"/>
                  </a:lnTo>
                  <a:lnTo>
                    <a:pt x="592" y="216"/>
                  </a:lnTo>
                  <a:lnTo>
                    <a:pt x="580" y="211"/>
                  </a:lnTo>
                  <a:lnTo>
                    <a:pt x="558" y="200"/>
                  </a:lnTo>
                  <a:lnTo>
                    <a:pt x="534" y="192"/>
                  </a:lnTo>
                  <a:lnTo>
                    <a:pt x="522" y="188"/>
                  </a:lnTo>
                  <a:lnTo>
                    <a:pt x="509" y="185"/>
                  </a:lnTo>
                  <a:lnTo>
                    <a:pt x="498" y="183"/>
                  </a:lnTo>
                  <a:lnTo>
                    <a:pt x="486" y="181"/>
                  </a:lnTo>
                  <a:lnTo>
                    <a:pt x="474" y="180"/>
                  </a:lnTo>
                  <a:lnTo>
                    <a:pt x="461" y="180"/>
                  </a:lnTo>
                  <a:lnTo>
                    <a:pt x="449" y="180"/>
                  </a:lnTo>
                  <a:lnTo>
                    <a:pt x="438" y="180"/>
                  </a:lnTo>
                  <a:lnTo>
                    <a:pt x="434" y="180"/>
                  </a:lnTo>
                  <a:lnTo>
                    <a:pt x="432" y="179"/>
                  </a:lnTo>
                  <a:lnTo>
                    <a:pt x="429" y="178"/>
                  </a:lnTo>
                  <a:lnTo>
                    <a:pt x="427" y="177"/>
                  </a:lnTo>
                  <a:lnTo>
                    <a:pt x="425" y="174"/>
                  </a:lnTo>
                  <a:lnTo>
                    <a:pt x="424" y="171"/>
                  </a:lnTo>
                  <a:lnTo>
                    <a:pt x="423" y="169"/>
                  </a:lnTo>
                  <a:lnTo>
                    <a:pt x="421" y="166"/>
                  </a:lnTo>
                  <a:lnTo>
                    <a:pt x="421" y="163"/>
                  </a:lnTo>
                  <a:lnTo>
                    <a:pt x="423" y="159"/>
                  </a:lnTo>
                  <a:lnTo>
                    <a:pt x="424" y="157"/>
                  </a:lnTo>
                  <a:lnTo>
                    <a:pt x="425" y="155"/>
                  </a:lnTo>
                  <a:lnTo>
                    <a:pt x="427" y="153"/>
                  </a:lnTo>
                  <a:lnTo>
                    <a:pt x="430" y="151"/>
                  </a:lnTo>
                  <a:lnTo>
                    <a:pt x="432" y="150"/>
                  </a:lnTo>
                  <a:lnTo>
                    <a:pt x="435" y="150"/>
                  </a:lnTo>
                  <a:lnTo>
                    <a:pt x="448" y="150"/>
                  </a:lnTo>
                  <a:lnTo>
                    <a:pt x="462" y="150"/>
                  </a:lnTo>
                  <a:lnTo>
                    <a:pt x="475" y="150"/>
                  </a:lnTo>
                  <a:lnTo>
                    <a:pt x="489" y="152"/>
                  </a:lnTo>
                  <a:lnTo>
                    <a:pt x="502" y="153"/>
                  </a:lnTo>
                  <a:lnTo>
                    <a:pt x="516" y="156"/>
                  </a:lnTo>
                  <a:lnTo>
                    <a:pt x="529" y="159"/>
                  </a:lnTo>
                  <a:lnTo>
                    <a:pt x="543" y="163"/>
                  </a:lnTo>
                  <a:lnTo>
                    <a:pt x="556" y="167"/>
                  </a:lnTo>
                  <a:lnTo>
                    <a:pt x="568" y="172"/>
                  </a:lnTo>
                  <a:lnTo>
                    <a:pt x="581" y="178"/>
                  </a:lnTo>
                  <a:lnTo>
                    <a:pt x="594" y="184"/>
                  </a:lnTo>
                  <a:lnTo>
                    <a:pt x="606" y="191"/>
                  </a:lnTo>
                  <a:lnTo>
                    <a:pt x="619" y="197"/>
                  </a:lnTo>
                  <a:lnTo>
                    <a:pt x="630" y="204"/>
                  </a:lnTo>
                  <a:lnTo>
                    <a:pt x="641" y="213"/>
                  </a:lnTo>
                  <a:lnTo>
                    <a:pt x="644" y="215"/>
                  </a:lnTo>
                  <a:lnTo>
                    <a:pt x="646" y="217"/>
                  </a:lnTo>
                  <a:lnTo>
                    <a:pt x="647" y="221"/>
                  </a:lnTo>
                  <a:lnTo>
                    <a:pt x="647" y="223"/>
                  </a:lnTo>
                  <a:lnTo>
                    <a:pt x="648" y="226"/>
                  </a:lnTo>
                  <a:lnTo>
                    <a:pt x="647" y="229"/>
                  </a:lnTo>
                  <a:lnTo>
                    <a:pt x="646" y="231"/>
                  </a:lnTo>
                  <a:lnTo>
                    <a:pt x="645" y="235"/>
                  </a:lnTo>
                  <a:close/>
                  <a:moveTo>
                    <a:pt x="241" y="360"/>
                  </a:moveTo>
                  <a:lnTo>
                    <a:pt x="232" y="360"/>
                  </a:lnTo>
                  <a:lnTo>
                    <a:pt x="223" y="357"/>
                  </a:lnTo>
                  <a:lnTo>
                    <a:pt x="216" y="353"/>
                  </a:lnTo>
                  <a:lnTo>
                    <a:pt x="209" y="347"/>
                  </a:lnTo>
                  <a:lnTo>
                    <a:pt x="204" y="341"/>
                  </a:lnTo>
                  <a:lnTo>
                    <a:pt x="199" y="333"/>
                  </a:lnTo>
                  <a:lnTo>
                    <a:pt x="196" y="325"/>
                  </a:lnTo>
                  <a:lnTo>
                    <a:pt x="195" y="315"/>
                  </a:lnTo>
                  <a:lnTo>
                    <a:pt x="196" y="306"/>
                  </a:lnTo>
                  <a:lnTo>
                    <a:pt x="199" y="298"/>
                  </a:lnTo>
                  <a:lnTo>
                    <a:pt x="204" y="290"/>
                  </a:lnTo>
                  <a:lnTo>
                    <a:pt x="209" y="284"/>
                  </a:lnTo>
                  <a:lnTo>
                    <a:pt x="216" y="277"/>
                  </a:lnTo>
                  <a:lnTo>
                    <a:pt x="223" y="274"/>
                  </a:lnTo>
                  <a:lnTo>
                    <a:pt x="232" y="271"/>
                  </a:lnTo>
                  <a:lnTo>
                    <a:pt x="241" y="270"/>
                  </a:lnTo>
                  <a:lnTo>
                    <a:pt x="250" y="271"/>
                  </a:lnTo>
                  <a:lnTo>
                    <a:pt x="258" y="274"/>
                  </a:lnTo>
                  <a:lnTo>
                    <a:pt x="266" y="277"/>
                  </a:lnTo>
                  <a:lnTo>
                    <a:pt x="272" y="284"/>
                  </a:lnTo>
                  <a:lnTo>
                    <a:pt x="278" y="290"/>
                  </a:lnTo>
                  <a:lnTo>
                    <a:pt x="282" y="298"/>
                  </a:lnTo>
                  <a:lnTo>
                    <a:pt x="285" y="306"/>
                  </a:lnTo>
                  <a:lnTo>
                    <a:pt x="286" y="315"/>
                  </a:lnTo>
                  <a:lnTo>
                    <a:pt x="285" y="325"/>
                  </a:lnTo>
                  <a:lnTo>
                    <a:pt x="282" y="333"/>
                  </a:lnTo>
                  <a:lnTo>
                    <a:pt x="278" y="341"/>
                  </a:lnTo>
                  <a:lnTo>
                    <a:pt x="272" y="347"/>
                  </a:lnTo>
                  <a:lnTo>
                    <a:pt x="266" y="353"/>
                  </a:lnTo>
                  <a:lnTo>
                    <a:pt x="258" y="357"/>
                  </a:lnTo>
                  <a:lnTo>
                    <a:pt x="250" y="360"/>
                  </a:lnTo>
                  <a:lnTo>
                    <a:pt x="241" y="360"/>
                  </a:lnTo>
                  <a:lnTo>
                    <a:pt x="241" y="360"/>
                  </a:lnTo>
                  <a:close/>
                  <a:moveTo>
                    <a:pt x="888" y="285"/>
                  </a:moveTo>
                  <a:lnTo>
                    <a:pt x="885" y="286"/>
                  </a:lnTo>
                  <a:lnTo>
                    <a:pt x="883" y="286"/>
                  </a:lnTo>
                  <a:lnTo>
                    <a:pt x="879" y="288"/>
                  </a:lnTo>
                  <a:lnTo>
                    <a:pt x="877" y="289"/>
                  </a:lnTo>
                  <a:lnTo>
                    <a:pt x="875" y="291"/>
                  </a:lnTo>
                  <a:lnTo>
                    <a:pt x="874" y="295"/>
                  </a:lnTo>
                  <a:lnTo>
                    <a:pt x="873" y="297"/>
                  </a:lnTo>
                  <a:lnTo>
                    <a:pt x="873" y="300"/>
                  </a:lnTo>
                  <a:lnTo>
                    <a:pt x="872" y="311"/>
                  </a:lnTo>
                  <a:lnTo>
                    <a:pt x="870" y="320"/>
                  </a:lnTo>
                  <a:lnTo>
                    <a:pt x="866" y="330"/>
                  </a:lnTo>
                  <a:lnTo>
                    <a:pt x="860" y="339"/>
                  </a:lnTo>
                  <a:lnTo>
                    <a:pt x="853" y="345"/>
                  </a:lnTo>
                  <a:lnTo>
                    <a:pt x="845" y="351"/>
                  </a:lnTo>
                  <a:lnTo>
                    <a:pt x="837" y="356"/>
                  </a:lnTo>
                  <a:lnTo>
                    <a:pt x="827" y="359"/>
                  </a:lnTo>
                  <a:lnTo>
                    <a:pt x="826" y="343"/>
                  </a:lnTo>
                  <a:lnTo>
                    <a:pt x="823" y="328"/>
                  </a:lnTo>
                  <a:lnTo>
                    <a:pt x="820" y="313"/>
                  </a:lnTo>
                  <a:lnTo>
                    <a:pt x="816" y="298"/>
                  </a:lnTo>
                  <a:lnTo>
                    <a:pt x="811" y="284"/>
                  </a:lnTo>
                  <a:lnTo>
                    <a:pt x="805" y="269"/>
                  </a:lnTo>
                  <a:lnTo>
                    <a:pt x="799" y="255"/>
                  </a:lnTo>
                  <a:lnTo>
                    <a:pt x="793" y="242"/>
                  </a:lnTo>
                  <a:lnTo>
                    <a:pt x="784" y="228"/>
                  </a:lnTo>
                  <a:lnTo>
                    <a:pt x="775" y="215"/>
                  </a:lnTo>
                  <a:lnTo>
                    <a:pt x="767" y="203"/>
                  </a:lnTo>
                  <a:lnTo>
                    <a:pt x="757" y="191"/>
                  </a:lnTo>
                  <a:lnTo>
                    <a:pt x="746" y="179"/>
                  </a:lnTo>
                  <a:lnTo>
                    <a:pt x="735" y="168"/>
                  </a:lnTo>
                  <a:lnTo>
                    <a:pt x="723" y="157"/>
                  </a:lnTo>
                  <a:lnTo>
                    <a:pt x="711" y="147"/>
                  </a:lnTo>
                  <a:lnTo>
                    <a:pt x="698" y="137"/>
                  </a:lnTo>
                  <a:lnTo>
                    <a:pt x="684" y="127"/>
                  </a:lnTo>
                  <a:lnTo>
                    <a:pt x="670" y="119"/>
                  </a:lnTo>
                  <a:lnTo>
                    <a:pt x="656" y="110"/>
                  </a:lnTo>
                  <a:lnTo>
                    <a:pt x="641" y="103"/>
                  </a:lnTo>
                  <a:lnTo>
                    <a:pt x="625" y="95"/>
                  </a:lnTo>
                  <a:lnTo>
                    <a:pt x="610" y="89"/>
                  </a:lnTo>
                  <a:lnTo>
                    <a:pt x="594" y="83"/>
                  </a:lnTo>
                  <a:lnTo>
                    <a:pt x="577" y="78"/>
                  </a:lnTo>
                  <a:lnTo>
                    <a:pt x="560" y="73"/>
                  </a:lnTo>
                  <a:lnTo>
                    <a:pt x="543" y="68"/>
                  </a:lnTo>
                  <a:lnTo>
                    <a:pt x="526" y="65"/>
                  </a:lnTo>
                  <a:lnTo>
                    <a:pt x="507" y="63"/>
                  </a:lnTo>
                  <a:lnTo>
                    <a:pt x="489" y="61"/>
                  </a:lnTo>
                  <a:lnTo>
                    <a:pt x="471" y="60"/>
                  </a:lnTo>
                  <a:lnTo>
                    <a:pt x="452" y="60"/>
                  </a:lnTo>
                  <a:lnTo>
                    <a:pt x="430" y="60"/>
                  </a:lnTo>
                  <a:lnTo>
                    <a:pt x="409" y="61"/>
                  </a:lnTo>
                  <a:lnTo>
                    <a:pt x="387" y="62"/>
                  </a:lnTo>
                  <a:lnTo>
                    <a:pt x="366" y="65"/>
                  </a:lnTo>
                  <a:lnTo>
                    <a:pt x="360" y="58"/>
                  </a:lnTo>
                  <a:lnTo>
                    <a:pt x="355" y="50"/>
                  </a:lnTo>
                  <a:lnTo>
                    <a:pt x="349" y="44"/>
                  </a:lnTo>
                  <a:lnTo>
                    <a:pt x="342" y="37"/>
                  </a:lnTo>
                  <a:lnTo>
                    <a:pt x="335" y="32"/>
                  </a:lnTo>
                  <a:lnTo>
                    <a:pt x="328" y="26"/>
                  </a:lnTo>
                  <a:lnTo>
                    <a:pt x="321" y="21"/>
                  </a:lnTo>
                  <a:lnTo>
                    <a:pt x="312" y="17"/>
                  </a:lnTo>
                  <a:lnTo>
                    <a:pt x="305" y="12"/>
                  </a:lnTo>
                  <a:lnTo>
                    <a:pt x="296" y="9"/>
                  </a:lnTo>
                  <a:lnTo>
                    <a:pt x="287" y="6"/>
                  </a:lnTo>
                  <a:lnTo>
                    <a:pt x="279" y="4"/>
                  </a:lnTo>
                  <a:lnTo>
                    <a:pt x="270" y="2"/>
                  </a:lnTo>
                  <a:lnTo>
                    <a:pt x="262" y="1"/>
                  </a:lnTo>
                  <a:lnTo>
                    <a:pt x="252" y="0"/>
                  </a:lnTo>
                  <a:lnTo>
                    <a:pt x="242" y="0"/>
                  </a:lnTo>
                  <a:lnTo>
                    <a:pt x="233" y="0"/>
                  </a:lnTo>
                  <a:lnTo>
                    <a:pt x="223" y="1"/>
                  </a:lnTo>
                  <a:lnTo>
                    <a:pt x="215" y="2"/>
                  </a:lnTo>
                  <a:lnTo>
                    <a:pt x="205" y="4"/>
                  </a:lnTo>
                  <a:lnTo>
                    <a:pt x="195" y="7"/>
                  </a:lnTo>
                  <a:lnTo>
                    <a:pt x="187" y="10"/>
                  </a:lnTo>
                  <a:lnTo>
                    <a:pt x="177" y="15"/>
                  </a:lnTo>
                  <a:lnTo>
                    <a:pt x="169" y="19"/>
                  </a:lnTo>
                  <a:lnTo>
                    <a:pt x="166" y="21"/>
                  </a:lnTo>
                  <a:lnTo>
                    <a:pt x="163" y="24"/>
                  </a:lnTo>
                  <a:lnTo>
                    <a:pt x="162" y="29"/>
                  </a:lnTo>
                  <a:lnTo>
                    <a:pt x="161" y="32"/>
                  </a:lnTo>
                  <a:lnTo>
                    <a:pt x="162" y="36"/>
                  </a:lnTo>
                  <a:lnTo>
                    <a:pt x="163" y="39"/>
                  </a:lnTo>
                  <a:lnTo>
                    <a:pt x="166" y="42"/>
                  </a:lnTo>
                  <a:lnTo>
                    <a:pt x="169" y="46"/>
                  </a:lnTo>
                  <a:lnTo>
                    <a:pt x="179" y="52"/>
                  </a:lnTo>
                  <a:lnTo>
                    <a:pt x="189" y="60"/>
                  </a:lnTo>
                  <a:lnTo>
                    <a:pt x="197" y="68"/>
                  </a:lnTo>
                  <a:lnTo>
                    <a:pt x="205" y="77"/>
                  </a:lnTo>
                  <a:lnTo>
                    <a:pt x="211" y="88"/>
                  </a:lnTo>
                  <a:lnTo>
                    <a:pt x="217" y="98"/>
                  </a:lnTo>
                  <a:lnTo>
                    <a:pt x="222" y="109"/>
                  </a:lnTo>
                  <a:lnTo>
                    <a:pt x="225" y="121"/>
                  </a:lnTo>
                  <a:lnTo>
                    <a:pt x="210" y="130"/>
                  </a:lnTo>
                  <a:lnTo>
                    <a:pt x="197" y="141"/>
                  </a:lnTo>
                  <a:lnTo>
                    <a:pt x="183" y="152"/>
                  </a:lnTo>
                  <a:lnTo>
                    <a:pt x="172" y="163"/>
                  </a:lnTo>
                  <a:lnTo>
                    <a:pt x="160" y="174"/>
                  </a:lnTo>
                  <a:lnTo>
                    <a:pt x="148" y="187"/>
                  </a:lnTo>
                  <a:lnTo>
                    <a:pt x="138" y="200"/>
                  </a:lnTo>
                  <a:lnTo>
                    <a:pt x="128" y="213"/>
                  </a:lnTo>
                  <a:lnTo>
                    <a:pt x="119" y="227"/>
                  </a:lnTo>
                  <a:lnTo>
                    <a:pt x="110" y="241"/>
                  </a:lnTo>
                  <a:lnTo>
                    <a:pt x="103" y="255"/>
                  </a:lnTo>
                  <a:lnTo>
                    <a:pt x="97" y="270"/>
                  </a:lnTo>
                  <a:lnTo>
                    <a:pt x="90" y="285"/>
                  </a:lnTo>
                  <a:lnTo>
                    <a:pt x="85" y="300"/>
                  </a:lnTo>
                  <a:lnTo>
                    <a:pt x="80" y="315"/>
                  </a:lnTo>
                  <a:lnTo>
                    <a:pt x="77" y="330"/>
                  </a:lnTo>
                  <a:lnTo>
                    <a:pt x="15" y="330"/>
                  </a:lnTo>
                  <a:lnTo>
                    <a:pt x="12" y="331"/>
                  </a:lnTo>
                  <a:lnTo>
                    <a:pt x="10" y="331"/>
                  </a:lnTo>
                  <a:lnTo>
                    <a:pt x="6" y="333"/>
                  </a:lnTo>
                  <a:lnTo>
                    <a:pt x="4" y="334"/>
                  </a:lnTo>
                  <a:lnTo>
                    <a:pt x="2" y="337"/>
                  </a:lnTo>
                  <a:lnTo>
                    <a:pt x="1" y="340"/>
                  </a:lnTo>
                  <a:lnTo>
                    <a:pt x="0" y="343"/>
                  </a:lnTo>
                  <a:lnTo>
                    <a:pt x="0" y="345"/>
                  </a:lnTo>
                  <a:lnTo>
                    <a:pt x="0" y="496"/>
                  </a:lnTo>
                  <a:lnTo>
                    <a:pt x="0" y="499"/>
                  </a:lnTo>
                  <a:lnTo>
                    <a:pt x="1" y="502"/>
                  </a:lnTo>
                  <a:lnTo>
                    <a:pt x="2" y="505"/>
                  </a:lnTo>
                  <a:lnTo>
                    <a:pt x="4" y="507"/>
                  </a:lnTo>
                  <a:lnTo>
                    <a:pt x="6" y="508"/>
                  </a:lnTo>
                  <a:lnTo>
                    <a:pt x="10" y="510"/>
                  </a:lnTo>
                  <a:lnTo>
                    <a:pt x="12" y="511"/>
                  </a:lnTo>
                  <a:lnTo>
                    <a:pt x="15" y="511"/>
                  </a:lnTo>
                  <a:lnTo>
                    <a:pt x="110" y="511"/>
                  </a:lnTo>
                  <a:lnTo>
                    <a:pt x="118" y="525"/>
                  </a:lnTo>
                  <a:lnTo>
                    <a:pt x="125" y="538"/>
                  </a:lnTo>
                  <a:lnTo>
                    <a:pt x="134" y="551"/>
                  </a:lnTo>
                  <a:lnTo>
                    <a:pt x="144" y="564"/>
                  </a:lnTo>
                  <a:lnTo>
                    <a:pt x="153" y="576"/>
                  </a:lnTo>
                  <a:lnTo>
                    <a:pt x="164" y="587"/>
                  </a:lnTo>
                  <a:lnTo>
                    <a:pt x="175" y="598"/>
                  </a:lnTo>
                  <a:lnTo>
                    <a:pt x="187" y="608"/>
                  </a:lnTo>
                  <a:lnTo>
                    <a:pt x="199" y="617"/>
                  </a:lnTo>
                  <a:lnTo>
                    <a:pt x="212" y="627"/>
                  </a:lnTo>
                  <a:lnTo>
                    <a:pt x="225" y="636"/>
                  </a:lnTo>
                  <a:lnTo>
                    <a:pt x="240" y="643"/>
                  </a:lnTo>
                  <a:lnTo>
                    <a:pt x="254" y="651"/>
                  </a:lnTo>
                  <a:lnTo>
                    <a:pt x="269" y="657"/>
                  </a:lnTo>
                  <a:lnTo>
                    <a:pt x="285" y="664"/>
                  </a:lnTo>
                  <a:lnTo>
                    <a:pt x="301" y="669"/>
                  </a:lnTo>
                  <a:lnTo>
                    <a:pt x="301" y="767"/>
                  </a:lnTo>
                  <a:lnTo>
                    <a:pt x="301" y="770"/>
                  </a:lnTo>
                  <a:lnTo>
                    <a:pt x="302" y="773"/>
                  </a:lnTo>
                  <a:lnTo>
                    <a:pt x="304" y="775"/>
                  </a:lnTo>
                  <a:lnTo>
                    <a:pt x="306" y="777"/>
                  </a:lnTo>
                  <a:lnTo>
                    <a:pt x="308" y="779"/>
                  </a:lnTo>
                  <a:lnTo>
                    <a:pt x="310" y="780"/>
                  </a:lnTo>
                  <a:lnTo>
                    <a:pt x="313" y="782"/>
                  </a:lnTo>
                  <a:lnTo>
                    <a:pt x="316" y="782"/>
                  </a:lnTo>
                  <a:lnTo>
                    <a:pt x="320" y="782"/>
                  </a:lnTo>
                  <a:lnTo>
                    <a:pt x="322" y="780"/>
                  </a:lnTo>
                  <a:lnTo>
                    <a:pt x="325" y="779"/>
                  </a:lnTo>
                  <a:lnTo>
                    <a:pt x="327" y="777"/>
                  </a:lnTo>
                  <a:lnTo>
                    <a:pt x="328" y="775"/>
                  </a:lnTo>
                  <a:lnTo>
                    <a:pt x="330" y="773"/>
                  </a:lnTo>
                  <a:lnTo>
                    <a:pt x="331" y="770"/>
                  </a:lnTo>
                  <a:lnTo>
                    <a:pt x="331" y="767"/>
                  </a:lnTo>
                  <a:lnTo>
                    <a:pt x="331" y="678"/>
                  </a:lnTo>
                  <a:lnTo>
                    <a:pt x="359" y="684"/>
                  </a:lnTo>
                  <a:lnTo>
                    <a:pt x="389" y="688"/>
                  </a:lnTo>
                  <a:lnTo>
                    <a:pt x="419" y="690"/>
                  </a:lnTo>
                  <a:lnTo>
                    <a:pt x="452" y="691"/>
                  </a:lnTo>
                  <a:lnTo>
                    <a:pt x="468" y="691"/>
                  </a:lnTo>
                  <a:lnTo>
                    <a:pt x="483" y="690"/>
                  </a:lnTo>
                  <a:lnTo>
                    <a:pt x="499" y="689"/>
                  </a:lnTo>
                  <a:lnTo>
                    <a:pt x="514" y="687"/>
                  </a:lnTo>
                  <a:lnTo>
                    <a:pt x="543" y="682"/>
                  </a:lnTo>
                  <a:lnTo>
                    <a:pt x="572" y="675"/>
                  </a:lnTo>
                  <a:lnTo>
                    <a:pt x="572" y="767"/>
                  </a:lnTo>
                  <a:lnTo>
                    <a:pt x="573" y="770"/>
                  </a:lnTo>
                  <a:lnTo>
                    <a:pt x="573" y="773"/>
                  </a:lnTo>
                  <a:lnTo>
                    <a:pt x="575" y="775"/>
                  </a:lnTo>
                  <a:lnTo>
                    <a:pt x="576" y="777"/>
                  </a:lnTo>
                  <a:lnTo>
                    <a:pt x="579" y="779"/>
                  </a:lnTo>
                  <a:lnTo>
                    <a:pt x="581" y="780"/>
                  </a:lnTo>
                  <a:lnTo>
                    <a:pt x="585" y="782"/>
                  </a:lnTo>
                  <a:lnTo>
                    <a:pt x="587" y="782"/>
                  </a:lnTo>
                  <a:lnTo>
                    <a:pt x="590" y="782"/>
                  </a:lnTo>
                  <a:lnTo>
                    <a:pt x="593" y="780"/>
                  </a:lnTo>
                  <a:lnTo>
                    <a:pt x="595" y="779"/>
                  </a:lnTo>
                  <a:lnTo>
                    <a:pt x="597" y="777"/>
                  </a:lnTo>
                  <a:lnTo>
                    <a:pt x="600" y="775"/>
                  </a:lnTo>
                  <a:lnTo>
                    <a:pt x="601" y="773"/>
                  </a:lnTo>
                  <a:lnTo>
                    <a:pt x="602" y="770"/>
                  </a:lnTo>
                  <a:lnTo>
                    <a:pt x="602" y="767"/>
                  </a:lnTo>
                  <a:lnTo>
                    <a:pt x="602" y="665"/>
                  </a:lnTo>
                  <a:lnTo>
                    <a:pt x="625" y="655"/>
                  </a:lnTo>
                  <a:lnTo>
                    <a:pt x="648" y="644"/>
                  </a:lnTo>
                  <a:lnTo>
                    <a:pt x="669" y="632"/>
                  </a:lnTo>
                  <a:lnTo>
                    <a:pt x="690" y="620"/>
                  </a:lnTo>
                  <a:lnTo>
                    <a:pt x="709" y="605"/>
                  </a:lnTo>
                  <a:lnTo>
                    <a:pt x="727" y="590"/>
                  </a:lnTo>
                  <a:lnTo>
                    <a:pt x="744" y="573"/>
                  </a:lnTo>
                  <a:lnTo>
                    <a:pt x="759" y="555"/>
                  </a:lnTo>
                  <a:lnTo>
                    <a:pt x="773" y="537"/>
                  </a:lnTo>
                  <a:lnTo>
                    <a:pt x="786" y="519"/>
                  </a:lnTo>
                  <a:lnTo>
                    <a:pt x="797" y="498"/>
                  </a:lnTo>
                  <a:lnTo>
                    <a:pt x="807" y="478"/>
                  </a:lnTo>
                  <a:lnTo>
                    <a:pt x="814" y="457"/>
                  </a:lnTo>
                  <a:lnTo>
                    <a:pt x="820" y="435"/>
                  </a:lnTo>
                  <a:lnTo>
                    <a:pt x="825" y="413"/>
                  </a:lnTo>
                  <a:lnTo>
                    <a:pt x="827" y="389"/>
                  </a:lnTo>
                  <a:lnTo>
                    <a:pt x="834" y="388"/>
                  </a:lnTo>
                  <a:lnTo>
                    <a:pt x="843" y="386"/>
                  </a:lnTo>
                  <a:lnTo>
                    <a:pt x="850" y="383"/>
                  </a:lnTo>
                  <a:lnTo>
                    <a:pt x="857" y="379"/>
                  </a:lnTo>
                  <a:lnTo>
                    <a:pt x="864" y="375"/>
                  </a:lnTo>
                  <a:lnTo>
                    <a:pt x="870" y="371"/>
                  </a:lnTo>
                  <a:lnTo>
                    <a:pt x="876" y="365"/>
                  </a:lnTo>
                  <a:lnTo>
                    <a:pt x="882" y="360"/>
                  </a:lnTo>
                  <a:lnTo>
                    <a:pt x="886" y="354"/>
                  </a:lnTo>
                  <a:lnTo>
                    <a:pt x="890" y="347"/>
                  </a:lnTo>
                  <a:lnTo>
                    <a:pt x="894" y="340"/>
                  </a:lnTo>
                  <a:lnTo>
                    <a:pt x="898" y="333"/>
                  </a:lnTo>
                  <a:lnTo>
                    <a:pt x="900" y="325"/>
                  </a:lnTo>
                  <a:lnTo>
                    <a:pt x="902" y="317"/>
                  </a:lnTo>
                  <a:lnTo>
                    <a:pt x="903" y="309"/>
                  </a:lnTo>
                  <a:lnTo>
                    <a:pt x="903" y="300"/>
                  </a:lnTo>
                  <a:lnTo>
                    <a:pt x="903" y="297"/>
                  </a:lnTo>
                  <a:lnTo>
                    <a:pt x="902" y="295"/>
                  </a:lnTo>
                  <a:lnTo>
                    <a:pt x="901" y="291"/>
                  </a:lnTo>
                  <a:lnTo>
                    <a:pt x="899" y="289"/>
                  </a:lnTo>
                  <a:lnTo>
                    <a:pt x="897" y="288"/>
                  </a:lnTo>
                  <a:lnTo>
                    <a:pt x="894" y="286"/>
                  </a:lnTo>
                  <a:lnTo>
                    <a:pt x="891" y="286"/>
                  </a:lnTo>
                  <a:lnTo>
                    <a:pt x="888"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2" name="Rectangle 51">
            <a:extLst>
              <a:ext uri="{FF2B5EF4-FFF2-40B4-BE49-F238E27FC236}">
                <a16:creationId xmlns:a16="http://schemas.microsoft.com/office/drawing/2014/main" id="{E279CFC0-764D-481D-ACE2-8D9333D36D77}"/>
              </a:ext>
            </a:extLst>
          </p:cNvPr>
          <p:cNvSpPr/>
          <p:nvPr>
            <p:custDataLst>
              <p:tags r:id="rId1"/>
            </p:custDataLst>
          </p:nvPr>
        </p:nvSpPr>
        <p:spPr>
          <a:xfrm>
            <a:off x="2699649" y="5727397"/>
            <a:ext cx="3225057" cy="307777"/>
          </a:xfrm>
          <a:prstGeom prst="rect">
            <a:avLst/>
          </a:prstGeom>
        </p:spPr>
        <p:txBody>
          <a:bodyPr wrap="square" anchor="ctr">
            <a:spAutoFit/>
          </a:bodyPr>
          <a:lstStyle/>
          <a:p>
            <a:r>
              <a:rPr lang="en-US" sz="1400" dirty="0"/>
              <a:t>Reduced Death due to Disasters</a:t>
            </a:r>
          </a:p>
        </p:txBody>
      </p:sp>
      <p:sp>
        <p:nvSpPr>
          <p:cNvPr id="201" name="Oval 200">
            <a:extLst>
              <a:ext uri="{FF2B5EF4-FFF2-40B4-BE49-F238E27FC236}">
                <a16:creationId xmlns:a16="http://schemas.microsoft.com/office/drawing/2014/main" id="{7A3606D1-B6B8-4F5C-AC8B-ECE2ABC418C3}"/>
              </a:ext>
              <a:ext uri="{C183D7F6-B498-43B3-948B-1728B52AA6E4}">
                <adec:decorative xmlns:adec="http://schemas.microsoft.com/office/drawing/2017/decorative" val="1"/>
              </a:ext>
            </a:extLst>
          </p:cNvPr>
          <p:cNvSpPr/>
          <p:nvPr/>
        </p:nvSpPr>
        <p:spPr>
          <a:xfrm>
            <a:off x="6224397" y="5435301"/>
            <a:ext cx="889299" cy="8892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2" name="Group 201" descr="This image is an icon of a calendar. ">
            <a:extLst>
              <a:ext uri="{FF2B5EF4-FFF2-40B4-BE49-F238E27FC236}">
                <a16:creationId xmlns:a16="http://schemas.microsoft.com/office/drawing/2014/main" id="{9819DAAD-B642-49C5-9475-AC9CE17972E4}"/>
              </a:ext>
            </a:extLst>
          </p:cNvPr>
          <p:cNvGrpSpPr/>
          <p:nvPr/>
        </p:nvGrpSpPr>
        <p:grpSpPr>
          <a:xfrm>
            <a:off x="6526964" y="5737869"/>
            <a:ext cx="284163" cy="284163"/>
            <a:chOff x="2613272" y="4772729"/>
            <a:chExt cx="284163" cy="284163"/>
          </a:xfrm>
          <a:solidFill>
            <a:schemeClr val="bg1"/>
          </a:solidFill>
        </p:grpSpPr>
        <p:sp>
          <p:nvSpPr>
            <p:cNvPr id="203" name="Rectangle 4405">
              <a:extLst>
                <a:ext uri="{FF2B5EF4-FFF2-40B4-BE49-F238E27FC236}">
                  <a16:creationId xmlns:a16="http://schemas.microsoft.com/office/drawing/2014/main" id="{59B5FA85-58BE-47FC-9D41-04969B86183D}"/>
                </a:ext>
              </a:extLst>
            </p:cNvPr>
            <p:cNvSpPr>
              <a:spLocks noChangeArrowheads="1"/>
            </p:cNvSpPr>
            <p:nvPr/>
          </p:nvSpPr>
          <p:spPr bwMode="auto">
            <a:xfrm>
              <a:off x="2756147" y="4963229"/>
              <a:ext cx="5715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4" name="Rectangle 4406">
              <a:extLst>
                <a:ext uri="{FF2B5EF4-FFF2-40B4-BE49-F238E27FC236}">
                  <a16:creationId xmlns:a16="http://schemas.microsoft.com/office/drawing/2014/main" id="{152301EC-7857-45F8-BB75-6D4842A903EF}"/>
                </a:ext>
              </a:extLst>
            </p:cNvPr>
            <p:cNvSpPr>
              <a:spLocks noChangeArrowheads="1"/>
            </p:cNvSpPr>
            <p:nvPr/>
          </p:nvSpPr>
          <p:spPr bwMode="auto">
            <a:xfrm>
              <a:off x="2689472" y="4963229"/>
              <a:ext cx="5715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Rectangle 4407">
              <a:extLst>
                <a:ext uri="{FF2B5EF4-FFF2-40B4-BE49-F238E27FC236}">
                  <a16:creationId xmlns:a16="http://schemas.microsoft.com/office/drawing/2014/main" id="{4FCA5E14-196A-4365-B18B-FB9F67A80321}"/>
                </a:ext>
              </a:extLst>
            </p:cNvPr>
            <p:cNvSpPr>
              <a:spLocks noChangeArrowheads="1"/>
            </p:cNvSpPr>
            <p:nvPr/>
          </p:nvSpPr>
          <p:spPr bwMode="auto">
            <a:xfrm>
              <a:off x="2689472" y="4915604"/>
              <a:ext cx="5715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Rectangle 4408">
              <a:extLst>
                <a:ext uri="{FF2B5EF4-FFF2-40B4-BE49-F238E27FC236}">
                  <a16:creationId xmlns:a16="http://schemas.microsoft.com/office/drawing/2014/main" id="{3DF1DC26-A650-4CA1-B924-B121C971B3BB}"/>
                </a:ext>
              </a:extLst>
            </p:cNvPr>
            <p:cNvSpPr>
              <a:spLocks noChangeArrowheads="1"/>
            </p:cNvSpPr>
            <p:nvPr/>
          </p:nvSpPr>
          <p:spPr bwMode="auto">
            <a:xfrm>
              <a:off x="2756147" y="4915604"/>
              <a:ext cx="5715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4409">
              <a:extLst>
                <a:ext uri="{FF2B5EF4-FFF2-40B4-BE49-F238E27FC236}">
                  <a16:creationId xmlns:a16="http://schemas.microsoft.com/office/drawing/2014/main" id="{421E2E9B-25AB-4781-B163-238C59DFD276}"/>
                </a:ext>
              </a:extLst>
            </p:cNvPr>
            <p:cNvSpPr>
              <a:spLocks noEditPoints="1"/>
            </p:cNvSpPr>
            <p:nvPr/>
          </p:nvSpPr>
          <p:spPr bwMode="auto">
            <a:xfrm>
              <a:off x="2613272" y="4772729"/>
              <a:ext cx="284163" cy="85725"/>
            </a:xfrm>
            <a:custGeom>
              <a:avLst/>
              <a:gdLst>
                <a:gd name="T0" fmla="*/ 628 w 897"/>
                <a:gd name="T1" fmla="*/ 149 h 269"/>
                <a:gd name="T2" fmla="*/ 717 w 897"/>
                <a:gd name="T3" fmla="*/ 30 h 269"/>
                <a:gd name="T4" fmla="*/ 269 w 897"/>
                <a:gd name="T5" fmla="*/ 149 h 269"/>
                <a:gd name="T6" fmla="*/ 179 w 897"/>
                <a:gd name="T7" fmla="*/ 30 h 269"/>
                <a:gd name="T8" fmla="*/ 269 w 897"/>
                <a:gd name="T9" fmla="*/ 149 h 269"/>
                <a:gd name="T10" fmla="*/ 747 w 897"/>
                <a:gd name="T11" fmla="*/ 60 h 269"/>
                <a:gd name="T12" fmla="*/ 747 w 897"/>
                <a:gd name="T13" fmla="*/ 12 h 269"/>
                <a:gd name="T14" fmla="*/ 745 w 897"/>
                <a:gd name="T15" fmla="*/ 6 h 269"/>
                <a:gd name="T16" fmla="*/ 741 w 897"/>
                <a:gd name="T17" fmla="*/ 2 h 269"/>
                <a:gd name="T18" fmla="*/ 735 w 897"/>
                <a:gd name="T19" fmla="*/ 0 h 269"/>
                <a:gd name="T20" fmla="*/ 613 w 897"/>
                <a:gd name="T21" fmla="*/ 0 h 269"/>
                <a:gd name="T22" fmla="*/ 607 w 897"/>
                <a:gd name="T23" fmla="*/ 1 h 269"/>
                <a:gd name="T24" fmla="*/ 603 w 897"/>
                <a:gd name="T25" fmla="*/ 4 h 269"/>
                <a:gd name="T26" fmla="*/ 600 w 897"/>
                <a:gd name="T27" fmla="*/ 10 h 269"/>
                <a:gd name="T28" fmla="*/ 598 w 897"/>
                <a:gd name="T29" fmla="*/ 15 h 269"/>
                <a:gd name="T30" fmla="*/ 299 w 897"/>
                <a:gd name="T31" fmla="*/ 60 h 269"/>
                <a:gd name="T32" fmla="*/ 299 w 897"/>
                <a:gd name="T33" fmla="*/ 12 h 269"/>
                <a:gd name="T34" fmla="*/ 297 w 897"/>
                <a:gd name="T35" fmla="*/ 6 h 269"/>
                <a:gd name="T36" fmla="*/ 292 w 897"/>
                <a:gd name="T37" fmla="*/ 2 h 269"/>
                <a:gd name="T38" fmla="*/ 287 w 897"/>
                <a:gd name="T39" fmla="*/ 0 h 269"/>
                <a:gd name="T40" fmla="*/ 164 w 897"/>
                <a:gd name="T41" fmla="*/ 0 h 269"/>
                <a:gd name="T42" fmla="*/ 159 w 897"/>
                <a:gd name="T43" fmla="*/ 1 h 269"/>
                <a:gd name="T44" fmla="*/ 153 w 897"/>
                <a:gd name="T45" fmla="*/ 4 h 269"/>
                <a:gd name="T46" fmla="*/ 150 w 897"/>
                <a:gd name="T47" fmla="*/ 10 h 269"/>
                <a:gd name="T48" fmla="*/ 149 w 897"/>
                <a:gd name="T49" fmla="*/ 15 h 269"/>
                <a:gd name="T50" fmla="*/ 15 w 897"/>
                <a:gd name="T51" fmla="*/ 60 h 269"/>
                <a:gd name="T52" fmla="*/ 9 w 897"/>
                <a:gd name="T53" fmla="*/ 61 h 269"/>
                <a:gd name="T54" fmla="*/ 5 w 897"/>
                <a:gd name="T55" fmla="*/ 64 h 269"/>
                <a:gd name="T56" fmla="*/ 1 w 897"/>
                <a:gd name="T57" fmla="*/ 68 h 269"/>
                <a:gd name="T58" fmla="*/ 0 w 897"/>
                <a:gd name="T59" fmla="*/ 75 h 269"/>
                <a:gd name="T60" fmla="*/ 897 w 897"/>
                <a:gd name="T61" fmla="*/ 269 h 269"/>
                <a:gd name="T62" fmla="*/ 897 w 897"/>
                <a:gd name="T63" fmla="*/ 72 h 269"/>
                <a:gd name="T64" fmla="*/ 895 w 897"/>
                <a:gd name="T65" fmla="*/ 66 h 269"/>
                <a:gd name="T66" fmla="*/ 891 w 897"/>
                <a:gd name="T67" fmla="*/ 62 h 269"/>
                <a:gd name="T68" fmla="*/ 885 w 897"/>
                <a:gd name="T69" fmla="*/ 6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269">
                  <a:moveTo>
                    <a:pt x="717" y="149"/>
                  </a:moveTo>
                  <a:lnTo>
                    <a:pt x="628" y="149"/>
                  </a:lnTo>
                  <a:lnTo>
                    <a:pt x="628" y="30"/>
                  </a:lnTo>
                  <a:lnTo>
                    <a:pt x="717" y="30"/>
                  </a:lnTo>
                  <a:lnTo>
                    <a:pt x="717" y="149"/>
                  </a:lnTo>
                  <a:close/>
                  <a:moveTo>
                    <a:pt x="269" y="149"/>
                  </a:moveTo>
                  <a:lnTo>
                    <a:pt x="179" y="149"/>
                  </a:lnTo>
                  <a:lnTo>
                    <a:pt x="179" y="30"/>
                  </a:lnTo>
                  <a:lnTo>
                    <a:pt x="269" y="30"/>
                  </a:lnTo>
                  <a:lnTo>
                    <a:pt x="269" y="149"/>
                  </a:lnTo>
                  <a:close/>
                  <a:moveTo>
                    <a:pt x="882" y="60"/>
                  </a:moveTo>
                  <a:lnTo>
                    <a:pt x="747" y="60"/>
                  </a:lnTo>
                  <a:lnTo>
                    <a:pt x="747" y="15"/>
                  </a:lnTo>
                  <a:lnTo>
                    <a:pt x="747" y="12"/>
                  </a:lnTo>
                  <a:lnTo>
                    <a:pt x="746" y="10"/>
                  </a:lnTo>
                  <a:lnTo>
                    <a:pt x="745" y="6"/>
                  </a:lnTo>
                  <a:lnTo>
                    <a:pt x="743" y="4"/>
                  </a:lnTo>
                  <a:lnTo>
                    <a:pt x="741" y="2"/>
                  </a:lnTo>
                  <a:lnTo>
                    <a:pt x="739" y="1"/>
                  </a:lnTo>
                  <a:lnTo>
                    <a:pt x="735" y="0"/>
                  </a:lnTo>
                  <a:lnTo>
                    <a:pt x="732" y="0"/>
                  </a:lnTo>
                  <a:lnTo>
                    <a:pt x="613" y="0"/>
                  </a:lnTo>
                  <a:lnTo>
                    <a:pt x="610" y="0"/>
                  </a:lnTo>
                  <a:lnTo>
                    <a:pt x="607" y="1"/>
                  </a:lnTo>
                  <a:lnTo>
                    <a:pt x="605" y="2"/>
                  </a:lnTo>
                  <a:lnTo>
                    <a:pt x="603" y="4"/>
                  </a:lnTo>
                  <a:lnTo>
                    <a:pt x="601" y="6"/>
                  </a:lnTo>
                  <a:lnTo>
                    <a:pt x="600" y="10"/>
                  </a:lnTo>
                  <a:lnTo>
                    <a:pt x="598" y="12"/>
                  </a:lnTo>
                  <a:lnTo>
                    <a:pt x="598" y="15"/>
                  </a:lnTo>
                  <a:lnTo>
                    <a:pt x="598" y="60"/>
                  </a:lnTo>
                  <a:lnTo>
                    <a:pt x="299" y="60"/>
                  </a:lnTo>
                  <a:lnTo>
                    <a:pt x="299" y="15"/>
                  </a:lnTo>
                  <a:lnTo>
                    <a:pt x="299" y="12"/>
                  </a:lnTo>
                  <a:lnTo>
                    <a:pt x="298" y="10"/>
                  </a:lnTo>
                  <a:lnTo>
                    <a:pt x="297" y="6"/>
                  </a:lnTo>
                  <a:lnTo>
                    <a:pt x="295" y="4"/>
                  </a:lnTo>
                  <a:lnTo>
                    <a:pt x="292" y="2"/>
                  </a:lnTo>
                  <a:lnTo>
                    <a:pt x="290" y="1"/>
                  </a:lnTo>
                  <a:lnTo>
                    <a:pt x="287" y="0"/>
                  </a:lnTo>
                  <a:lnTo>
                    <a:pt x="284" y="0"/>
                  </a:lnTo>
                  <a:lnTo>
                    <a:pt x="164" y="0"/>
                  </a:lnTo>
                  <a:lnTo>
                    <a:pt x="161" y="0"/>
                  </a:lnTo>
                  <a:lnTo>
                    <a:pt x="159" y="1"/>
                  </a:lnTo>
                  <a:lnTo>
                    <a:pt x="155" y="2"/>
                  </a:lnTo>
                  <a:lnTo>
                    <a:pt x="153" y="4"/>
                  </a:lnTo>
                  <a:lnTo>
                    <a:pt x="152" y="6"/>
                  </a:lnTo>
                  <a:lnTo>
                    <a:pt x="150" y="10"/>
                  </a:lnTo>
                  <a:lnTo>
                    <a:pt x="150" y="12"/>
                  </a:lnTo>
                  <a:lnTo>
                    <a:pt x="149" y="15"/>
                  </a:lnTo>
                  <a:lnTo>
                    <a:pt x="149" y="60"/>
                  </a:lnTo>
                  <a:lnTo>
                    <a:pt x="15" y="60"/>
                  </a:lnTo>
                  <a:lnTo>
                    <a:pt x="12" y="60"/>
                  </a:lnTo>
                  <a:lnTo>
                    <a:pt x="9" y="61"/>
                  </a:lnTo>
                  <a:lnTo>
                    <a:pt x="7" y="62"/>
                  </a:lnTo>
                  <a:lnTo>
                    <a:pt x="5" y="64"/>
                  </a:lnTo>
                  <a:lnTo>
                    <a:pt x="2" y="66"/>
                  </a:lnTo>
                  <a:lnTo>
                    <a:pt x="1" y="68"/>
                  </a:lnTo>
                  <a:lnTo>
                    <a:pt x="0" y="72"/>
                  </a:lnTo>
                  <a:lnTo>
                    <a:pt x="0" y="75"/>
                  </a:lnTo>
                  <a:lnTo>
                    <a:pt x="0" y="269"/>
                  </a:lnTo>
                  <a:lnTo>
                    <a:pt x="897" y="269"/>
                  </a:lnTo>
                  <a:lnTo>
                    <a:pt x="897" y="75"/>
                  </a:lnTo>
                  <a:lnTo>
                    <a:pt x="897" y="72"/>
                  </a:lnTo>
                  <a:lnTo>
                    <a:pt x="896" y="68"/>
                  </a:lnTo>
                  <a:lnTo>
                    <a:pt x="895" y="66"/>
                  </a:lnTo>
                  <a:lnTo>
                    <a:pt x="893" y="64"/>
                  </a:lnTo>
                  <a:lnTo>
                    <a:pt x="891" y="62"/>
                  </a:lnTo>
                  <a:lnTo>
                    <a:pt x="888" y="61"/>
                  </a:lnTo>
                  <a:lnTo>
                    <a:pt x="885" y="60"/>
                  </a:lnTo>
                  <a:lnTo>
                    <a:pt x="88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Freeform 4410">
              <a:extLst>
                <a:ext uri="{FF2B5EF4-FFF2-40B4-BE49-F238E27FC236}">
                  <a16:creationId xmlns:a16="http://schemas.microsoft.com/office/drawing/2014/main" id="{E672689E-8BB5-4FC8-8EED-1F31B5024CA7}"/>
                </a:ext>
              </a:extLst>
            </p:cNvPr>
            <p:cNvSpPr>
              <a:spLocks noEditPoints="1"/>
            </p:cNvSpPr>
            <p:nvPr/>
          </p:nvSpPr>
          <p:spPr bwMode="auto">
            <a:xfrm>
              <a:off x="2613272" y="4867979"/>
              <a:ext cx="284163" cy="188913"/>
            </a:xfrm>
            <a:custGeom>
              <a:avLst/>
              <a:gdLst>
                <a:gd name="T0" fmla="*/ 82 w 897"/>
                <a:gd name="T1" fmla="*/ 298 h 599"/>
                <a:gd name="T2" fmla="*/ 75 w 897"/>
                <a:gd name="T3" fmla="*/ 288 h 599"/>
                <a:gd name="T4" fmla="*/ 77 w 897"/>
                <a:gd name="T5" fmla="*/ 276 h 599"/>
                <a:gd name="T6" fmla="*/ 87 w 897"/>
                <a:gd name="T7" fmla="*/ 270 h 599"/>
                <a:gd name="T8" fmla="*/ 90 w 897"/>
                <a:gd name="T9" fmla="*/ 150 h 599"/>
                <a:gd name="T10" fmla="*/ 80 w 897"/>
                <a:gd name="T11" fmla="*/ 146 h 599"/>
                <a:gd name="T12" fmla="*/ 75 w 897"/>
                <a:gd name="T13" fmla="*/ 135 h 599"/>
                <a:gd name="T14" fmla="*/ 80 w 897"/>
                <a:gd name="T15" fmla="*/ 125 h 599"/>
                <a:gd name="T16" fmla="*/ 90 w 897"/>
                <a:gd name="T17" fmla="*/ 120 h 599"/>
                <a:gd name="T18" fmla="*/ 210 w 897"/>
                <a:gd name="T19" fmla="*/ 51 h 599"/>
                <a:gd name="T20" fmla="*/ 219 w 897"/>
                <a:gd name="T21" fmla="*/ 42 h 599"/>
                <a:gd name="T22" fmla="*/ 230 w 897"/>
                <a:gd name="T23" fmla="*/ 42 h 599"/>
                <a:gd name="T24" fmla="*/ 238 w 897"/>
                <a:gd name="T25" fmla="*/ 51 h 599"/>
                <a:gd name="T26" fmla="*/ 419 w 897"/>
                <a:gd name="T27" fmla="*/ 120 h 599"/>
                <a:gd name="T28" fmla="*/ 421 w 897"/>
                <a:gd name="T29" fmla="*/ 48 h 599"/>
                <a:gd name="T30" fmla="*/ 430 w 897"/>
                <a:gd name="T31" fmla="*/ 41 h 599"/>
                <a:gd name="T32" fmla="*/ 442 w 897"/>
                <a:gd name="T33" fmla="*/ 44 h 599"/>
                <a:gd name="T34" fmla="*/ 449 w 897"/>
                <a:gd name="T35" fmla="*/ 53 h 599"/>
                <a:gd name="T36" fmla="*/ 628 w 897"/>
                <a:gd name="T37" fmla="*/ 56 h 599"/>
                <a:gd name="T38" fmla="*/ 633 w 897"/>
                <a:gd name="T39" fmla="*/ 45 h 599"/>
                <a:gd name="T40" fmla="*/ 643 w 897"/>
                <a:gd name="T41" fmla="*/ 41 h 599"/>
                <a:gd name="T42" fmla="*/ 653 w 897"/>
                <a:gd name="T43" fmla="*/ 45 h 599"/>
                <a:gd name="T44" fmla="*/ 658 w 897"/>
                <a:gd name="T45" fmla="*/ 56 h 599"/>
                <a:gd name="T46" fmla="*/ 812 w 897"/>
                <a:gd name="T47" fmla="*/ 121 h 599"/>
                <a:gd name="T48" fmla="*/ 821 w 897"/>
                <a:gd name="T49" fmla="*/ 130 h 599"/>
                <a:gd name="T50" fmla="*/ 821 w 897"/>
                <a:gd name="T51" fmla="*/ 142 h 599"/>
                <a:gd name="T52" fmla="*/ 812 w 897"/>
                <a:gd name="T53" fmla="*/ 149 h 599"/>
                <a:gd name="T54" fmla="*/ 658 w 897"/>
                <a:gd name="T55" fmla="*/ 270 h 599"/>
                <a:gd name="T56" fmla="*/ 815 w 897"/>
                <a:gd name="T57" fmla="*/ 272 h 599"/>
                <a:gd name="T58" fmla="*/ 821 w 897"/>
                <a:gd name="T59" fmla="*/ 282 h 599"/>
                <a:gd name="T60" fmla="*/ 819 w 897"/>
                <a:gd name="T61" fmla="*/ 294 h 599"/>
                <a:gd name="T62" fmla="*/ 809 w 897"/>
                <a:gd name="T63" fmla="*/ 300 h 599"/>
                <a:gd name="T64" fmla="*/ 807 w 897"/>
                <a:gd name="T65" fmla="*/ 420 h 599"/>
                <a:gd name="T66" fmla="*/ 818 w 897"/>
                <a:gd name="T67" fmla="*/ 424 h 599"/>
                <a:gd name="T68" fmla="*/ 822 w 897"/>
                <a:gd name="T69" fmla="*/ 435 h 599"/>
                <a:gd name="T70" fmla="*/ 818 w 897"/>
                <a:gd name="T71" fmla="*/ 446 h 599"/>
                <a:gd name="T72" fmla="*/ 807 w 897"/>
                <a:gd name="T73" fmla="*/ 450 h 599"/>
                <a:gd name="T74" fmla="*/ 656 w 897"/>
                <a:gd name="T75" fmla="*/ 515 h 599"/>
                <a:gd name="T76" fmla="*/ 649 w 897"/>
                <a:gd name="T77" fmla="*/ 523 h 599"/>
                <a:gd name="T78" fmla="*/ 637 w 897"/>
                <a:gd name="T79" fmla="*/ 523 h 599"/>
                <a:gd name="T80" fmla="*/ 629 w 897"/>
                <a:gd name="T81" fmla="*/ 515 h 599"/>
                <a:gd name="T82" fmla="*/ 449 w 897"/>
                <a:gd name="T83" fmla="*/ 450 h 599"/>
                <a:gd name="T84" fmla="*/ 445 w 897"/>
                <a:gd name="T85" fmla="*/ 517 h 599"/>
                <a:gd name="T86" fmla="*/ 437 w 897"/>
                <a:gd name="T87" fmla="*/ 524 h 599"/>
                <a:gd name="T88" fmla="*/ 425 w 897"/>
                <a:gd name="T89" fmla="*/ 521 h 599"/>
                <a:gd name="T90" fmla="*/ 419 w 897"/>
                <a:gd name="T91" fmla="*/ 512 h 599"/>
                <a:gd name="T92" fmla="*/ 239 w 897"/>
                <a:gd name="T93" fmla="*/ 509 h 599"/>
                <a:gd name="T94" fmla="*/ 235 w 897"/>
                <a:gd name="T95" fmla="*/ 519 h 599"/>
                <a:gd name="T96" fmla="*/ 224 w 897"/>
                <a:gd name="T97" fmla="*/ 524 h 599"/>
                <a:gd name="T98" fmla="*/ 213 w 897"/>
                <a:gd name="T99" fmla="*/ 519 h 599"/>
                <a:gd name="T100" fmla="*/ 209 w 897"/>
                <a:gd name="T101" fmla="*/ 509 h 599"/>
                <a:gd name="T102" fmla="*/ 85 w 897"/>
                <a:gd name="T103" fmla="*/ 449 h 599"/>
                <a:gd name="T104" fmla="*/ 76 w 897"/>
                <a:gd name="T105" fmla="*/ 440 h 599"/>
                <a:gd name="T106" fmla="*/ 76 w 897"/>
                <a:gd name="T107" fmla="*/ 428 h 599"/>
                <a:gd name="T108" fmla="*/ 85 w 897"/>
                <a:gd name="T109" fmla="*/ 421 h 599"/>
                <a:gd name="T110" fmla="*/ 209 w 897"/>
                <a:gd name="T111" fmla="*/ 300 h 599"/>
                <a:gd name="T112" fmla="*/ 1 w 897"/>
                <a:gd name="T113" fmla="*/ 590 h 599"/>
                <a:gd name="T114" fmla="*/ 9 w 897"/>
                <a:gd name="T115" fmla="*/ 597 h 599"/>
                <a:gd name="T116" fmla="*/ 885 w 897"/>
                <a:gd name="T117" fmla="*/ 599 h 599"/>
                <a:gd name="T118" fmla="*/ 895 w 897"/>
                <a:gd name="T119" fmla="*/ 592 h 599"/>
                <a:gd name="T120" fmla="*/ 897 w 897"/>
                <a:gd name="T121"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7" h="599">
                  <a:moveTo>
                    <a:pt x="90" y="300"/>
                  </a:moveTo>
                  <a:lnTo>
                    <a:pt x="87" y="300"/>
                  </a:lnTo>
                  <a:lnTo>
                    <a:pt x="85" y="299"/>
                  </a:lnTo>
                  <a:lnTo>
                    <a:pt x="82" y="298"/>
                  </a:lnTo>
                  <a:lnTo>
                    <a:pt x="80" y="296"/>
                  </a:lnTo>
                  <a:lnTo>
                    <a:pt x="77" y="294"/>
                  </a:lnTo>
                  <a:lnTo>
                    <a:pt x="76" y="291"/>
                  </a:lnTo>
                  <a:lnTo>
                    <a:pt x="75" y="288"/>
                  </a:lnTo>
                  <a:lnTo>
                    <a:pt x="75" y="285"/>
                  </a:lnTo>
                  <a:lnTo>
                    <a:pt x="75" y="282"/>
                  </a:lnTo>
                  <a:lnTo>
                    <a:pt x="76" y="280"/>
                  </a:lnTo>
                  <a:lnTo>
                    <a:pt x="77" y="276"/>
                  </a:lnTo>
                  <a:lnTo>
                    <a:pt x="80" y="274"/>
                  </a:lnTo>
                  <a:lnTo>
                    <a:pt x="82" y="272"/>
                  </a:lnTo>
                  <a:lnTo>
                    <a:pt x="85" y="271"/>
                  </a:lnTo>
                  <a:lnTo>
                    <a:pt x="87" y="270"/>
                  </a:lnTo>
                  <a:lnTo>
                    <a:pt x="90" y="270"/>
                  </a:lnTo>
                  <a:lnTo>
                    <a:pt x="209" y="270"/>
                  </a:lnTo>
                  <a:lnTo>
                    <a:pt x="209" y="150"/>
                  </a:lnTo>
                  <a:lnTo>
                    <a:pt x="90" y="150"/>
                  </a:lnTo>
                  <a:lnTo>
                    <a:pt x="87" y="150"/>
                  </a:lnTo>
                  <a:lnTo>
                    <a:pt x="85" y="149"/>
                  </a:lnTo>
                  <a:lnTo>
                    <a:pt x="82" y="148"/>
                  </a:lnTo>
                  <a:lnTo>
                    <a:pt x="80" y="146"/>
                  </a:lnTo>
                  <a:lnTo>
                    <a:pt x="77" y="144"/>
                  </a:lnTo>
                  <a:lnTo>
                    <a:pt x="76" y="142"/>
                  </a:lnTo>
                  <a:lnTo>
                    <a:pt x="75" y="138"/>
                  </a:lnTo>
                  <a:lnTo>
                    <a:pt x="75" y="135"/>
                  </a:lnTo>
                  <a:lnTo>
                    <a:pt x="75" y="132"/>
                  </a:lnTo>
                  <a:lnTo>
                    <a:pt x="76" y="130"/>
                  </a:lnTo>
                  <a:lnTo>
                    <a:pt x="77" y="128"/>
                  </a:lnTo>
                  <a:lnTo>
                    <a:pt x="80" y="125"/>
                  </a:lnTo>
                  <a:lnTo>
                    <a:pt x="82" y="123"/>
                  </a:lnTo>
                  <a:lnTo>
                    <a:pt x="85" y="121"/>
                  </a:lnTo>
                  <a:lnTo>
                    <a:pt x="87" y="120"/>
                  </a:lnTo>
                  <a:lnTo>
                    <a:pt x="90" y="120"/>
                  </a:lnTo>
                  <a:lnTo>
                    <a:pt x="209" y="120"/>
                  </a:lnTo>
                  <a:lnTo>
                    <a:pt x="209" y="56"/>
                  </a:lnTo>
                  <a:lnTo>
                    <a:pt x="210" y="53"/>
                  </a:lnTo>
                  <a:lnTo>
                    <a:pt x="210" y="51"/>
                  </a:lnTo>
                  <a:lnTo>
                    <a:pt x="212" y="48"/>
                  </a:lnTo>
                  <a:lnTo>
                    <a:pt x="213" y="45"/>
                  </a:lnTo>
                  <a:lnTo>
                    <a:pt x="215" y="44"/>
                  </a:lnTo>
                  <a:lnTo>
                    <a:pt x="219" y="42"/>
                  </a:lnTo>
                  <a:lnTo>
                    <a:pt x="221" y="41"/>
                  </a:lnTo>
                  <a:lnTo>
                    <a:pt x="224" y="41"/>
                  </a:lnTo>
                  <a:lnTo>
                    <a:pt x="227" y="41"/>
                  </a:lnTo>
                  <a:lnTo>
                    <a:pt x="230" y="42"/>
                  </a:lnTo>
                  <a:lnTo>
                    <a:pt x="233" y="44"/>
                  </a:lnTo>
                  <a:lnTo>
                    <a:pt x="235" y="45"/>
                  </a:lnTo>
                  <a:lnTo>
                    <a:pt x="237" y="48"/>
                  </a:lnTo>
                  <a:lnTo>
                    <a:pt x="238" y="51"/>
                  </a:lnTo>
                  <a:lnTo>
                    <a:pt x="239" y="53"/>
                  </a:lnTo>
                  <a:lnTo>
                    <a:pt x="239" y="56"/>
                  </a:lnTo>
                  <a:lnTo>
                    <a:pt x="239" y="120"/>
                  </a:lnTo>
                  <a:lnTo>
                    <a:pt x="419" y="120"/>
                  </a:lnTo>
                  <a:lnTo>
                    <a:pt x="419" y="56"/>
                  </a:lnTo>
                  <a:lnTo>
                    <a:pt x="419" y="53"/>
                  </a:lnTo>
                  <a:lnTo>
                    <a:pt x="420" y="51"/>
                  </a:lnTo>
                  <a:lnTo>
                    <a:pt x="421" y="48"/>
                  </a:lnTo>
                  <a:lnTo>
                    <a:pt x="423" y="45"/>
                  </a:lnTo>
                  <a:lnTo>
                    <a:pt x="425" y="44"/>
                  </a:lnTo>
                  <a:lnTo>
                    <a:pt x="427" y="42"/>
                  </a:lnTo>
                  <a:lnTo>
                    <a:pt x="430" y="41"/>
                  </a:lnTo>
                  <a:lnTo>
                    <a:pt x="434" y="41"/>
                  </a:lnTo>
                  <a:lnTo>
                    <a:pt x="437" y="41"/>
                  </a:lnTo>
                  <a:lnTo>
                    <a:pt x="439" y="42"/>
                  </a:lnTo>
                  <a:lnTo>
                    <a:pt x="442" y="44"/>
                  </a:lnTo>
                  <a:lnTo>
                    <a:pt x="444" y="45"/>
                  </a:lnTo>
                  <a:lnTo>
                    <a:pt x="445" y="48"/>
                  </a:lnTo>
                  <a:lnTo>
                    <a:pt x="448" y="51"/>
                  </a:lnTo>
                  <a:lnTo>
                    <a:pt x="449" y="53"/>
                  </a:lnTo>
                  <a:lnTo>
                    <a:pt x="449" y="56"/>
                  </a:lnTo>
                  <a:lnTo>
                    <a:pt x="449" y="120"/>
                  </a:lnTo>
                  <a:lnTo>
                    <a:pt x="628" y="120"/>
                  </a:lnTo>
                  <a:lnTo>
                    <a:pt x="628" y="56"/>
                  </a:lnTo>
                  <a:lnTo>
                    <a:pt x="628" y="53"/>
                  </a:lnTo>
                  <a:lnTo>
                    <a:pt x="629" y="51"/>
                  </a:lnTo>
                  <a:lnTo>
                    <a:pt x="631" y="48"/>
                  </a:lnTo>
                  <a:lnTo>
                    <a:pt x="633" y="45"/>
                  </a:lnTo>
                  <a:lnTo>
                    <a:pt x="635" y="44"/>
                  </a:lnTo>
                  <a:lnTo>
                    <a:pt x="637" y="42"/>
                  </a:lnTo>
                  <a:lnTo>
                    <a:pt x="640" y="41"/>
                  </a:lnTo>
                  <a:lnTo>
                    <a:pt x="643" y="41"/>
                  </a:lnTo>
                  <a:lnTo>
                    <a:pt x="646" y="41"/>
                  </a:lnTo>
                  <a:lnTo>
                    <a:pt x="649" y="42"/>
                  </a:lnTo>
                  <a:lnTo>
                    <a:pt x="651" y="44"/>
                  </a:lnTo>
                  <a:lnTo>
                    <a:pt x="653" y="45"/>
                  </a:lnTo>
                  <a:lnTo>
                    <a:pt x="655" y="48"/>
                  </a:lnTo>
                  <a:lnTo>
                    <a:pt x="656" y="51"/>
                  </a:lnTo>
                  <a:lnTo>
                    <a:pt x="657" y="53"/>
                  </a:lnTo>
                  <a:lnTo>
                    <a:pt x="658" y="56"/>
                  </a:lnTo>
                  <a:lnTo>
                    <a:pt x="658" y="120"/>
                  </a:lnTo>
                  <a:lnTo>
                    <a:pt x="807" y="120"/>
                  </a:lnTo>
                  <a:lnTo>
                    <a:pt x="809" y="120"/>
                  </a:lnTo>
                  <a:lnTo>
                    <a:pt x="812" y="121"/>
                  </a:lnTo>
                  <a:lnTo>
                    <a:pt x="815" y="123"/>
                  </a:lnTo>
                  <a:lnTo>
                    <a:pt x="818" y="125"/>
                  </a:lnTo>
                  <a:lnTo>
                    <a:pt x="819" y="128"/>
                  </a:lnTo>
                  <a:lnTo>
                    <a:pt x="821" y="130"/>
                  </a:lnTo>
                  <a:lnTo>
                    <a:pt x="821" y="132"/>
                  </a:lnTo>
                  <a:lnTo>
                    <a:pt x="822" y="135"/>
                  </a:lnTo>
                  <a:lnTo>
                    <a:pt x="821" y="138"/>
                  </a:lnTo>
                  <a:lnTo>
                    <a:pt x="821" y="142"/>
                  </a:lnTo>
                  <a:lnTo>
                    <a:pt x="819" y="144"/>
                  </a:lnTo>
                  <a:lnTo>
                    <a:pt x="818" y="146"/>
                  </a:lnTo>
                  <a:lnTo>
                    <a:pt x="815" y="148"/>
                  </a:lnTo>
                  <a:lnTo>
                    <a:pt x="812" y="149"/>
                  </a:lnTo>
                  <a:lnTo>
                    <a:pt x="809" y="150"/>
                  </a:lnTo>
                  <a:lnTo>
                    <a:pt x="807" y="150"/>
                  </a:lnTo>
                  <a:lnTo>
                    <a:pt x="658" y="150"/>
                  </a:lnTo>
                  <a:lnTo>
                    <a:pt x="658" y="270"/>
                  </a:lnTo>
                  <a:lnTo>
                    <a:pt x="807" y="270"/>
                  </a:lnTo>
                  <a:lnTo>
                    <a:pt x="809" y="270"/>
                  </a:lnTo>
                  <a:lnTo>
                    <a:pt x="812" y="271"/>
                  </a:lnTo>
                  <a:lnTo>
                    <a:pt x="815" y="272"/>
                  </a:lnTo>
                  <a:lnTo>
                    <a:pt x="818" y="274"/>
                  </a:lnTo>
                  <a:lnTo>
                    <a:pt x="819" y="276"/>
                  </a:lnTo>
                  <a:lnTo>
                    <a:pt x="821" y="280"/>
                  </a:lnTo>
                  <a:lnTo>
                    <a:pt x="821" y="282"/>
                  </a:lnTo>
                  <a:lnTo>
                    <a:pt x="822" y="285"/>
                  </a:lnTo>
                  <a:lnTo>
                    <a:pt x="821" y="288"/>
                  </a:lnTo>
                  <a:lnTo>
                    <a:pt x="821" y="291"/>
                  </a:lnTo>
                  <a:lnTo>
                    <a:pt x="819" y="294"/>
                  </a:lnTo>
                  <a:lnTo>
                    <a:pt x="818" y="296"/>
                  </a:lnTo>
                  <a:lnTo>
                    <a:pt x="815" y="298"/>
                  </a:lnTo>
                  <a:lnTo>
                    <a:pt x="812" y="299"/>
                  </a:lnTo>
                  <a:lnTo>
                    <a:pt x="809" y="300"/>
                  </a:lnTo>
                  <a:lnTo>
                    <a:pt x="807" y="300"/>
                  </a:lnTo>
                  <a:lnTo>
                    <a:pt x="658" y="300"/>
                  </a:lnTo>
                  <a:lnTo>
                    <a:pt x="658" y="420"/>
                  </a:lnTo>
                  <a:lnTo>
                    <a:pt x="807" y="420"/>
                  </a:lnTo>
                  <a:lnTo>
                    <a:pt x="809" y="420"/>
                  </a:lnTo>
                  <a:lnTo>
                    <a:pt x="812" y="421"/>
                  </a:lnTo>
                  <a:lnTo>
                    <a:pt x="815" y="422"/>
                  </a:lnTo>
                  <a:lnTo>
                    <a:pt x="818" y="424"/>
                  </a:lnTo>
                  <a:lnTo>
                    <a:pt x="819" y="426"/>
                  </a:lnTo>
                  <a:lnTo>
                    <a:pt x="821" y="428"/>
                  </a:lnTo>
                  <a:lnTo>
                    <a:pt x="821" y="432"/>
                  </a:lnTo>
                  <a:lnTo>
                    <a:pt x="822" y="435"/>
                  </a:lnTo>
                  <a:lnTo>
                    <a:pt x="821" y="438"/>
                  </a:lnTo>
                  <a:lnTo>
                    <a:pt x="821" y="440"/>
                  </a:lnTo>
                  <a:lnTo>
                    <a:pt x="819" y="443"/>
                  </a:lnTo>
                  <a:lnTo>
                    <a:pt x="818" y="446"/>
                  </a:lnTo>
                  <a:lnTo>
                    <a:pt x="815" y="447"/>
                  </a:lnTo>
                  <a:lnTo>
                    <a:pt x="812" y="449"/>
                  </a:lnTo>
                  <a:lnTo>
                    <a:pt x="809" y="449"/>
                  </a:lnTo>
                  <a:lnTo>
                    <a:pt x="807" y="450"/>
                  </a:lnTo>
                  <a:lnTo>
                    <a:pt x="658" y="450"/>
                  </a:lnTo>
                  <a:lnTo>
                    <a:pt x="658" y="509"/>
                  </a:lnTo>
                  <a:lnTo>
                    <a:pt x="657" y="512"/>
                  </a:lnTo>
                  <a:lnTo>
                    <a:pt x="656" y="515"/>
                  </a:lnTo>
                  <a:lnTo>
                    <a:pt x="655" y="517"/>
                  </a:lnTo>
                  <a:lnTo>
                    <a:pt x="653" y="519"/>
                  </a:lnTo>
                  <a:lnTo>
                    <a:pt x="651" y="521"/>
                  </a:lnTo>
                  <a:lnTo>
                    <a:pt x="649" y="523"/>
                  </a:lnTo>
                  <a:lnTo>
                    <a:pt x="646" y="524"/>
                  </a:lnTo>
                  <a:lnTo>
                    <a:pt x="643" y="524"/>
                  </a:lnTo>
                  <a:lnTo>
                    <a:pt x="640" y="524"/>
                  </a:lnTo>
                  <a:lnTo>
                    <a:pt x="637" y="523"/>
                  </a:lnTo>
                  <a:lnTo>
                    <a:pt x="635" y="521"/>
                  </a:lnTo>
                  <a:lnTo>
                    <a:pt x="633" y="519"/>
                  </a:lnTo>
                  <a:lnTo>
                    <a:pt x="631" y="517"/>
                  </a:lnTo>
                  <a:lnTo>
                    <a:pt x="629" y="515"/>
                  </a:lnTo>
                  <a:lnTo>
                    <a:pt x="628" y="512"/>
                  </a:lnTo>
                  <a:lnTo>
                    <a:pt x="628" y="509"/>
                  </a:lnTo>
                  <a:lnTo>
                    <a:pt x="628" y="450"/>
                  </a:lnTo>
                  <a:lnTo>
                    <a:pt x="449" y="450"/>
                  </a:lnTo>
                  <a:lnTo>
                    <a:pt x="449" y="509"/>
                  </a:lnTo>
                  <a:lnTo>
                    <a:pt x="449" y="512"/>
                  </a:lnTo>
                  <a:lnTo>
                    <a:pt x="448" y="515"/>
                  </a:lnTo>
                  <a:lnTo>
                    <a:pt x="445" y="517"/>
                  </a:lnTo>
                  <a:lnTo>
                    <a:pt x="444" y="519"/>
                  </a:lnTo>
                  <a:lnTo>
                    <a:pt x="442" y="521"/>
                  </a:lnTo>
                  <a:lnTo>
                    <a:pt x="439" y="523"/>
                  </a:lnTo>
                  <a:lnTo>
                    <a:pt x="437" y="524"/>
                  </a:lnTo>
                  <a:lnTo>
                    <a:pt x="434" y="524"/>
                  </a:lnTo>
                  <a:lnTo>
                    <a:pt x="430" y="524"/>
                  </a:lnTo>
                  <a:lnTo>
                    <a:pt x="427" y="523"/>
                  </a:lnTo>
                  <a:lnTo>
                    <a:pt x="425" y="521"/>
                  </a:lnTo>
                  <a:lnTo>
                    <a:pt x="423" y="519"/>
                  </a:lnTo>
                  <a:lnTo>
                    <a:pt x="421" y="517"/>
                  </a:lnTo>
                  <a:lnTo>
                    <a:pt x="420" y="515"/>
                  </a:lnTo>
                  <a:lnTo>
                    <a:pt x="419" y="512"/>
                  </a:lnTo>
                  <a:lnTo>
                    <a:pt x="419" y="509"/>
                  </a:lnTo>
                  <a:lnTo>
                    <a:pt x="419" y="450"/>
                  </a:lnTo>
                  <a:lnTo>
                    <a:pt x="239" y="450"/>
                  </a:lnTo>
                  <a:lnTo>
                    <a:pt x="239" y="509"/>
                  </a:lnTo>
                  <a:lnTo>
                    <a:pt x="239" y="512"/>
                  </a:lnTo>
                  <a:lnTo>
                    <a:pt x="238" y="515"/>
                  </a:lnTo>
                  <a:lnTo>
                    <a:pt x="237" y="517"/>
                  </a:lnTo>
                  <a:lnTo>
                    <a:pt x="235" y="519"/>
                  </a:lnTo>
                  <a:lnTo>
                    <a:pt x="233" y="521"/>
                  </a:lnTo>
                  <a:lnTo>
                    <a:pt x="230" y="523"/>
                  </a:lnTo>
                  <a:lnTo>
                    <a:pt x="227" y="524"/>
                  </a:lnTo>
                  <a:lnTo>
                    <a:pt x="224" y="524"/>
                  </a:lnTo>
                  <a:lnTo>
                    <a:pt x="221" y="524"/>
                  </a:lnTo>
                  <a:lnTo>
                    <a:pt x="219" y="523"/>
                  </a:lnTo>
                  <a:lnTo>
                    <a:pt x="215" y="521"/>
                  </a:lnTo>
                  <a:lnTo>
                    <a:pt x="213" y="519"/>
                  </a:lnTo>
                  <a:lnTo>
                    <a:pt x="212" y="517"/>
                  </a:lnTo>
                  <a:lnTo>
                    <a:pt x="210" y="515"/>
                  </a:lnTo>
                  <a:lnTo>
                    <a:pt x="210" y="512"/>
                  </a:lnTo>
                  <a:lnTo>
                    <a:pt x="209" y="509"/>
                  </a:lnTo>
                  <a:lnTo>
                    <a:pt x="209" y="450"/>
                  </a:lnTo>
                  <a:lnTo>
                    <a:pt x="90" y="450"/>
                  </a:lnTo>
                  <a:lnTo>
                    <a:pt x="87" y="449"/>
                  </a:lnTo>
                  <a:lnTo>
                    <a:pt x="85" y="449"/>
                  </a:lnTo>
                  <a:lnTo>
                    <a:pt x="82" y="447"/>
                  </a:lnTo>
                  <a:lnTo>
                    <a:pt x="80" y="446"/>
                  </a:lnTo>
                  <a:lnTo>
                    <a:pt x="77" y="443"/>
                  </a:lnTo>
                  <a:lnTo>
                    <a:pt x="76" y="440"/>
                  </a:lnTo>
                  <a:lnTo>
                    <a:pt x="75" y="438"/>
                  </a:lnTo>
                  <a:lnTo>
                    <a:pt x="75" y="435"/>
                  </a:lnTo>
                  <a:lnTo>
                    <a:pt x="75" y="432"/>
                  </a:lnTo>
                  <a:lnTo>
                    <a:pt x="76" y="428"/>
                  </a:lnTo>
                  <a:lnTo>
                    <a:pt x="77" y="426"/>
                  </a:lnTo>
                  <a:lnTo>
                    <a:pt x="80" y="424"/>
                  </a:lnTo>
                  <a:lnTo>
                    <a:pt x="82" y="422"/>
                  </a:lnTo>
                  <a:lnTo>
                    <a:pt x="85" y="421"/>
                  </a:lnTo>
                  <a:lnTo>
                    <a:pt x="87" y="420"/>
                  </a:lnTo>
                  <a:lnTo>
                    <a:pt x="90" y="420"/>
                  </a:lnTo>
                  <a:lnTo>
                    <a:pt x="209" y="420"/>
                  </a:lnTo>
                  <a:lnTo>
                    <a:pt x="209" y="300"/>
                  </a:lnTo>
                  <a:lnTo>
                    <a:pt x="90" y="300"/>
                  </a:lnTo>
                  <a:close/>
                  <a:moveTo>
                    <a:pt x="0" y="584"/>
                  </a:moveTo>
                  <a:lnTo>
                    <a:pt x="0" y="587"/>
                  </a:lnTo>
                  <a:lnTo>
                    <a:pt x="1" y="590"/>
                  </a:lnTo>
                  <a:lnTo>
                    <a:pt x="2" y="592"/>
                  </a:lnTo>
                  <a:lnTo>
                    <a:pt x="5" y="594"/>
                  </a:lnTo>
                  <a:lnTo>
                    <a:pt x="7" y="596"/>
                  </a:lnTo>
                  <a:lnTo>
                    <a:pt x="9" y="597"/>
                  </a:lnTo>
                  <a:lnTo>
                    <a:pt x="12" y="599"/>
                  </a:lnTo>
                  <a:lnTo>
                    <a:pt x="15" y="599"/>
                  </a:lnTo>
                  <a:lnTo>
                    <a:pt x="882" y="599"/>
                  </a:lnTo>
                  <a:lnTo>
                    <a:pt x="885" y="599"/>
                  </a:lnTo>
                  <a:lnTo>
                    <a:pt x="888" y="597"/>
                  </a:lnTo>
                  <a:lnTo>
                    <a:pt x="891" y="596"/>
                  </a:lnTo>
                  <a:lnTo>
                    <a:pt x="893" y="594"/>
                  </a:lnTo>
                  <a:lnTo>
                    <a:pt x="895" y="592"/>
                  </a:lnTo>
                  <a:lnTo>
                    <a:pt x="896" y="590"/>
                  </a:lnTo>
                  <a:lnTo>
                    <a:pt x="897" y="587"/>
                  </a:lnTo>
                  <a:lnTo>
                    <a:pt x="897" y="584"/>
                  </a:lnTo>
                  <a:lnTo>
                    <a:pt x="897" y="0"/>
                  </a:lnTo>
                  <a:lnTo>
                    <a:pt x="0" y="0"/>
                  </a:lnTo>
                  <a:lnTo>
                    <a:pt x="0" y="5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3" name="Rectangle 52">
            <a:extLst>
              <a:ext uri="{FF2B5EF4-FFF2-40B4-BE49-F238E27FC236}">
                <a16:creationId xmlns:a16="http://schemas.microsoft.com/office/drawing/2014/main" id="{AD477E7D-D9A6-4D44-8C4D-C95FC3F10241}"/>
              </a:ext>
            </a:extLst>
          </p:cNvPr>
          <p:cNvSpPr/>
          <p:nvPr>
            <p:custDataLst>
              <p:tags r:id="rId2"/>
            </p:custDataLst>
          </p:nvPr>
        </p:nvSpPr>
        <p:spPr>
          <a:xfrm>
            <a:off x="7274499" y="5597137"/>
            <a:ext cx="3264433" cy="738664"/>
          </a:xfrm>
          <a:prstGeom prst="rect">
            <a:avLst/>
          </a:prstGeom>
        </p:spPr>
        <p:txBody>
          <a:bodyPr wrap="square" anchor="ctr">
            <a:spAutoFit/>
          </a:bodyPr>
          <a:lstStyle/>
          <a:p>
            <a:r>
              <a:rPr lang="en-US" sz="1400" dirty="0"/>
              <a:t>Reduced Loss and Damage to Property and Infrastructure due to Disasters. </a:t>
            </a:r>
          </a:p>
          <a:p>
            <a:r>
              <a:rPr lang="en-US" sz="1400" dirty="0"/>
              <a:t>Improved Livelihoods. </a:t>
            </a:r>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5/23/2023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19</a:t>
            </a:fld>
            <a:endParaRPr lang="en-US" dirty="0"/>
          </a:p>
        </p:txBody>
      </p:sp>
      <p:sp>
        <p:nvSpPr>
          <p:cNvPr id="57" name="TextBox 56">
            <a:extLst>
              <a:ext uri="{FF2B5EF4-FFF2-40B4-BE49-F238E27FC236}">
                <a16:creationId xmlns:a16="http://schemas.microsoft.com/office/drawing/2014/main" id="{94C6EAEC-3DF0-997C-0EA7-E8FCD50E1B5D}"/>
              </a:ext>
            </a:extLst>
          </p:cNvPr>
          <p:cNvSpPr txBox="1"/>
          <p:nvPr/>
        </p:nvSpPr>
        <p:spPr>
          <a:xfrm flipH="1">
            <a:off x="7560378" y="1901831"/>
            <a:ext cx="1056723" cy="646331"/>
          </a:xfrm>
          <a:prstGeom prst="rect">
            <a:avLst/>
          </a:prstGeom>
          <a:noFill/>
          <a:ln w="6350">
            <a:noFill/>
            <a:prstDash val="dash"/>
          </a:ln>
        </p:spPr>
        <p:txBody>
          <a:bodyPr wrap="square" lIns="0" tIns="0" rIns="0" bIns="0" rtlCol="0">
            <a:spAutoFit/>
          </a:bodyPr>
          <a:lstStyle/>
          <a:p>
            <a:pPr algn="r"/>
            <a:r>
              <a:rPr lang="en-US" sz="1400" b="1" dirty="0"/>
              <a:t>Enhanced Community resilience </a:t>
            </a:r>
          </a:p>
        </p:txBody>
      </p:sp>
      <p:sp>
        <p:nvSpPr>
          <p:cNvPr id="58" name="Oval 57">
            <a:extLst>
              <a:ext uri="{FF2B5EF4-FFF2-40B4-BE49-F238E27FC236}">
                <a16:creationId xmlns:a16="http://schemas.microsoft.com/office/drawing/2014/main" id="{DBB0B392-1350-51D5-3C83-195F6E019D88}"/>
              </a:ext>
              <a:ext uri="{C183D7F6-B498-43B3-948B-1728B52AA6E4}">
                <adec:decorative xmlns:adec="http://schemas.microsoft.com/office/drawing/2017/decorative" val="1"/>
              </a:ext>
            </a:extLst>
          </p:cNvPr>
          <p:cNvSpPr/>
          <p:nvPr/>
        </p:nvSpPr>
        <p:spPr>
          <a:xfrm flipH="1">
            <a:off x="7450643" y="3622575"/>
            <a:ext cx="467774" cy="467774"/>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9" name="Group 58" descr="This image is an icon of a truck. ">
            <a:extLst>
              <a:ext uri="{FF2B5EF4-FFF2-40B4-BE49-F238E27FC236}">
                <a16:creationId xmlns:a16="http://schemas.microsoft.com/office/drawing/2014/main" id="{E13A057E-5735-C1DA-F511-A0A55536734F}"/>
              </a:ext>
            </a:extLst>
          </p:cNvPr>
          <p:cNvGrpSpPr/>
          <p:nvPr/>
        </p:nvGrpSpPr>
        <p:grpSpPr>
          <a:xfrm>
            <a:off x="7576590" y="3762834"/>
            <a:ext cx="215881" cy="187256"/>
            <a:chOff x="2598738" y="2530475"/>
            <a:chExt cx="287338" cy="249238"/>
          </a:xfrm>
          <a:solidFill>
            <a:schemeClr val="bg1"/>
          </a:solidFill>
        </p:grpSpPr>
        <p:sp>
          <p:nvSpPr>
            <p:cNvPr id="60" name="Freeform 527">
              <a:extLst>
                <a:ext uri="{FF2B5EF4-FFF2-40B4-BE49-F238E27FC236}">
                  <a16:creationId xmlns:a16="http://schemas.microsoft.com/office/drawing/2014/main" id="{EC3FB6AB-0A75-1294-93E0-E1876FD7B36B}"/>
                </a:ext>
              </a:extLst>
            </p:cNvPr>
            <p:cNvSpPr>
              <a:spLocks/>
            </p:cNvSpPr>
            <p:nvPr/>
          </p:nvSpPr>
          <p:spPr bwMode="auto">
            <a:xfrm>
              <a:off x="2655888" y="2625725"/>
              <a:ext cx="123825" cy="134938"/>
            </a:xfrm>
            <a:custGeom>
              <a:avLst/>
              <a:gdLst>
                <a:gd name="T0" fmla="*/ 187 w 391"/>
                <a:gd name="T1" fmla="*/ 0 h 421"/>
                <a:gd name="T2" fmla="*/ 172 w 391"/>
                <a:gd name="T3" fmla="*/ 19 h 421"/>
                <a:gd name="T4" fmla="*/ 155 w 391"/>
                <a:gd name="T5" fmla="*/ 36 h 421"/>
                <a:gd name="T6" fmla="*/ 135 w 391"/>
                <a:gd name="T7" fmla="*/ 52 h 421"/>
                <a:gd name="T8" fmla="*/ 113 w 391"/>
                <a:gd name="T9" fmla="*/ 65 h 421"/>
                <a:gd name="T10" fmla="*/ 91 w 391"/>
                <a:gd name="T11" fmla="*/ 76 h 421"/>
                <a:gd name="T12" fmla="*/ 67 w 391"/>
                <a:gd name="T13" fmla="*/ 83 h 421"/>
                <a:gd name="T14" fmla="*/ 41 w 391"/>
                <a:gd name="T15" fmla="*/ 89 h 421"/>
                <a:gd name="T16" fmla="*/ 15 w 391"/>
                <a:gd name="T17" fmla="*/ 90 h 421"/>
                <a:gd name="T18" fmla="*/ 0 w 391"/>
                <a:gd name="T19" fmla="*/ 89 h 421"/>
                <a:gd name="T20" fmla="*/ 1 w 391"/>
                <a:gd name="T21" fmla="*/ 410 h 421"/>
                <a:gd name="T22" fmla="*/ 3 w 391"/>
                <a:gd name="T23" fmla="*/ 415 h 421"/>
                <a:gd name="T24" fmla="*/ 6 w 391"/>
                <a:gd name="T25" fmla="*/ 418 h 421"/>
                <a:gd name="T26" fmla="*/ 11 w 391"/>
                <a:gd name="T27" fmla="*/ 421 h 421"/>
                <a:gd name="T28" fmla="*/ 77 w 391"/>
                <a:gd name="T29" fmla="*/ 421 h 421"/>
                <a:gd name="T30" fmla="*/ 75 w 391"/>
                <a:gd name="T31" fmla="*/ 406 h 421"/>
                <a:gd name="T32" fmla="*/ 77 w 391"/>
                <a:gd name="T33" fmla="*/ 385 h 421"/>
                <a:gd name="T34" fmla="*/ 83 w 391"/>
                <a:gd name="T35" fmla="*/ 366 h 421"/>
                <a:gd name="T36" fmla="*/ 93 w 391"/>
                <a:gd name="T37" fmla="*/ 347 h 421"/>
                <a:gd name="T38" fmla="*/ 106 w 391"/>
                <a:gd name="T39" fmla="*/ 331 h 421"/>
                <a:gd name="T40" fmla="*/ 122 w 391"/>
                <a:gd name="T41" fmla="*/ 318 h 421"/>
                <a:gd name="T42" fmla="*/ 139 w 391"/>
                <a:gd name="T43" fmla="*/ 309 h 421"/>
                <a:gd name="T44" fmla="*/ 159 w 391"/>
                <a:gd name="T45" fmla="*/ 303 h 421"/>
                <a:gd name="T46" fmla="*/ 181 w 391"/>
                <a:gd name="T47" fmla="*/ 301 h 421"/>
                <a:gd name="T48" fmla="*/ 201 w 391"/>
                <a:gd name="T49" fmla="*/ 303 h 421"/>
                <a:gd name="T50" fmla="*/ 222 w 391"/>
                <a:gd name="T51" fmla="*/ 309 h 421"/>
                <a:gd name="T52" fmla="*/ 240 w 391"/>
                <a:gd name="T53" fmla="*/ 318 h 421"/>
                <a:gd name="T54" fmla="*/ 255 w 391"/>
                <a:gd name="T55" fmla="*/ 331 h 421"/>
                <a:gd name="T56" fmla="*/ 268 w 391"/>
                <a:gd name="T57" fmla="*/ 347 h 421"/>
                <a:gd name="T58" fmla="*/ 277 w 391"/>
                <a:gd name="T59" fmla="*/ 366 h 421"/>
                <a:gd name="T60" fmla="*/ 284 w 391"/>
                <a:gd name="T61" fmla="*/ 385 h 421"/>
                <a:gd name="T62" fmla="*/ 286 w 391"/>
                <a:gd name="T63" fmla="*/ 406 h 421"/>
                <a:gd name="T64" fmla="*/ 285 w 391"/>
                <a:gd name="T65" fmla="*/ 421 h 421"/>
                <a:gd name="T66" fmla="*/ 379 w 391"/>
                <a:gd name="T67" fmla="*/ 420 h 421"/>
                <a:gd name="T68" fmla="*/ 385 w 391"/>
                <a:gd name="T69" fmla="*/ 418 h 421"/>
                <a:gd name="T70" fmla="*/ 389 w 391"/>
                <a:gd name="T71" fmla="*/ 415 h 421"/>
                <a:gd name="T72" fmla="*/ 391 w 391"/>
                <a:gd name="T73" fmla="*/ 410 h 421"/>
                <a:gd name="T74" fmla="*/ 391 w 391"/>
                <a:gd name="T75" fmla="*/ 15 h 421"/>
                <a:gd name="T76" fmla="*/ 390 w 391"/>
                <a:gd name="T77" fmla="*/ 8 h 421"/>
                <a:gd name="T78" fmla="*/ 387 w 391"/>
                <a:gd name="T79" fmla="*/ 4 h 421"/>
                <a:gd name="T80" fmla="*/ 382 w 391"/>
                <a:gd name="T81" fmla="*/ 1 h 421"/>
                <a:gd name="T82" fmla="*/ 376 w 391"/>
                <a:gd name="T8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1" h="421">
                  <a:moveTo>
                    <a:pt x="376" y="0"/>
                  </a:moveTo>
                  <a:lnTo>
                    <a:pt x="187" y="0"/>
                  </a:lnTo>
                  <a:lnTo>
                    <a:pt x="180" y="9"/>
                  </a:lnTo>
                  <a:lnTo>
                    <a:pt x="172" y="19"/>
                  </a:lnTo>
                  <a:lnTo>
                    <a:pt x="164" y="28"/>
                  </a:lnTo>
                  <a:lnTo>
                    <a:pt x="155" y="36"/>
                  </a:lnTo>
                  <a:lnTo>
                    <a:pt x="145" y="45"/>
                  </a:lnTo>
                  <a:lnTo>
                    <a:pt x="135" y="52"/>
                  </a:lnTo>
                  <a:lnTo>
                    <a:pt x="125" y="59"/>
                  </a:lnTo>
                  <a:lnTo>
                    <a:pt x="113" y="65"/>
                  </a:lnTo>
                  <a:lnTo>
                    <a:pt x="103" y="71"/>
                  </a:lnTo>
                  <a:lnTo>
                    <a:pt x="91" y="76"/>
                  </a:lnTo>
                  <a:lnTo>
                    <a:pt x="79" y="80"/>
                  </a:lnTo>
                  <a:lnTo>
                    <a:pt x="67" y="83"/>
                  </a:lnTo>
                  <a:lnTo>
                    <a:pt x="54" y="87"/>
                  </a:lnTo>
                  <a:lnTo>
                    <a:pt x="41" y="89"/>
                  </a:lnTo>
                  <a:lnTo>
                    <a:pt x="29" y="90"/>
                  </a:lnTo>
                  <a:lnTo>
                    <a:pt x="15" y="90"/>
                  </a:lnTo>
                  <a:lnTo>
                    <a:pt x="7" y="90"/>
                  </a:lnTo>
                  <a:lnTo>
                    <a:pt x="0" y="89"/>
                  </a:lnTo>
                  <a:lnTo>
                    <a:pt x="0" y="406"/>
                  </a:lnTo>
                  <a:lnTo>
                    <a:pt x="1" y="410"/>
                  </a:lnTo>
                  <a:lnTo>
                    <a:pt x="1" y="412"/>
                  </a:lnTo>
                  <a:lnTo>
                    <a:pt x="3" y="415"/>
                  </a:lnTo>
                  <a:lnTo>
                    <a:pt x="4" y="417"/>
                  </a:lnTo>
                  <a:lnTo>
                    <a:pt x="6" y="418"/>
                  </a:lnTo>
                  <a:lnTo>
                    <a:pt x="9" y="420"/>
                  </a:lnTo>
                  <a:lnTo>
                    <a:pt x="11" y="421"/>
                  </a:lnTo>
                  <a:lnTo>
                    <a:pt x="15" y="421"/>
                  </a:lnTo>
                  <a:lnTo>
                    <a:pt x="77" y="421"/>
                  </a:lnTo>
                  <a:lnTo>
                    <a:pt x="76" y="414"/>
                  </a:lnTo>
                  <a:lnTo>
                    <a:pt x="75" y="406"/>
                  </a:lnTo>
                  <a:lnTo>
                    <a:pt x="76" y="396"/>
                  </a:lnTo>
                  <a:lnTo>
                    <a:pt x="77" y="385"/>
                  </a:lnTo>
                  <a:lnTo>
                    <a:pt x="80" y="375"/>
                  </a:lnTo>
                  <a:lnTo>
                    <a:pt x="83" y="366"/>
                  </a:lnTo>
                  <a:lnTo>
                    <a:pt x="88" y="356"/>
                  </a:lnTo>
                  <a:lnTo>
                    <a:pt x="93" y="347"/>
                  </a:lnTo>
                  <a:lnTo>
                    <a:pt x="99" y="339"/>
                  </a:lnTo>
                  <a:lnTo>
                    <a:pt x="106" y="331"/>
                  </a:lnTo>
                  <a:lnTo>
                    <a:pt x="113" y="325"/>
                  </a:lnTo>
                  <a:lnTo>
                    <a:pt x="122" y="318"/>
                  </a:lnTo>
                  <a:lnTo>
                    <a:pt x="130" y="313"/>
                  </a:lnTo>
                  <a:lnTo>
                    <a:pt x="139" y="309"/>
                  </a:lnTo>
                  <a:lnTo>
                    <a:pt x="150" y="305"/>
                  </a:lnTo>
                  <a:lnTo>
                    <a:pt x="159" y="303"/>
                  </a:lnTo>
                  <a:lnTo>
                    <a:pt x="170" y="301"/>
                  </a:lnTo>
                  <a:lnTo>
                    <a:pt x="181" y="301"/>
                  </a:lnTo>
                  <a:lnTo>
                    <a:pt x="192" y="301"/>
                  </a:lnTo>
                  <a:lnTo>
                    <a:pt x="201" y="303"/>
                  </a:lnTo>
                  <a:lnTo>
                    <a:pt x="212" y="305"/>
                  </a:lnTo>
                  <a:lnTo>
                    <a:pt x="222" y="309"/>
                  </a:lnTo>
                  <a:lnTo>
                    <a:pt x="230" y="313"/>
                  </a:lnTo>
                  <a:lnTo>
                    <a:pt x="240" y="318"/>
                  </a:lnTo>
                  <a:lnTo>
                    <a:pt x="247" y="325"/>
                  </a:lnTo>
                  <a:lnTo>
                    <a:pt x="255" y="331"/>
                  </a:lnTo>
                  <a:lnTo>
                    <a:pt x="261" y="339"/>
                  </a:lnTo>
                  <a:lnTo>
                    <a:pt x="268" y="347"/>
                  </a:lnTo>
                  <a:lnTo>
                    <a:pt x="273" y="356"/>
                  </a:lnTo>
                  <a:lnTo>
                    <a:pt x="277" y="366"/>
                  </a:lnTo>
                  <a:lnTo>
                    <a:pt x="282" y="375"/>
                  </a:lnTo>
                  <a:lnTo>
                    <a:pt x="284" y="385"/>
                  </a:lnTo>
                  <a:lnTo>
                    <a:pt x="285" y="396"/>
                  </a:lnTo>
                  <a:lnTo>
                    <a:pt x="286" y="406"/>
                  </a:lnTo>
                  <a:lnTo>
                    <a:pt x="286" y="414"/>
                  </a:lnTo>
                  <a:lnTo>
                    <a:pt x="285" y="421"/>
                  </a:lnTo>
                  <a:lnTo>
                    <a:pt x="376" y="421"/>
                  </a:lnTo>
                  <a:lnTo>
                    <a:pt x="379" y="420"/>
                  </a:lnTo>
                  <a:lnTo>
                    <a:pt x="382" y="420"/>
                  </a:lnTo>
                  <a:lnTo>
                    <a:pt x="385" y="418"/>
                  </a:lnTo>
                  <a:lnTo>
                    <a:pt x="387" y="417"/>
                  </a:lnTo>
                  <a:lnTo>
                    <a:pt x="389" y="415"/>
                  </a:lnTo>
                  <a:lnTo>
                    <a:pt x="390" y="412"/>
                  </a:lnTo>
                  <a:lnTo>
                    <a:pt x="391" y="410"/>
                  </a:lnTo>
                  <a:lnTo>
                    <a:pt x="391" y="406"/>
                  </a:lnTo>
                  <a:lnTo>
                    <a:pt x="391" y="15"/>
                  </a:lnTo>
                  <a:lnTo>
                    <a:pt x="391" y="12"/>
                  </a:lnTo>
                  <a:lnTo>
                    <a:pt x="390" y="8"/>
                  </a:lnTo>
                  <a:lnTo>
                    <a:pt x="389" y="6"/>
                  </a:lnTo>
                  <a:lnTo>
                    <a:pt x="387" y="4"/>
                  </a:lnTo>
                  <a:lnTo>
                    <a:pt x="385" y="2"/>
                  </a:lnTo>
                  <a:lnTo>
                    <a:pt x="382" y="1"/>
                  </a:lnTo>
                  <a:lnTo>
                    <a:pt x="379" y="0"/>
                  </a:lnTo>
                  <a:lnTo>
                    <a:pt x="376" y="0"/>
                  </a:lnTo>
                  <a:lnTo>
                    <a:pt x="3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28">
              <a:extLst>
                <a:ext uri="{FF2B5EF4-FFF2-40B4-BE49-F238E27FC236}">
                  <a16:creationId xmlns:a16="http://schemas.microsoft.com/office/drawing/2014/main" id="{2E976CF2-5C15-FD0E-6794-798F3B9C43D9}"/>
                </a:ext>
              </a:extLst>
            </p:cNvPr>
            <p:cNvSpPr>
              <a:spLocks/>
            </p:cNvSpPr>
            <p:nvPr/>
          </p:nvSpPr>
          <p:spPr bwMode="auto">
            <a:xfrm>
              <a:off x="2598738" y="2692400"/>
              <a:ext cx="47625" cy="9525"/>
            </a:xfrm>
            <a:custGeom>
              <a:avLst/>
              <a:gdLst>
                <a:gd name="T0" fmla="*/ 136 w 151"/>
                <a:gd name="T1" fmla="*/ 0 h 30"/>
                <a:gd name="T2" fmla="*/ 15 w 151"/>
                <a:gd name="T3" fmla="*/ 0 h 30"/>
                <a:gd name="T4" fmla="*/ 12 w 151"/>
                <a:gd name="T5" fmla="*/ 1 h 30"/>
                <a:gd name="T6" fmla="*/ 9 w 151"/>
                <a:gd name="T7" fmla="*/ 1 h 30"/>
                <a:gd name="T8" fmla="*/ 7 w 151"/>
                <a:gd name="T9" fmla="*/ 3 h 30"/>
                <a:gd name="T10" fmla="*/ 5 w 151"/>
                <a:gd name="T11" fmla="*/ 4 h 30"/>
                <a:gd name="T12" fmla="*/ 3 w 151"/>
                <a:gd name="T13" fmla="*/ 6 h 30"/>
                <a:gd name="T14" fmla="*/ 2 w 151"/>
                <a:gd name="T15" fmla="*/ 10 h 30"/>
                <a:gd name="T16" fmla="*/ 0 w 151"/>
                <a:gd name="T17" fmla="*/ 13 h 30"/>
                <a:gd name="T18" fmla="*/ 0 w 151"/>
                <a:gd name="T19" fmla="*/ 15 h 30"/>
                <a:gd name="T20" fmla="*/ 0 w 151"/>
                <a:gd name="T21" fmla="*/ 18 h 30"/>
                <a:gd name="T22" fmla="*/ 2 w 151"/>
                <a:gd name="T23" fmla="*/ 21 h 30"/>
                <a:gd name="T24" fmla="*/ 3 w 151"/>
                <a:gd name="T25" fmla="*/ 24 h 30"/>
                <a:gd name="T26" fmla="*/ 5 w 151"/>
                <a:gd name="T27" fmla="*/ 26 h 30"/>
                <a:gd name="T28" fmla="*/ 7 w 151"/>
                <a:gd name="T29" fmla="*/ 28 h 30"/>
                <a:gd name="T30" fmla="*/ 9 w 151"/>
                <a:gd name="T31" fmla="*/ 29 h 30"/>
                <a:gd name="T32" fmla="*/ 12 w 151"/>
                <a:gd name="T33" fmla="*/ 30 h 30"/>
                <a:gd name="T34" fmla="*/ 15 w 151"/>
                <a:gd name="T35" fmla="*/ 30 h 30"/>
                <a:gd name="T36" fmla="*/ 136 w 151"/>
                <a:gd name="T37" fmla="*/ 30 h 30"/>
                <a:gd name="T38" fmla="*/ 139 w 151"/>
                <a:gd name="T39" fmla="*/ 30 h 30"/>
                <a:gd name="T40" fmla="*/ 142 w 151"/>
                <a:gd name="T41" fmla="*/ 29 h 30"/>
                <a:gd name="T42" fmla="*/ 144 w 151"/>
                <a:gd name="T43" fmla="*/ 28 h 30"/>
                <a:gd name="T44" fmla="*/ 146 w 151"/>
                <a:gd name="T45" fmla="*/ 26 h 30"/>
                <a:gd name="T46" fmla="*/ 148 w 151"/>
                <a:gd name="T47" fmla="*/ 24 h 30"/>
                <a:gd name="T48" fmla="*/ 150 w 151"/>
                <a:gd name="T49" fmla="*/ 21 h 30"/>
                <a:gd name="T50" fmla="*/ 151 w 151"/>
                <a:gd name="T51" fmla="*/ 18 h 30"/>
                <a:gd name="T52" fmla="*/ 151 w 151"/>
                <a:gd name="T53" fmla="*/ 15 h 30"/>
                <a:gd name="T54" fmla="*/ 151 w 151"/>
                <a:gd name="T55" fmla="*/ 13 h 30"/>
                <a:gd name="T56" fmla="*/ 150 w 151"/>
                <a:gd name="T57" fmla="*/ 10 h 30"/>
                <a:gd name="T58" fmla="*/ 148 w 151"/>
                <a:gd name="T59" fmla="*/ 8 h 30"/>
                <a:gd name="T60" fmla="*/ 146 w 151"/>
                <a:gd name="T61" fmla="*/ 4 h 30"/>
                <a:gd name="T62" fmla="*/ 144 w 151"/>
                <a:gd name="T63" fmla="*/ 3 h 30"/>
                <a:gd name="T64" fmla="*/ 142 w 151"/>
                <a:gd name="T65" fmla="*/ 1 h 30"/>
                <a:gd name="T66" fmla="*/ 139 w 151"/>
                <a:gd name="T67" fmla="*/ 1 h 30"/>
                <a:gd name="T68" fmla="*/ 136 w 15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30">
                  <a:moveTo>
                    <a:pt x="136" y="0"/>
                  </a:moveTo>
                  <a:lnTo>
                    <a:pt x="15" y="0"/>
                  </a:lnTo>
                  <a:lnTo>
                    <a:pt x="12" y="1"/>
                  </a:lnTo>
                  <a:lnTo>
                    <a:pt x="9" y="1"/>
                  </a:lnTo>
                  <a:lnTo>
                    <a:pt x="7" y="3"/>
                  </a:lnTo>
                  <a:lnTo>
                    <a:pt x="5" y="4"/>
                  </a:lnTo>
                  <a:lnTo>
                    <a:pt x="3" y="6"/>
                  </a:lnTo>
                  <a:lnTo>
                    <a:pt x="2" y="10"/>
                  </a:lnTo>
                  <a:lnTo>
                    <a:pt x="0" y="13"/>
                  </a:lnTo>
                  <a:lnTo>
                    <a:pt x="0" y="15"/>
                  </a:lnTo>
                  <a:lnTo>
                    <a:pt x="0" y="18"/>
                  </a:lnTo>
                  <a:lnTo>
                    <a:pt x="2" y="21"/>
                  </a:lnTo>
                  <a:lnTo>
                    <a:pt x="3" y="24"/>
                  </a:lnTo>
                  <a:lnTo>
                    <a:pt x="5" y="26"/>
                  </a:lnTo>
                  <a:lnTo>
                    <a:pt x="7" y="28"/>
                  </a:lnTo>
                  <a:lnTo>
                    <a:pt x="9" y="29"/>
                  </a:lnTo>
                  <a:lnTo>
                    <a:pt x="12" y="30"/>
                  </a:lnTo>
                  <a:lnTo>
                    <a:pt x="15" y="30"/>
                  </a:lnTo>
                  <a:lnTo>
                    <a:pt x="136" y="30"/>
                  </a:lnTo>
                  <a:lnTo>
                    <a:pt x="139" y="30"/>
                  </a:lnTo>
                  <a:lnTo>
                    <a:pt x="142" y="29"/>
                  </a:lnTo>
                  <a:lnTo>
                    <a:pt x="144" y="28"/>
                  </a:lnTo>
                  <a:lnTo>
                    <a:pt x="146" y="26"/>
                  </a:lnTo>
                  <a:lnTo>
                    <a:pt x="148" y="24"/>
                  </a:lnTo>
                  <a:lnTo>
                    <a:pt x="150" y="21"/>
                  </a:lnTo>
                  <a:lnTo>
                    <a:pt x="151" y="18"/>
                  </a:lnTo>
                  <a:lnTo>
                    <a:pt x="151" y="15"/>
                  </a:lnTo>
                  <a:lnTo>
                    <a:pt x="151" y="13"/>
                  </a:lnTo>
                  <a:lnTo>
                    <a:pt x="150" y="10"/>
                  </a:lnTo>
                  <a:lnTo>
                    <a:pt x="148" y="8"/>
                  </a:lnTo>
                  <a:lnTo>
                    <a:pt x="146" y="4"/>
                  </a:lnTo>
                  <a:lnTo>
                    <a:pt x="144" y="3"/>
                  </a:lnTo>
                  <a:lnTo>
                    <a:pt x="142" y="1"/>
                  </a:lnTo>
                  <a:lnTo>
                    <a:pt x="139" y="1"/>
                  </a:lnTo>
                  <a:lnTo>
                    <a:pt x="1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29">
              <a:extLst>
                <a:ext uri="{FF2B5EF4-FFF2-40B4-BE49-F238E27FC236}">
                  <a16:creationId xmlns:a16="http://schemas.microsoft.com/office/drawing/2014/main" id="{E913531F-2906-F4C6-F6FB-630125003D18}"/>
                </a:ext>
              </a:extLst>
            </p:cNvPr>
            <p:cNvSpPr>
              <a:spLocks/>
            </p:cNvSpPr>
            <p:nvPr/>
          </p:nvSpPr>
          <p:spPr bwMode="auto">
            <a:xfrm>
              <a:off x="2617788" y="2711450"/>
              <a:ext cx="28575" cy="11113"/>
            </a:xfrm>
            <a:custGeom>
              <a:avLst/>
              <a:gdLst>
                <a:gd name="T0" fmla="*/ 76 w 91"/>
                <a:gd name="T1" fmla="*/ 0 h 31"/>
                <a:gd name="T2" fmla="*/ 16 w 91"/>
                <a:gd name="T3" fmla="*/ 0 h 31"/>
                <a:gd name="T4" fmla="*/ 12 w 91"/>
                <a:gd name="T5" fmla="*/ 1 h 31"/>
                <a:gd name="T6" fmla="*/ 10 w 91"/>
                <a:gd name="T7" fmla="*/ 1 h 31"/>
                <a:gd name="T8" fmla="*/ 7 w 91"/>
                <a:gd name="T9" fmla="*/ 3 h 31"/>
                <a:gd name="T10" fmla="*/ 5 w 91"/>
                <a:gd name="T11" fmla="*/ 5 h 31"/>
                <a:gd name="T12" fmla="*/ 3 w 91"/>
                <a:gd name="T13" fmla="*/ 8 h 31"/>
                <a:gd name="T14" fmla="*/ 2 w 91"/>
                <a:gd name="T15" fmla="*/ 10 h 31"/>
                <a:gd name="T16" fmla="*/ 0 w 91"/>
                <a:gd name="T17" fmla="*/ 13 h 31"/>
                <a:gd name="T18" fmla="*/ 0 w 91"/>
                <a:gd name="T19" fmla="*/ 15 h 31"/>
                <a:gd name="T20" fmla="*/ 0 w 91"/>
                <a:gd name="T21" fmla="*/ 18 h 31"/>
                <a:gd name="T22" fmla="*/ 2 w 91"/>
                <a:gd name="T23" fmla="*/ 22 h 31"/>
                <a:gd name="T24" fmla="*/ 3 w 91"/>
                <a:gd name="T25" fmla="*/ 24 h 31"/>
                <a:gd name="T26" fmla="*/ 5 w 91"/>
                <a:gd name="T27" fmla="*/ 26 h 31"/>
                <a:gd name="T28" fmla="*/ 7 w 91"/>
                <a:gd name="T29" fmla="*/ 28 h 31"/>
                <a:gd name="T30" fmla="*/ 10 w 91"/>
                <a:gd name="T31" fmla="*/ 29 h 31"/>
                <a:gd name="T32" fmla="*/ 12 w 91"/>
                <a:gd name="T33" fmla="*/ 30 h 31"/>
                <a:gd name="T34" fmla="*/ 16 w 91"/>
                <a:gd name="T35" fmla="*/ 31 h 31"/>
                <a:gd name="T36" fmla="*/ 76 w 91"/>
                <a:gd name="T37" fmla="*/ 31 h 31"/>
                <a:gd name="T38" fmla="*/ 79 w 91"/>
                <a:gd name="T39" fmla="*/ 30 h 31"/>
                <a:gd name="T40" fmla="*/ 82 w 91"/>
                <a:gd name="T41" fmla="*/ 29 h 31"/>
                <a:gd name="T42" fmla="*/ 84 w 91"/>
                <a:gd name="T43" fmla="*/ 28 h 31"/>
                <a:gd name="T44" fmla="*/ 86 w 91"/>
                <a:gd name="T45" fmla="*/ 26 h 31"/>
                <a:gd name="T46" fmla="*/ 88 w 91"/>
                <a:gd name="T47" fmla="*/ 24 h 31"/>
                <a:gd name="T48" fmla="*/ 90 w 91"/>
                <a:gd name="T49" fmla="*/ 22 h 31"/>
                <a:gd name="T50" fmla="*/ 91 w 91"/>
                <a:gd name="T51" fmla="*/ 18 h 31"/>
                <a:gd name="T52" fmla="*/ 91 w 91"/>
                <a:gd name="T53" fmla="*/ 15 h 31"/>
                <a:gd name="T54" fmla="*/ 91 w 91"/>
                <a:gd name="T55" fmla="*/ 13 h 31"/>
                <a:gd name="T56" fmla="*/ 90 w 91"/>
                <a:gd name="T57" fmla="*/ 10 h 31"/>
                <a:gd name="T58" fmla="*/ 88 w 91"/>
                <a:gd name="T59" fmla="*/ 8 h 31"/>
                <a:gd name="T60" fmla="*/ 86 w 91"/>
                <a:gd name="T61" fmla="*/ 5 h 31"/>
                <a:gd name="T62" fmla="*/ 84 w 91"/>
                <a:gd name="T63" fmla="*/ 3 h 31"/>
                <a:gd name="T64" fmla="*/ 82 w 91"/>
                <a:gd name="T65" fmla="*/ 2 h 31"/>
                <a:gd name="T66" fmla="*/ 79 w 91"/>
                <a:gd name="T67" fmla="*/ 1 h 31"/>
                <a:gd name="T68" fmla="*/ 76 w 91"/>
                <a:gd name="T69" fmla="*/ 0 h 31"/>
                <a:gd name="T70" fmla="*/ 76 w 91"/>
                <a:gd name="T7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31">
                  <a:moveTo>
                    <a:pt x="76" y="0"/>
                  </a:moveTo>
                  <a:lnTo>
                    <a:pt x="16" y="0"/>
                  </a:lnTo>
                  <a:lnTo>
                    <a:pt x="12" y="1"/>
                  </a:lnTo>
                  <a:lnTo>
                    <a:pt x="10" y="1"/>
                  </a:lnTo>
                  <a:lnTo>
                    <a:pt x="7" y="3"/>
                  </a:lnTo>
                  <a:lnTo>
                    <a:pt x="5" y="5"/>
                  </a:lnTo>
                  <a:lnTo>
                    <a:pt x="3" y="8"/>
                  </a:lnTo>
                  <a:lnTo>
                    <a:pt x="2" y="10"/>
                  </a:lnTo>
                  <a:lnTo>
                    <a:pt x="0" y="13"/>
                  </a:lnTo>
                  <a:lnTo>
                    <a:pt x="0" y="15"/>
                  </a:lnTo>
                  <a:lnTo>
                    <a:pt x="0" y="18"/>
                  </a:lnTo>
                  <a:lnTo>
                    <a:pt x="2" y="22"/>
                  </a:lnTo>
                  <a:lnTo>
                    <a:pt x="3" y="24"/>
                  </a:lnTo>
                  <a:lnTo>
                    <a:pt x="5" y="26"/>
                  </a:lnTo>
                  <a:lnTo>
                    <a:pt x="7" y="28"/>
                  </a:lnTo>
                  <a:lnTo>
                    <a:pt x="10" y="29"/>
                  </a:lnTo>
                  <a:lnTo>
                    <a:pt x="12" y="30"/>
                  </a:lnTo>
                  <a:lnTo>
                    <a:pt x="16" y="31"/>
                  </a:lnTo>
                  <a:lnTo>
                    <a:pt x="76" y="31"/>
                  </a:lnTo>
                  <a:lnTo>
                    <a:pt x="79" y="30"/>
                  </a:lnTo>
                  <a:lnTo>
                    <a:pt x="82" y="29"/>
                  </a:lnTo>
                  <a:lnTo>
                    <a:pt x="84" y="28"/>
                  </a:lnTo>
                  <a:lnTo>
                    <a:pt x="86" y="26"/>
                  </a:lnTo>
                  <a:lnTo>
                    <a:pt x="88" y="24"/>
                  </a:lnTo>
                  <a:lnTo>
                    <a:pt x="90" y="22"/>
                  </a:lnTo>
                  <a:lnTo>
                    <a:pt x="91" y="18"/>
                  </a:lnTo>
                  <a:lnTo>
                    <a:pt x="91" y="15"/>
                  </a:lnTo>
                  <a:lnTo>
                    <a:pt x="91" y="13"/>
                  </a:lnTo>
                  <a:lnTo>
                    <a:pt x="90" y="10"/>
                  </a:lnTo>
                  <a:lnTo>
                    <a:pt x="88" y="8"/>
                  </a:lnTo>
                  <a:lnTo>
                    <a:pt x="86" y="5"/>
                  </a:lnTo>
                  <a:lnTo>
                    <a:pt x="84" y="3"/>
                  </a:lnTo>
                  <a:lnTo>
                    <a:pt x="82" y="2"/>
                  </a:lnTo>
                  <a:lnTo>
                    <a:pt x="79" y="1"/>
                  </a:lnTo>
                  <a:lnTo>
                    <a:pt x="76"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30">
              <a:extLst>
                <a:ext uri="{FF2B5EF4-FFF2-40B4-BE49-F238E27FC236}">
                  <a16:creationId xmlns:a16="http://schemas.microsoft.com/office/drawing/2014/main" id="{07024004-B825-2003-3CB0-2F0E8AC64813}"/>
                </a:ext>
              </a:extLst>
            </p:cNvPr>
            <p:cNvSpPr>
              <a:spLocks/>
            </p:cNvSpPr>
            <p:nvPr/>
          </p:nvSpPr>
          <p:spPr bwMode="auto">
            <a:xfrm>
              <a:off x="2627313" y="2732088"/>
              <a:ext cx="19050" cy="9525"/>
            </a:xfrm>
            <a:custGeom>
              <a:avLst/>
              <a:gdLst>
                <a:gd name="T0" fmla="*/ 45 w 60"/>
                <a:gd name="T1" fmla="*/ 0 h 30"/>
                <a:gd name="T2" fmla="*/ 15 w 60"/>
                <a:gd name="T3" fmla="*/ 0 h 30"/>
                <a:gd name="T4" fmla="*/ 11 w 60"/>
                <a:gd name="T5" fmla="*/ 0 h 30"/>
                <a:gd name="T6" fmla="*/ 9 w 60"/>
                <a:gd name="T7" fmla="*/ 1 h 30"/>
                <a:gd name="T8" fmla="*/ 6 w 60"/>
                <a:gd name="T9" fmla="*/ 2 h 30"/>
                <a:gd name="T10" fmla="*/ 4 w 60"/>
                <a:gd name="T11" fmla="*/ 5 h 30"/>
                <a:gd name="T12" fmla="*/ 2 w 60"/>
                <a:gd name="T13" fmla="*/ 7 h 30"/>
                <a:gd name="T14" fmla="*/ 1 w 60"/>
                <a:gd name="T15" fmla="*/ 9 h 30"/>
                <a:gd name="T16" fmla="*/ 0 w 60"/>
                <a:gd name="T17" fmla="*/ 12 h 30"/>
                <a:gd name="T18" fmla="*/ 0 w 60"/>
                <a:gd name="T19" fmla="*/ 15 h 30"/>
                <a:gd name="T20" fmla="*/ 0 w 60"/>
                <a:gd name="T21" fmla="*/ 17 h 30"/>
                <a:gd name="T22" fmla="*/ 1 w 60"/>
                <a:gd name="T23" fmla="*/ 21 h 30"/>
                <a:gd name="T24" fmla="*/ 2 w 60"/>
                <a:gd name="T25" fmla="*/ 23 h 30"/>
                <a:gd name="T26" fmla="*/ 4 w 60"/>
                <a:gd name="T27" fmla="*/ 26 h 30"/>
                <a:gd name="T28" fmla="*/ 6 w 60"/>
                <a:gd name="T29" fmla="*/ 27 h 30"/>
                <a:gd name="T30" fmla="*/ 9 w 60"/>
                <a:gd name="T31" fmla="*/ 29 h 30"/>
                <a:gd name="T32" fmla="*/ 11 w 60"/>
                <a:gd name="T33" fmla="*/ 29 h 30"/>
                <a:gd name="T34" fmla="*/ 15 w 60"/>
                <a:gd name="T35" fmla="*/ 30 h 30"/>
                <a:gd name="T36" fmla="*/ 45 w 60"/>
                <a:gd name="T37" fmla="*/ 30 h 30"/>
                <a:gd name="T38" fmla="*/ 48 w 60"/>
                <a:gd name="T39" fmla="*/ 29 h 30"/>
                <a:gd name="T40" fmla="*/ 51 w 60"/>
                <a:gd name="T41" fmla="*/ 29 h 30"/>
                <a:gd name="T42" fmla="*/ 53 w 60"/>
                <a:gd name="T43" fmla="*/ 27 h 30"/>
                <a:gd name="T44" fmla="*/ 55 w 60"/>
                <a:gd name="T45" fmla="*/ 26 h 30"/>
                <a:gd name="T46" fmla="*/ 57 w 60"/>
                <a:gd name="T47" fmla="*/ 23 h 30"/>
                <a:gd name="T48" fmla="*/ 59 w 60"/>
                <a:gd name="T49" fmla="*/ 21 h 30"/>
                <a:gd name="T50" fmla="*/ 60 w 60"/>
                <a:gd name="T51" fmla="*/ 17 h 30"/>
                <a:gd name="T52" fmla="*/ 60 w 60"/>
                <a:gd name="T53" fmla="*/ 15 h 30"/>
                <a:gd name="T54" fmla="*/ 60 w 60"/>
                <a:gd name="T55" fmla="*/ 12 h 30"/>
                <a:gd name="T56" fmla="*/ 59 w 60"/>
                <a:gd name="T57" fmla="*/ 9 h 30"/>
                <a:gd name="T58" fmla="*/ 57 w 60"/>
                <a:gd name="T59" fmla="*/ 7 h 30"/>
                <a:gd name="T60" fmla="*/ 55 w 60"/>
                <a:gd name="T61" fmla="*/ 5 h 30"/>
                <a:gd name="T62" fmla="*/ 53 w 60"/>
                <a:gd name="T63" fmla="*/ 2 h 30"/>
                <a:gd name="T64" fmla="*/ 51 w 60"/>
                <a:gd name="T65" fmla="*/ 1 h 30"/>
                <a:gd name="T66" fmla="*/ 48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1" y="0"/>
                  </a:lnTo>
                  <a:lnTo>
                    <a:pt x="9" y="1"/>
                  </a:lnTo>
                  <a:lnTo>
                    <a:pt x="6" y="2"/>
                  </a:lnTo>
                  <a:lnTo>
                    <a:pt x="4" y="5"/>
                  </a:lnTo>
                  <a:lnTo>
                    <a:pt x="2" y="7"/>
                  </a:lnTo>
                  <a:lnTo>
                    <a:pt x="1" y="9"/>
                  </a:lnTo>
                  <a:lnTo>
                    <a:pt x="0" y="12"/>
                  </a:lnTo>
                  <a:lnTo>
                    <a:pt x="0" y="15"/>
                  </a:lnTo>
                  <a:lnTo>
                    <a:pt x="0" y="17"/>
                  </a:lnTo>
                  <a:lnTo>
                    <a:pt x="1" y="21"/>
                  </a:lnTo>
                  <a:lnTo>
                    <a:pt x="2" y="23"/>
                  </a:lnTo>
                  <a:lnTo>
                    <a:pt x="4" y="26"/>
                  </a:lnTo>
                  <a:lnTo>
                    <a:pt x="6" y="27"/>
                  </a:lnTo>
                  <a:lnTo>
                    <a:pt x="9" y="29"/>
                  </a:lnTo>
                  <a:lnTo>
                    <a:pt x="11" y="29"/>
                  </a:lnTo>
                  <a:lnTo>
                    <a:pt x="15" y="30"/>
                  </a:lnTo>
                  <a:lnTo>
                    <a:pt x="45" y="30"/>
                  </a:lnTo>
                  <a:lnTo>
                    <a:pt x="48" y="29"/>
                  </a:lnTo>
                  <a:lnTo>
                    <a:pt x="51" y="29"/>
                  </a:lnTo>
                  <a:lnTo>
                    <a:pt x="53" y="27"/>
                  </a:lnTo>
                  <a:lnTo>
                    <a:pt x="55" y="26"/>
                  </a:lnTo>
                  <a:lnTo>
                    <a:pt x="57" y="23"/>
                  </a:lnTo>
                  <a:lnTo>
                    <a:pt x="59" y="21"/>
                  </a:lnTo>
                  <a:lnTo>
                    <a:pt x="60" y="17"/>
                  </a:lnTo>
                  <a:lnTo>
                    <a:pt x="60" y="15"/>
                  </a:lnTo>
                  <a:lnTo>
                    <a:pt x="60" y="12"/>
                  </a:lnTo>
                  <a:lnTo>
                    <a:pt x="59" y="9"/>
                  </a:lnTo>
                  <a:lnTo>
                    <a:pt x="57" y="7"/>
                  </a:lnTo>
                  <a:lnTo>
                    <a:pt x="55" y="5"/>
                  </a:lnTo>
                  <a:lnTo>
                    <a:pt x="53" y="2"/>
                  </a:lnTo>
                  <a:lnTo>
                    <a:pt x="51" y="1"/>
                  </a:lnTo>
                  <a:lnTo>
                    <a:pt x="48"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31">
              <a:extLst>
                <a:ext uri="{FF2B5EF4-FFF2-40B4-BE49-F238E27FC236}">
                  <a16:creationId xmlns:a16="http://schemas.microsoft.com/office/drawing/2014/main" id="{C165E0BD-4879-6442-3203-04A9E3B48EBA}"/>
                </a:ext>
              </a:extLst>
            </p:cNvPr>
            <p:cNvSpPr>
              <a:spLocks noEditPoints="1"/>
            </p:cNvSpPr>
            <p:nvPr/>
          </p:nvSpPr>
          <p:spPr bwMode="auto">
            <a:xfrm>
              <a:off x="2603500" y="2530475"/>
              <a:ext cx="114300" cy="114300"/>
            </a:xfrm>
            <a:custGeom>
              <a:avLst/>
              <a:gdLst>
                <a:gd name="T0" fmla="*/ 167 w 362"/>
                <a:gd name="T1" fmla="*/ 103 h 362"/>
                <a:gd name="T2" fmla="*/ 169 w 362"/>
                <a:gd name="T3" fmla="*/ 98 h 362"/>
                <a:gd name="T4" fmla="*/ 172 w 362"/>
                <a:gd name="T5" fmla="*/ 94 h 362"/>
                <a:gd name="T6" fmla="*/ 177 w 362"/>
                <a:gd name="T7" fmla="*/ 92 h 362"/>
                <a:gd name="T8" fmla="*/ 184 w 362"/>
                <a:gd name="T9" fmla="*/ 92 h 362"/>
                <a:gd name="T10" fmla="*/ 189 w 362"/>
                <a:gd name="T11" fmla="*/ 94 h 362"/>
                <a:gd name="T12" fmla="*/ 193 w 362"/>
                <a:gd name="T13" fmla="*/ 98 h 362"/>
                <a:gd name="T14" fmla="*/ 196 w 362"/>
                <a:gd name="T15" fmla="*/ 103 h 362"/>
                <a:gd name="T16" fmla="*/ 196 w 362"/>
                <a:gd name="T17" fmla="*/ 181 h 362"/>
                <a:gd name="T18" fmla="*/ 244 w 362"/>
                <a:gd name="T19" fmla="*/ 182 h 362"/>
                <a:gd name="T20" fmla="*/ 249 w 362"/>
                <a:gd name="T21" fmla="*/ 184 h 362"/>
                <a:gd name="T22" fmla="*/ 254 w 362"/>
                <a:gd name="T23" fmla="*/ 188 h 362"/>
                <a:gd name="T24" fmla="*/ 256 w 362"/>
                <a:gd name="T25" fmla="*/ 193 h 362"/>
                <a:gd name="T26" fmla="*/ 256 w 362"/>
                <a:gd name="T27" fmla="*/ 199 h 362"/>
                <a:gd name="T28" fmla="*/ 254 w 362"/>
                <a:gd name="T29" fmla="*/ 204 h 362"/>
                <a:gd name="T30" fmla="*/ 249 w 362"/>
                <a:gd name="T31" fmla="*/ 208 h 362"/>
                <a:gd name="T32" fmla="*/ 244 w 362"/>
                <a:gd name="T33" fmla="*/ 211 h 362"/>
                <a:gd name="T34" fmla="*/ 181 w 362"/>
                <a:gd name="T35" fmla="*/ 212 h 362"/>
                <a:gd name="T36" fmla="*/ 175 w 362"/>
                <a:gd name="T37" fmla="*/ 211 h 362"/>
                <a:gd name="T38" fmla="*/ 170 w 362"/>
                <a:gd name="T39" fmla="*/ 206 h 362"/>
                <a:gd name="T40" fmla="*/ 167 w 362"/>
                <a:gd name="T41" fmla="*/ 202 h 362"/>
                <a:gd name="T42" fmla="*/ 166 w 362"/>
                <a:gd name="T43" fmla="*/ 197 h 362"/>
                <a:gd name="T44" fmla="*/ 181 w 362"/>
                <a:gd name="T45" fmla="*/ 362 h 362"/>
                <a:gd name="T46" fmla="*/ 217 w 362"/>
                <a:gd name="T47" fmla="*/ 359 h 362"/>
                <a:gd name="T48" fmla="*/ 251 w 362"/>
                <a:gd name="T49" fmla="*/ 348 h 362"/>
                <a:gd name="T50" fmla="*/ 281 w 362"/>
                <a:gd name="T51" fmla="*/ 331 h 362"/>
                <a:gd name="T52" fmla="*/ 308 w 362"/>
                <a:gd name="T53" fmla="*/ 309 h 362"/>
                <a:gd name="T54" fmla="*/ 331 w 362"/>
                <a:gd name="T55" fmla="*/ 282 h 362"/>
                <a:gd name="T56" fmla="*/ 347 w 362"/>
                <a:gd name="T57" fmla="*/ 251 h 362"/>
                <a:gd name="T58" fmla="*/ 358 w 362"/>
                <a:gd name="T59" fmla="*/ 217 h 362"/>
                <a:gd name="T60" fmla="*/ 362 w 362"/>
                <a:gd name="T61" fmla="*/ 182 h 362"/>
                <a:gd name="T62" fmla="*/ 358 w 362"/>
                <a:gd name="T63" fmla="*/ 145 h 362"/>
                <a:gd name="T64" fmla="*/ 347 w 362"/>
                <a:gd name="T65" fmla="*/ 111 h 362"/>
                <a:gd name="T66" fmla="*/ 331 w 362"/>
                <a:gd name="T67" fmla="*/ 80 h 362"/>
                <a:gd name="T68" fmla="*/ 308 w 362"/>
                <a:gd name="T69" fmla="*/ 53 h 362"/>
                <a:gd name="T70" fmla="*/ 281 w 362"/>
                <a:gd name="T71" fmla="*/ 31 h 362"/>
                <a:gd name="T72" fmla="*/ 251 w 362"/>
                <a:gd name="T73" fmla="*/ 14 h 362"/>
                <a:gd name="T74" fmla="*/ 217 w 362"/>
                <a:gd name="T75" fmla="*/ 5 h 362"/>
                <a:gd name="T76" fmla="*/ 181 w 362"/>
                <a:gd name="T77" fmla="*/ 0 h 362"/>
                <a:gd name="T78" fmla="*/ 144 w 362"/>
                <a:gd name="T79" fmla="*/ 5 h 362"/>
                <a:gd name="T80" fmla="*/ 111 w 362"/>
                <a:gd name="T81" fmla="*/ 14 h 362"/>
                <a:gd name="T82" fmla="*/ 80 w 362"/>
                <a:gd name="T83" fmla="*/ 31 h 362"/>
                <a:gd name="T84" fmla="*/ 53 w 362"/>
                <a:gd name="T85" fmla="*/ 53 h 362"/>
                <a:gd name="T86" fmla="*/ 32 w 362"/>
                <a:gd name="T87" fmla="*/ 80 h 362"/>
                <a:gd name="T88" fmla="*/ 14 w 362"/>
                <a:gd name="T89" fmla="*/ 111 h 362"/>
                <a:gd name="T90" fmla="*/ 4 w 362"/>
                <a:gd name="T91" fmla="*/ 145 h 362"/>
                <a:gd name="T92" fmla="*/ 0 w 362"/>
                <a:gd name="T93" fmla="*/ 182 h 362"/>
                <a:gd name="T94" fmla="*/ 4 w 362"/>
                <a:gd name="T95" fmla="*/ 217 h 362"/>
                <a:gd name="T96" fmla="*/ 14 w 362"/>
                <a:gd name="T97" fmla="*/ 251 h 362"/>
                <a:gd name="T98" fmla="*/ 32 w 362"/>
                <a:gd name="T99" fmla="*/ 282 h 362"/>
                <a:gd name="T100" fmla="*/ 53 w 362"/>
                <a:gd name="T101" fmla="*/ 309 h 362"/>
                <a:gd name="T102" fmla="*/ 80 w 362"/>
                <a:gd name="T103" fmla="*/ 331 h 362"/>
                <a:gd name="T104" fmla="*/ 111 w 362"/>
                <a:gd name="T105" fmla="*/ 348 h 362"/>
                <a:gd name="T106" fmla="*/ 144 w 362"/>
                <a:gd name="T107" fmla="*/ 359 h 362"/>
                <a:gd name="T108" fmla="*/ 181 w 362"/>
                <a:gd name="T109"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362">
                  <a:moveTo>
                    <a:pt x="166" y="105"/>
                  </a:moveTo>
                  <a:lnTo>
                    <a:pt x="167" y="103"/>
                  </a:lnTo>
                  <a:lnTo>
                    <a:pt x="167" y="100"/>
                  </a:lnTo>
                  <a:lnTo>
                    <a:pt x="169" y="98"/>
                  </a:lnTo>
                  <a:lnTo>
                    <a:pt x="170" y="95"/>
                  </a:lnTo>
                  <a:lnTo>
                    <a:pt x="172" y="94"/>
                  </a:lnTo>
                  <a:lnTo>
                    <a:pt x="175" y="92"/>
                  </a:lnTo>
                  <a:lnTo>
                    <a:pt x="177" y="92"/>
                  </a:lnTo>
                  <a:lnTo>
                    <a:pt x="181" y="90"/>
                  </a:lnTo>
                  <a:lnTo>
                    <a:pt x="184" y="92"/>
                  </a:lnTo>
                  <a:lnTo>
                    <a:pt x="187" y="92"/>
                  </a:lnTo>
                  <a:lnTo>
                    <a:pt x="189" y="94"/>
                  </a:lnTo>
                  <a:lnTo>
                    <a:pt x="191" y="95"/>
                  </a:lnTo>
                  <a:lnTo>
                    <a:pt x="193" y="98"/>
                  </a:lnTo>
                  <a:lnTo>
                    <a:pt x="195" y="100"/>
                  </a:lnTo>
                  <a:lnTo>
                    <a:pt x="196" y="103"/>
                  </a:lnTo>
                  <a:lnTo>
                    <a:pt x="196" y="105"/>
                  </a:lnTo>
                  <a:lnTo>
                    <a:pt x="196" y="181"/>
                  </a:lnTo>
                  <a:lnTo>
                    <a:pt x="241" y="181"/>
                  </a:lnTo>
                  <a:lnTo>
                    <a:pt x="244" y="182"/>
                  </a:lnTo>
                  <a:lnTo>
                    <a:pt x="247" y="183"/>
                  </a:lnTo>
                  <a:lnTo>
                    <a:pt x="249" y="184"/>
                  </a:lnTo>
                  <a:lnTo>
                    <a:pt x="251" y="186"/>
                  </a:lnTo>
                  <a:lnTo>
                    <a:pt x="254" y="188"/>
                  </a:lnTo>
                  <a:lnTo>
                    <a:pt x="255" y="190"/>
                  </a:lnTo>
                  <a:lnTo>
                    <a:pt x="256" y="193"/>
                  </a:lnTo>
                  <a:lnTo>
                    <a:pt x="256" y="197"/>
                  </a:lnTo>
                  <a:lnTo>
                    <a:pt x="256" y="199"/>
                  </a:lnTo>
                  <a:lnTo>
                    <a:pt x="255" y="202"/>
                  </a:lnTo>
                  <a:lnTo>
                    <a:pt x="254" y="204"/>
                  </a:lnTo>
                  <a:lnTo>
                    <a:pt x="251" y="206"/>
                  </a:lnTo>
                  <a:lnTo>
                    <a:pt x="249" y="208"/>
                  </a:lnTo>
                  <a:lnTo>
                    <a:pt x="247" y="211"/>
                  </a:lnTo>
                  <a:lnTo>
                    <a:pt x="244" y="211"/>
                  </a:lnTo>
                  <a:lnTo>
                    <a:pt x="241" y="212"/>
                  </a:lnTo>
                  <a:lnTo>
                    <a:pt x="181" y="212"/>
                  </a:lnTo>
                  <a:lnTo>
                    <a:pt x="177" y="211"/>
                  </a:lnTo>
                  <a:lnTo>
                    <a:pt x="175" y="211"/>
                  </a:lnTo>
                  <a:lnTo>
                    <a:pt x="172" y="208"/>
                  </a:lnTo>
                  <a:lnTo>
                    <a:pt x="170" y="206"/>
                  </a:lnTo>
                  <a:lnTo>
                    <a:pt x="169" y="204"/>
                  </a:lnTo>
                  <a:lnTo>
                    <a:pt x="167" y="202"/>
                  </a:lnTo>
                  <a:lnTo>
                    <a:pt x="167" y="199"/>
                  </a:lnTo>
                  <a:lnTo>
                    <a:pt x="166" y="197"/>
                  </a:lnTo>
                  <a:lnTo>
                    <a:pt x="166" y="105"/>
                  </a:lnTo>
                  <a:close/>
                  <a:moveTo>
                    <a:pt x="181" y="362"/>
                  </a:moveTo>
                  <a:lnTo>
                    <a:pt x="200" y="361"/>
                  </a:lnTo>
                  <a:lnTo>
                    <a:pt x="217" y="359"/>
                  </a:lnTo>
                  <a:lnTo>
                    <a:pt x="234" y="353"/>
                  </a:lnTo>
                  <a:lnTo>
                    <a:pt x="251" y="348"/>
                  </a:lnTo>
                  <a:lnTo>
                    <a:pt x="268" y="340"/>
                  </a:lnTo>
                  <a:lnTo>
                    <a:pt x="281" y="331"/>
                  </a:lnTo>
                  <a:lnTo>
                    <a:pt x="295" y="320"/>
                  </a:lnTo>
                  <a:lnTo>
                    <a:pt x="308" y="309"/>
                  </a:lnTo>
                  <a:lnTo>
                    <a:pt x="320" y="296"/>
                  </a:lnTo>
                  <a:lnTo>
                    <a:pt x="331" y="282"/>
                  </a:lnTo>
                  <a:lnTo>
                    <a:pt x="339" y="267"/>
                  </a:lnTo>
                  <a:lnTo>
                    <a:pt x="347" y="251"/>
                  </a:lnTo>
                  <a:lnTo>
                    <a:pt x="353" y="235"/>
                  </a:lnTo>
                  <a:lnTo>
                    <a:pt x="358" y="217"/>
                  </a:lnTo>
                  <a:lnTo>
                    <a:pt x="361" y="200"/>
                  </a:lnTo>
                  <a:lnTo>
                    <a:pt x="362" y="182"/>
                  </a:lnTo>
                  <a:lnTo>
                    <a:pt x="361" y="162"/>
                  </a:lnTo>
                  <a:lnTo>
                    <a:pt x="358" y="145"/>
                  </a:lnTo>
                  <a:lnTo>
                    <a:pt x="353" y="127"/>
                  </a:lnTo>
                  <a:lnTo>
                    <a:pt x="347" y="111"/>
                  </a:lnTo>
                  <a:lnTo>
                    <a:pt x="339" y="95"/>
                  </a:lnTo>
                  <a:lnTo>
                    <a:pt x="331" y="80"/>
                  </a:lnTo>
                  <a:lnTo>
                    <a:pt x="320" y="66"/>
                  </a:lnTo>
                  <a:lnTo>
                    <a:pt x="308" y="53"/>
                  </a:lnTo>
                  <a:lnTo>
                    <a:pt x="295" y="42"/>
                  </a:lnTo>
                  <a:lnTo>
                    <a:pt x="281" y="31"/>
                  </a:lnTo>
                  <a:lnTo>
                    <a:pt x="268" y="22"/>
                  </a:lnTo>
                  <a:lnTo>
                    <a:pt x="251" y="14"/>
                  </a:lnTo>
                  <a:lnTo>
                    <a:pt x="234" y="9"/>
                  </a:lnTo>
                  <a:lnTo>
                    <a:pt x="217" y="5"/>
                  </a:lnTo>
                  <a:lnTo>
                    <a:pt x="200" y="1"/>
                  </a:lnTo>
                  <a:lnTo>
                    <a:pt x="181" y="0"/>
                  </a:lnTo>
                  <a:lnTo>
                    <a:pt x="162" y="1"/>
                  </a:lnTo>
                  <a:lnTo>
                    <a:pt x="144" y="5"/>
                  </a:lnTo>
                  <a:lnTo>
                    <a:pt x="127" y="9"/>
                  </a:lnTo>
                  <a:lnTo>
                    <a:pt x="111" y="14"/>
                  </a:lnTo>
                  <a:lnTo>
                    <a:pt x="95" y="22"/>
                  </a:lnTo>
                  <a:lnTo>
                    <a:pt x="80" y="31"/>
                  </a:lnTo>
                  <a:lnTo>
                    <a:pt x="66" y="42"/>
                  </a:lnTo>
                  <a:lnTo>
                    <a:pt x="53" y="53"/>
                  </a:lnTo>
                  <a:lnTo>
                    <a:pt x="41" y="66"/>
                  </a:lnTo>
                  <a:lnTo>
                    <a:pt x="32" y="80"/>
                  </a:lnTo>
                  <a:lnTo>
                    <a:pt x="22" y="95"/>
                  </a:lnTo>
                  <a:lnTo>
                    <a:pt x="14" y="111"/>
                  </a:lnTo>
                  <a:lnTo>
                    <a:pt x="8" y="128"/>
                  </a:lnTo>
                  <a:lnTo>
                    <a:pt x="4" y="145"/>
                  </a:lnTo>
                  <a:lnTo>
                    <a:pt x="2" y="162"/>
                  </a:lnTo>
                  <a:lnTo>
                    <a:pt x="0" y="182"/>
                  </a:lnTo>
                  <a:lnTo>
                    <a:pt x="2" y="200"/>
                  </a:lnTo>
                  <a:lnTo>
                    <a:pt x="4" y="217"/>
                  </a:lnTo>
                  <a:lnTo>
                    <a:pt x="8" y="235"/>
                  </a:lnTo>
                  <a:lnTo>
                    <a:pt x="14" y="251"/>
                  </a:lnTo>
                  <a:lnTo>
                    <a:pt x="22" y="267"/>
                  </a:lnTo>
                  <a:lnTo>
                    <a:pt x="32" y="282"/>
                  </a:lnTo>
                  <a:lnTo>
                    <a:pt x="41" y="296"/>
                  </a:lnTo>
                  <a:lnTo>
                    <a:pt x="53" y="309"/>
                  </a:lnTo>
                  <a:lnTo>
                    <a:pt x="66" y="320"/>
                  </a:lnTo>
                  <a:lnTo>
                    <a:pt x="80" y="331"/>
                  </a:lnTo>
                  <a:lnTo>
                    <a:pt x="95" y="340"/>
                  </a:lnTo>
                  <a:lnTo>
                    <a:pt x="111" y="348"/>
                  </a:lnTo>
                  <a:lnTo>
                    <a:pt x="127" y="353"/>
                  </a:lnTo>
                  <a:lnTo>
                    <a:pt x="144" y="359"/>
                  </a:lnTo>
                  <a:lnTo>
                    <a:pt x="162" y="361"/>
                  </a:lnTo>
                  <a:lnTo>
                    <a:pt x="181" y="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32">
              <a:extLst>
                <a:ext uri="{FF2B5EF4-FFF2-40B4-BE49-F238E27FC236}">
                  <a16:creationId xmlns:a16="http://schemas.microsoft.com/office/drawing/2014/main" id="{3F3B9D42-500E-D453-5995-AFB8641783D8}"/>
                </a:ext>
              </a:extLst>
            </p:cNvPr>
            <p:cNvSpPr>
              <a:spLocks/>
            </p:cNvSpPr>
            <p:nvPr/>
          </p:nvSpPr>
          <p:spPr bwMode="auto">
            <a:xfrm>
              <a:off x="2689225" y="2732088"/>
              <a:ext cx="47625" cy="47625"/>
            </a:xfrm>
            <a:custGeom>
              <a:avLst/>
              <a:gdLst>
                <a:gd name="T0" fmla="*/ 67 w 150"/>
                <a:gd name="T1" fmla="*/ 0 h 150"/>
                <a:gd name="T2" fmla="*/ 52 w 150"/>
                <a:gd name="T3" fmla="*/ 3 h 150"/>
                <a:gd name="T4" fmla="*/ 38 w 150"/>
                <a:gd name="T5" fmla="*/ 9 h 150"/>
                <a:gd name="T6" fmla="*/ 27 w 150"/>
                <a:gd name="T7" fmla="*/ 17 h 150"/>
                <a:gd name="T8" fmla="*/ 17 w 150"/>
                <a:gd name="T9" fmla="*/ 27 h 150"/>
                <a:gd name="T10" fmla="*/ 8 w 150"/>
                <a:gd name="T11" fmla="*/ 39 h 150"/>
                <a:gd name="T12" fmla="*/ 3 w 150"/>
                <a:gd name="T13" fmla="*/ 53 h 150"/>
                <a:gd name="T14" fmla="*/ 0 w 150"/>
                <a:gd name="T15" fmla="*/ 68 h 150"/>
                <a:gd name="T16" fmla="*/ 0 w 150"/>
                <a:gd name="T17" fmla="*/ 83 h 150"/>
                <a:gd name="T18" fmla="*/ 3 w 150"/>
                <a:gd name="T19" fmla="*/ 98 h 150"/>
                <a:gd name="T20" fmla="*/ 8 w 150"/>
                <a:gd name="T21" fmla="*/ 111 h 150"/>
                <a:gd name="T22" fmla="*/ 17 w 150"/>
                <a:gd name="T23" fmla="*/ 123 h 150"/>
                <a:gd name="T24" fmla="*/ 27 w 150"/>
                <a:gd name="T25" fmla="*/ 133 h 150"/>
                <a:gd name="T26" fmla="*/ 38 w 150"/>
                <a:gd name="T27" fmla="*/ 141 h 150"/>
                <a:gd name="T28" fmla="*/ 52 w 150"/>
                <a:gd name="T29" fmla="*/ 147 h 150"/>
                <a:gd name="T30" fmla="*/ 67 w 150"/>
                <a:gd name="T31" fmla="*/ 150 h 150"/>
                <a:gd name="T32" fmla="*/ 82 w 150"/>
                <a:gd name="T33" fmla="*/ 150 h 150"/>
                <a:gd name="T34" fmla="*/ 97 w 150"/>
                <a:gd name="T35" fmla="*/ 147 h 150"/>
                <a:gd name="T36" fmla="*/ 110 w 150"/>
                <a:gd name="T37" fmla="*/ 141 h 150"/>
                <a:gd name="T38" fmla="*/ 122 w 150"/>
                <a:gd name="T39" fmla="*/ 133 h 150"/>
                <a:gd name="T40" fmla="*/ 133 w 150"/>
                <a:gd name="T41" fmla="*/ 123 h 150"/>
                <a:gd name="T42" fmla="*/ 140 w 150"/>
                <a:gd name="T43" fmla="*/ 111 h 150"/>
                <a:gd name="T44" fmla="*/ 147 w 150"/>
                <a:gd name="T45" fmla="*/ 98 h 150"/>
                <a:gd name="T46" fmla="*/ 150 w 150"/>
                <a:gd name="T47" fmla="*/ 83 h 150"/>
                <a:gd name="T48" fmla="*/ 150 w 150"/>
                <a:gd name="T49" fmla="*/ 68 h 150"/>
                <a:gd name="T50" fmla="*/ 147 w 150"/>
                <a:gd name="T51" fmla="*/ 53 h 150"/>
                <a:gd name="T52" fmla="*/ 140 w 150"/>
                <a:gd name="T53" fmla="*/ 39 h 150"/>
                <a:gd name="T54" fmla="*/ 133 w 150"/>
                <a:gd name="T55" fmla="*/ 27 h 150"/>
                <a:gd name="T56" fmla="*/ 122 w 150"/>
                <a:gd name="T57" fmla="*/ 17 h 150"/>
                <a:gd name="T58" fmla="*/ 110 w 150"/>
                <a:gd name="T59" fmla="*/ 9 h 150"/>
                <a:gd name="T60" fmla="*/ 97 w 150"/>
                <a:gd name="T61" fmla="*/ 3 h 150"/>
                <a:gd name="T62" fmla="*/ 82 w 150"/>
                <a:gd name="T6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150">
                  <a:moveTo>
                    <a:pt x="75" y="0"/>
                  </a:moveTo>
                  <a:lnTo>
                    <a:pt x="67" y="0"/>
                  </a:lnTo>
                  <a:lnTo>
                    <a:pt x="60" y="1"/>
                  </a:lnTo>
                  <a:lnTo>
                    <a:pt x="52" y="3"/>
                  </a:lnTo>
                  <a:lnTo>
                    <a:pt x="45" y="6"/>
                  </a:lnTo>
                  <a:lnTo>
                    <a:pt x="38" y="9"/>
                  </a:lnTo>
                  <a:lnTo>
                    <a:pt x="32" y="13"/>
                  </a:lnTo>
                  <a:lnTo>
                    <a:pt x="27" y="17"/>
                  </a:lnTo>
                  <a:lnTo>
                    <a:pt x="21" y="22"/>
                  </a:lnTo>
                  <a:lnTo>
                    <a:pt x="17" y="27"/>
                  </a:lnTo>
                  <a:lnTo>
                    <a:pt x="13" y="33"/>
                  </a:lnTo>
                  <a:lnTo>
                    <a:pt x="8" y="39"/>
                  </a:lnTo>
                  <a:lnTo>
                    <a:pt x="5" y="45"/>
                  </a:lnTo>
                  <a:lnTo>
                    <a:pt x="3" y="53"/>
                  </a:lnTo>
                  <a:lnTo>
                    <a:pt x="1" y="60"/>
                  </a:lnTo>
                  <a:lnTo>
                    <a:pt x="0" y="68"/>
                  </a:lnTo>
                  <a:lnTo>
                    <a:pt x="0" y="75"/>
                  </a:lnTo>
                  <a:lnTo>
                    <a:pt x="0" y="83"/>
                  </a:lnTo>
                  <a:lnTo>
                    <a:pt x="1" y="90"/>
                  </a:lnTo>
                  <a:lnTo>
                    <a:pt x="3" y="98"/>
                  </a:lnTo>
                  <a:lnTo>
                    <a:pt x="5" y="104"/>
                  </a:lnTo>
                  <a:lnTo>
                    <a:pt x="8" y="111"/>
                  </a:lnTo>
                  <a:lnTo>
                    <a:pt x="13" y="117"/>
                  </a:lnTo>
                  <a:lnTo>
                    <a:pt x="17" y="123"/>
                  </a:lnTo>
                  <a:lnTo>
                    <a:pt x="21" y="128"/>
                  </a:lnTo>
                  <a:lnTo>
                    <a:pt x="27" y="133"/>
                  </a:lnTo>
                  <a:lnTo>
                    <a:pt x="32" y="138"/>
                  </a:lnTo>
                  <a:lnTo>
                    <a:pt x="38" y="141"/>
                  </a:lnTo>
                  <a:lnTo>
                    <a:pt x="45" y="144"/>
                  </a:lnTo>
                  <a:lnTo>
                    <a:pt x="52" y="147"/>
                  </a:lnTo>
                  <a:lnTo>
                    <a:pt x="60" y="149"/>
                  </a:lnTo>
                  <a:lnTo>
                    <a:pt x="67" y="150"/>
                  </a:lnTo>
                  <a:lnTo>
                    <a:pt x="75" y="150"/>
                  </a:lnTo>
                  <a:lnTo>
                    <a:pt x="82" y="150"/>
                  </a:lnTo>
                  <a:lnTo>
                    <a:pt x="90" y="149"/>
                  </a:lnTo>
                  <a:lnTo>
                    <a:pt x="97" y="147"/>
                  </a:lnTo>
                  <a:lnTo>
                    <a:pt x="104" y="144"/>
                  </a:lnTo>
                  <a:lnTo>
                    <a:pt x="110" y="141"/>
                  </a:lnTo>
                  <a:lnTo>
                    <a:pt x="117" y="138"/>
                  </a:lnTo>
                  <a:lnTo>
                    <a:pt x="122" y="133"/>
                  </a:lnTo>
                  <a:lnTo>
                    <a:pt x="127" y="128"/>
                  </a:lnTo>
                  <a:lnTo>
                    <a:pt x="133" y="123"/>
                  </a:lnTo>
                  <a:lnTo>
                    <a:pt x="137" y="117"/>
                  </a:lnTo>
                  <a:lnTo>
                    <a:pt x="140" y="111"/>
                  </a:lnTo>
                  <a:lnTo>
                    <a:pt x="144" y="104"/>
                  </a:lnTo>
                  <a:lnTo>
                    <a:pt x="147" y="98"/>
                  </a:lnTo>
                  <a:lnTo>
                    <a:pt x="148" y="90"/>
                  </a:lnTo>
                  <a:lnTo>
                    <a:pt x="150" y="83"/>
                  </a:lnTo>
                  <a:lnTo>
                    <a:pt x="150" y="75"/>
                  </a:lnTo>
                  <a:lnTo>
                    <a:pt x="150" y="68"/>
                  </a:lnTo>
                  <a:lnTo>
                    <a:pt x="148" y="60"/>
                  </a:lnTo>
                  <a:lnTo>
                    <a:pt x="147" y="53"/>
                  </a:lnTo>
                  <a:lnTo>
                    <a:pt x="144" y="45"/>
                  </a:lnTo>
                  <a:lnTo>
                    <a:pt x="140" y="39"/>
                  </a:lnTo>
                  <a:lnTo>
                    <a:pt x="137" y="33"/>
                  </a:lnTo>
                  <a:lnTo>
                    <a:pt x="133" y="27"/>
                  </a:lnTo>
                  <a:lnTo>
                    <a:pt x="127" y="22"/>
                  </a:lnTo>
                  <a:lnTo>
                    <a:pt x="122" y="17"/>
                  </a:lnTo>
                  <a:lnTo>
                    <a:pt x="117" y="13"/>
                  </a:lnTo>
                  <a:lnTo>
                    <a:pt x="110" y="9"/>
                  </a:lnTo>
                  <a:lnTo>
                    <a:pt x="104" y="6"/>
                  </a:lnTo>
                  <a:lnTo>
                    <a:pt x="97" y="3"/>
                  </a:lnTo>
                  <a:lnTo>
                    <a:pt x="90" y="1"/>
                  </a:lnTo>
                  <a:lnTo>
                    <a:pt x="82"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33">
              <a:extLst>
                <a:ext uri="{FF2B5EF4-FFF2-40B4-BE49-F238E27FC236}">
                  <a16:creationId xmlns:a16="http://schemas.microsoft.com/office/drawing/2014/main" id="{C888FA4E-AAF6-0175-844D-2E3C04146362}"/>
                </a:ext>
              </a:extLst>
            </p:cNvPr>
            <p:cNvSpPr>
              <a:spLocks noEditPoints="1"/>
            </p:cNvSpPr>
            <p:nvPr/>
          </p:nvSpPr>
          <p:spPr bwMode="auto">
            <a:xfrm>
              <a:off x="2789238" y="2654300"/>
              <a:ext cx="96838" cy="106363"/>
            </a:xfrm>
            <a:custGeom>
              <a:avLst/>
              <a:gdLst>
                <a:gd name="T0" fmla="*/ 30 w 301"/>
                <a:gd name="T1" fmla="*/ 30 h 331"/>
                <a:gd name="T2" fmla="*/ 250 w 301"/>
                <a:gd name="T3" fmla="*/ 150 h 331"/>
                <a:gd name="T4" fmla="*/ 301 w 301"/>
                <a:gd name="T5" fmla="*/ 165 h 331"/>
                <a:gd name="T6" fmla="*/ 300 w 301"/>
                <a:gd name="T7" fmla="*/ 161 h 331"/>
                <a:gd name="T8" fmla="*/ 300 w 301"/>
                <a:gd name="T9" fmla="*/ 160 h 331"/>
                <a:gd name="T10" fmla="*/ 297 w 301"/>
                <a:gd name="T11" fmla="*/ 155 h 331"/>
                <a:gd name="T12" fmla="*/ 297 w 301"/>
                <a:gd name="T13" fmla="*/ 155 h 331"/>
                <a:gd name="T14" fmla="*/ 144 w 301"/>
                <a:gd name="T15" fmla="*/ 2 h 331"/>
                <a:gd name="T16" fmla="*/ 138 w 301"/>
                <a:gd name="T17" fmla="*/ 0 h 331"/>
                <a:gd name="T18" fmla="*/ 15 w 301"/>
                <a:gd name="T19" fmla="*/ 0 h 331"/>
                <a:gd name="T20" fmla="*/ 10 w 301"/>
                <a:gd name="T21" fmla="*/ 1 h 331"/>
                <a:gd name="T22" fmla="*/ 4 w 301"/>
                <a:gd name="T23" fmla="*/ 4 h 331"/>
                <a:gd name="T24" fmla="*/ 1 w 301"/>
                <a:gd name="T25" fmla="*/ 10 h 331"/>
                <a:gd name="T26" fmla="*/ 0 w 301"/>
                <a:gd name="T27" fmla="*/ 15 h 331"/>
                <a:gd name="T28" fmla="*/ 0 w 301"/>
                <a:gd name="T29" fmla="*/ 316 h 331"/>
                <a:gd name="T30" fmla="*/ 1 w 301"/>
                <a:gd name="T31" fmla="*/ 322 h 331"/>
                <a:gd name="T32" fmla="*/ 4 w 301"/>
                <a:gd name="T33" fmla="*/ 327 h 331"/>
                <a:gd name="T34" fmla="*/ 10 w 301"/>
                <a:gd name="T35" fmla="*/ 330 h 331"/>
                <a:gd name="T36" fmla="*/ 15 w 301"/>
                <a:gd name="T37" fmla="*/ 331 h 331"/>
                <a:gd name="T38" fmla="*/ 31 w 301"/>
                <a:gd name="T39" fmla="*/ 324 h 331"/>
                <a:gd name="T40" fmla="*/ 31 w 301"/>
                <a:gd name="T41" fmla="*/ 306 h 331"/>
                <a:gd name="T42" fmla="*/ 35 w 301"/>
                <a:gd name="T43" fmla="*/ 285 h 331"/>
                <a:gd name="T44" fmla="*/ 43 w 301"/>
                <a:gd name="T45" fmla="*/ 266 h 331"/>
                <a:gd name="T46" fmla="*/ 55 w 301"/>
                <a:gd name="T47" fmla="*/ 249 h 331"/>
                <a:gd name="T48" fmla="*/ 69 w 301"/>
                <a:gd name="T49" fmla="*/ 235 h 331"/>
                <a:gd name="T50" fmla="*/ 86 w 301"/>
                <a:gd name="T51" fmla="*/ 223 h 331"/>
                <a:gd name="T52" fmla="*/ 104 w 301"/>
                <a:gd name="T53" fmla="*/ 215 h 331"/>
                <a:gd name="T54" fmla="*/ 126 w 301"/>
                <a:gd name="T55" fmla="*/ 211 h 331"/>
                <a:gd name="T56" fmla="*/ 147 w 301"/>
                <a:gd name="T57" fmla="*/ 211 h 331"/>
                <a:gd name="T58" fmla="*/ 167 w 301"/>
                <a:gd name="T59" fmla="*/ 215 h 331"/>
                <a:gd name="T60" fmla="*/ 186 w 301"/>
                <a:gd name="T61" fmla="*/ 223 h 331"/>
                <a:gd name="T62" fmla="*/ 203 w 301"/>
                <a:gd name="T63" fmla="*/ 235 h 331"/>
                <a:gd name="T64" fmla="*/ 217 w 301"/>
                <a:gd name="T65" fmla="*/ 249 h 331"/>
                <a:gd name="T66" fmla="*/ 229 w 301"/>
                <a:gd name="T67" fmla="*/ 266 h 331"/>
                <a:gd name="T68" fmla="*/ 236 w 301"/>
                <a:gd name="T69" fmla="*/ 285 h 331"/>
                <a:gd name="T70" fmla="*/ 240 w 301"/>
                <a:gd name="T71" fmla="*/ 306 h 331"/>
                <a:gd name="T72" fmla="*/ 241 w 301"/>
                <a:gd name="T73" fmla="*/ 324 h 331"/>
                <a:gd name="T74" fmla="*/ 286 w 301"/>
                <a:gd name="T75" fmla="*/ 331 h 331"/>
                <a:gd name="T76" fmla="*/ 292 w 301"/>
                <a:gd name="T77" fmla="*/ 330 h 331"/>
                <a:gd name="T78" fmla="*/ 297 w 301"/>
                <a:gd name="T79" fmla="*/ 327 h 331"/>
                <a:gd name="T80" fmla="*/ 300 w 301"/>
                <a:gd name="T81" fmla="*/ 322 h 331"/>
                <a:gd name="T82" fmla="*/ 301 w 301"/>
                <a:gd name="T83" fmla="*/ 316 h 331"/>
                <a:gd name="T84" fmla="*/ 301 w 301"/>
                <a:gd name="T85" fmla="*/ 16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331">
                  <a:moveTo>
                    <a:pt x="30" y="150"/>
                  </a:moveTo>
                  <a:lnTo>
                    <a:pt x="30" y="30"/>
                  </a:lnTo>
                  <a:lnTo>
                    <a:pt x="130" y="30"/>
                  </a:lnTo>
                  <a:lnTo>
                    <a:pt x="250" y="150"/>
                  </a:lnTo>
                  <a:lnTo>
                    <a:pt x="30" y="150"/>
                  </a:lnTo>
                  <a:close/>
                  <a:moveTo>
                    <a:pt x="301" y="165"/>
                  </a:moveTo>
                  <a:lnTo>
                    <a:pt x="300" y="163"/>
                  </a:lnTo>
                  <a:lnTo>
                    <a:pt x="300" y="161"/>
                  </a:lnTo>
                  <a:lnTo>
                    <a:pt x="300" y="160"/>
                  </a:lnTo>
                  <a:lnTo>
                    <a:pt x="300" y="160"/>
                  </a:lnTo>
                  <a:lnTo>
                    <a:pt x="298" y="156"/>
                  </a:lnTo>
                  <a:lnTo>
                    <a:pt x="297" y="155"/>
                  </a:lnTo>
                  <a:lnTo>
                    <a:pt x="297" y="155"/>
                  </a:lnTo>
                  <a:lnTo>
                    <a:pt x="297" y="155"/>
                  </a:lnTo>
                  <a:lnTo>
                    <a:pt x="147" y="4"/>
                  </a:lnTo>
                  <a:lnTo>
                    <a:pt x="144" y="2"/>
                  </a:lnTo>
                  <a:lnTo>
                    <a:pt x="142" y="1"/>
                  </a:lnTo>
                  <a:lnTo>
                    <a:pt x="138" y="0"/>
                  </a:lnTo>
                  <a:lnTo>
                    <a:pt x="136" y="0"/>
                  </a:lnTo>
                  <a:lnTo>
                    <a:pt x="15" y="0"/>
                  </a:lnTo>
                  <a:lnTo>
                    <a:pt x="12" y="0"/>
                  </a:lnTo>
                  <a:lnTo>
                    <a:pt x="10" y="1"/>
                  </a:lnTo>
                  <a:lnTo>
                    <a:pt x="7" y="2"/>
                  </a:lnTo>
                  <a:lnTo>
                    <a:pt x="4" y="4"/>
                  </a:lnTo>
                  <a:lnTo>
                    <a:pt x="3" y="6"/>
                  </a:lnTo>
                  <a:lnTo>
                    <a:pt x="1" y="10"/>
                  </a:lnTo>
                  <a:lnTo>
                    <a:pt x="1" y="12"/>
                  </a:lnTo>
                  <a:lnTo>
                    <a:pt x="0" y="15"/>
                  </a:lnTo>
                  <a:lnTo>
                    <a:pt x="0" y="165"/>
                  </a:lnTo>
                  <a:lnTo>
                    <a:pt x="0" y="316"/>
                  </a:lnTo>
                  <a:lnTo>
                    <a:pt x="1" y="320"/>
                  </a:lnTo>
                  <a:lnTo>
                    <a:pt x="1" y="322"/>
                  </a:lnTo>
                  <a:lnTo>
                    <a:pt x="3" y="325"/>
                  </a:lnTo>
                  <a:lnTo>
                    <a:pt x="4" y="327"/>
                  </a:lnTo>
                  <a:lnTo>
                    <a:pt x="7" y="328"/>
                  </a:lnTo>
                  <a:lnTo>
                    <a:pt x="10" y="330"/>
                  </a:lnTo>
                  <a:lnTo>
                    <a:pt x="12" y="331"/>
                  </a:lnTo>
                  <a:lnTo>
                    <a:pt x="15" y="331"/>
                  </a:lnTo>
                  <a:lnTo>
                    <a:pt x="31" y="331"/>
                  </a:lnTo>
                  <a:lnTo>
                    <a:pt x="31" y="324"/>
                  </a:lnTo>
                  <a:lnTo>
                    <a:pt x="30" y="316"/>
                  </a:lnTo>
                  <a:lnTo>
                    <a:pt x="31" y="306"/>
                  </a:lnTo>
                  <a:lnTo>
                    <a:pt x="32" y="295"/>
                  </a:lnTo>
                  <a:lnTo>
                    <a:pt x="35" y="285"/>
                  </a:lnTo>
                  <a:lnTo>
                    <a:pt x="39" y="276"/>
                  </a:lnTo>
                  <a:lnTo>
                    <a:pt x="43" y="266"/>
                  </a:lnTo>
                  <a:lnTo>
                    <a:pt x="48" y="257"/>
                  </a:lnTo>
                  <a:lnTo>
                    <a:pt x="55" y="249"/>
                  </a:lnTo>
                  <a:lnTo>
                    <a:pt x="61" y="241"/>
                  </a:lnTo>
                  <a:lnTo>
                    <a:pt x="69" y="235"/>
                  </a:lnTo>
                  <a:lnTo>
                    <a:pt x="77" y="228"/>
                  </a:lnTo>
                  <a:lnTo>
                    <a:pt x="86" y="223"/>
                  </a:lnTo>
                  <a:lnTo>
                    <a:pt x="94" y="219"/>
                  </a:lnTo>
                  <a:lnTo>
                    <a:pt x="104" y="215"/>
                  </a:lnTo>
                  <a:lnTo>
                    <a:pt x="115" y="213"/>
                  </a:lnTo>
                  <a:lnTo>
                    <a:pt x="126" y="211"/>
                  </a:lnTo>
                  <a:lnTo>
                    <a:pt x="136" y="211"/>
                  </a:lnTo>
                  <a:lnTo>
                    <a:pt x="147" y="211"/>
                  </a:lnTo>
                  <a:lnTo>
                    <a:pt x="157" y="213"/>
                  </a:lnTo>
                  <a:lnTo>
                    <a:pt x="167" y="215"/>
                  </a:lnTo>
                  <a:lnTo>
                    <a:pt x="177" y="219"/>
                  </a:lnTo>
                  <a:lnTo>
                    <a:pt x="186" y="223"/>
                  </a:lnTo>
                  <a:lnTo>
                    <a:pt x="194" y="228"/>
                  </a:lnTo>
                  <a:lnTo>
                    <a:pt x="203" y="235"/>
                  </a:lnTo>
                  <a:lnTo>
                    <a:pt x="210" y="241"/>
                  </a:lnTo>
                  <a:lnTo>
                    <a:pt x="217" y="249"/>
                  </a:lnTo>
                  <a:lnTo>
                    <a:pt x="223" y="257"/>
                  </a:lnTo>
                  <a:lnTo>
                    <a:pt x="229" y="266"/>
                  </a:lnTo>
                  <a:lnTo>
                    <a:pt x="233" y="276"/>
                  </a:lnTo>
                  <a:lnTo>
                    <a:pt x="236" y="285"/>
                  </a:lnTo>
                  <a:lnTo>
                    <a:pt x="239" y="295"/>
                  </a:lnTo>
                  <a:lnTo>
                    <a:pt x="240" y="306"/>
                  </a:lnTo>
                  <a:lnTo>
                    <a:pt x="241" y="316"/>
                  </a:lnTo>
                  <a:lnTo>
                    <a:pt x="241" y="324"/>
                  </a:lnTo>
                  <a:lnTo>
                    <a:pt x="240" y="331"/>
                  </a:lnTo>
                  <a:lnTo>
                    <a:pt x="286" y="331"/>
                  </a:lnTo>
                  <a:lnTo>
                    <a:pt x="290" y="330"/>
                  </a:lnTo>
                  <a:lnTo>
                    <a:pt x="292" y="330"/>
                  </a:lnTo>
                  <a:lnTo>
                    <a:pt x="295" y="328"/>
                  </a:lnTo>
                  <a:lnTo>
                    <a:pt x="297" y="327"/>
                  </a:lnTo>
                  <a:lnTo>
                    <a:pt x="299" y="325"/>
                  </a:lnTo>
                  <a:lnTo>
                    <a:pt x="300" y="322"/>
                  </a:lnTo>
                  <a:lnTo>
                    <a:pt x="301" y="320"/>
                  </a:lnTo>
                  <a:lnTo>
                    <a:pt x="301" y="316"/>
                  </a:lnTo>
                  <a:lnTo>
                    <a:pt x="301" y="165"/>
                  </a:lnTo>
                  <a:lnTo>
                    <a:pt x="301" y="165"/>
                  </a:lnTo>
                  <a:lnTo>
                    <a:pt x="301"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534">
              <a:extLst>
                <a:ext uri="{FF2B5EF4-FFF2-40B4-BE49-F238E27FC236}">
                  <a16:creationId xmlns:a16="http://schemas.microsoft.com/office/drawing/2014/main" id="{0560D19A-955B-339B-E3C3-1028A638239C}"/>
                </a:ext>
              </a:extLst>
            </p:cNvPr>
            <p:cNvSpPr>
              <a:spLocks/>
            </p:cNvSpPr>
            <p:nvPr/>
          </p:nvSpPr>
          <p:spPr bwMode="auto">
            <a:xfrm>
              <a:off x="2808288" y="2732088"/>
              <a:ext cx="49213" cy="47625"/>
            </a:xfrm>
            <a:custGeom>
              <a:avLst/>
              <a:gdLst>
                <a:gd name="T0" fmla="*/ 68 w 151"/>
                <a:gd name="T1" fmla="*/ 0 h 150"/>
                <a:gd name="T2" fmla="*/ 54 w 151"/>
                <a:gd name="T3" fmla="*/ 3 h 150"/>
                <a:gd name="T4" fmla="*/ 40 w 151"/>
                <a:gd name="T5" fmla="*/ 9 h 150"/>
                <a:gd name="T6" fmla="*/ 28 w 151"/>
                <a:gd name="T7" fmla="*/ 17 h 150"/>
                <a:gd name="T8" fmla="*/ 17 w 151"/>
                <a:gd name="T9" fmla="*/ 27 h 150"/>
                <a:gd name="T10" fmla="*/ 10 w 151"/>
                <a:gd name="T11" fmla="*/ 39 h 150"/>
                <a:gd name="T12" fmla="*/ 4 w 151"/>
                <a:gd name="T13" fmla="*/ 53 h 150"/>
                <a:gd name="T14" fmla="*/ 1 w 151"/>
                <a:gd name="T15" fmla="*/ 68 h 150"/>
                <a:gd name="T16" fmla="*/ 1 w 151"/>
                <a:gd name="T17" fmla="*/ 83 h 150"/>
                <a:gd name="T18" fmla="*/ 4 w 151"/>
                <a:gd name="T19" fmla="*/ 98 h 150"/>
                <a:gd name="T20" fmla="*/ 10 w 151"/>
                <a:gd name="T21" fmla="*/ 111 h 150"/>
                <a:gd name="T22" fmla="*/ 17 w 151"/>
                <a:gd name="T23" fmla="*/ 123 h 150"/>
                <a:gd name="T24" fmla="*/ 28 w 151"/>
                <a:gd name="T25" fmla="*/ 133 h 150"/>
                <a:gd name="T26" fmla="*/ 40 w 151"/>
                <a:gd name="T27" fmla="*/ 141 h 150"/>
                <a:gd name="T28" fmla="*/ 54 w 151"/>
                <a:gd name="T29" fmla="*/ 147 h 150"/>
                <a:gd name="T30" fmla="*/ 68 w 151"/>
                <a:gd name="T31" fmla="*/ 150 h 150"/>
                <a:gd name="T32" fmla="*/ 84 w 151"/>
                <a:gd name="T33" fmla="*/ 150 h 150"/>
                <a:gd name="T34" fmla="*/ 98 w 151"/>
                <a:gd name="T35" fmla="*/ 147 h 150"/>
                <a:gd name="T36" fmla="*/ 112 w 151"/>
                <a:gd name="T37" fmla="*/ 141 h 150"/>
                <a:gd name="T38" fmla="*/ 124 w 151"/>
                <a:gd name="T39" fmla="*/ 133 h 150"/>
                <a:gd name="T40" fmla="*/ 134 w 151"/>
                <a:gd name="T41" fmla="*/ 123 h 150"/>
                <a:gd name="T42" fmla="*/ 142 w 151"/>
                <a:gd name="T43" fmla="*/ 111 h 150"/>
                <a:gd name="T44" fmla="*/ 148 w 151"/>
                <a:gd name="T45" fmla="*/ 98 h 150"/>
                <a:gd name="T46" fmla="*/ 150 w 151"/>
                <a:gd name="T47" fmla="*/ 83 h 150"/>
                <a:gd name="T48" fmla="*/ 150 w 151"/>
                <a:gd name="T49" fmla="*/ 68 h 150"/>
                <a:gd name="T50" fmla="*/ 148 w 151"/>
                <a:gd name="T51" fmla="*/ 53 h 150"/>
                <a:gd name="T52" fmla="*/ 142 w 151"/>
                <a:gd name="T53" fmla="*/ 39 h 150"/>
                <a:gd name="T54" fmla="*/ 134 w 151"/>
                <a:gd name="T55" fmla="*/ 27 h 150"/>
                <a:gd name="T56" fmla="*/ 124 w 151"/>
                <a:gd name="T57" fmla="*/ 17 h 150"/>
                <a:gd name="T58" fmla="*/ 112 w 151"/>
                <a:gd name="T59" fmla="*/ 9 h 150"/>
                <a:gd name="T60" fmla="*/ 98 w 151"/>
                <a:gd name="T61" fmla="*/ 3 h 150"/>
                <a:gd name="T62" fmla="*/ 84 w 151"/>
                <a:gd name="T6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150">
                  <a:moveTo>
                    <a:pt x="76" y="0"/>
                  </a:moveTo>
                  <a:lnTo>
                    <a:pt x="68" y="0"/>
                  </a:lnTo>
                  <a:lnTo>
                    <a:pt x="60" y="1"/>
                  </a:lnTo>
                  <a:lnTo>
                    <a:pt x="54" y="3"/>
                  </a:lnTo>
                  <a:lnTo>
                    <a:pt x="46" y="6"/>
                  </a:lnTo>
                  <a:lnTo>
                    <a:pt x="40" y="9"/>
                  </a:lnTo>
                  <a:lnTo>
                    <a:pt x="33" y="13"/>
                  </a:lnTo>
                  <a:lnTo>
                    <a:pt x="28" y="17"/>
                  </a:lnTo>
                  <a:lnTo>
                    <a:pt x="23" y="22"/>
                  </a:lnTo>
                  <a:lnTo>
                    <a:pt x="17" y="27"/>
                  </a:lnTo>
                  <a:lnTo>
                    <a:pt x="13" y="33"/>
                  </a:lnTo>
                  <a:lnTo>
                    <a:pt x="10" y="39"/>
                  </a:lnTo>
                  <a:lnTo>
                    <a:pt x="7" y="45"/>
                  </a:lnTo>
                  <a:lnTo>
                    <a:pt x="4" y="53"/>
                  </a:lnTo>
                  <a:lnTo>
                    <a:pt x="2" y="60"/>
                  </a:lnTo>
                  <a:lnTo>
                    <a:pt x="1" y="68"/>
                  </a:lnTo>
                  <a:lnTo>
                    <a:pt x="0" y="75"/>
                  </a:lnTo>
                  <a:lnTo>
                    <a:pt x="1" y="83"/>
                  </a:lnTo>
                  <a:lnTo>
                    <a:pt x="2" y="90"/>
                  </a:lnTo>
                  <a:lnTo>
                    <a:pt x="4" y="98"/>
                  </a:lnTo>
                  <a:lnTo>
                    <a:pt x="7" y="104"/>
                  </a:lnTo>
                  <a:lnTo>
                    <a:pt x="10" y="111"/>
                  </a:lnTo>
                  <a:lnTo>
                    <a:pt x="13" y="117"/>
                  </a:lnTo>
                  <a:lnTo>
                    <a:pt x="17" y="123"/>
                  </a:lnTo>
                  <a:lnTo>
                    <a:pt x="23" y="128"/>
                  </a:lnTo>
                  <a:lnTo>
                    <a:pt x="28" y="133"/>
                  </a:lnTo>
                  <a:lnTo>
                    <a:pt x="33" y="138"/>
                  </a:lnTo>
                  <a:lnTo>
                    <a:pt x="40" y="141"/>
                  </a:lnTo>
                  <a:lnTo>
                    <a:pt x="46" y="144"/>
                  </a:lnTo>
                  <a:lnTo>
                    <a:pt x="54" y="147"/>
                  </a:lnTo>
                  <a:lnTo>
                    <a:pt x="60" y="149"/>
                  </a:lnTo>
                  <a:lnTo>
                    <a:pt x="68" y="150"/>
                  </a:lnTo>
                  <a:lnTo>
                    <a:pt x="76" y="150"/>
                  </a:lnTo>
                  <a:lnTo>
                    <a:pt x="84" y="150"/>
                  </a:lnTo>
                  <a:lnTo>
                    <a:pt x="91" y="149"/>
                  </a:lnTo>
                  <a:lnTo>
                    <a:pt x="98" y="147"/>
                  </a:lnTo>
                  <a:lnTo>
                    <a:pt x="105" y="144"/>
                  </a:lnTo>
                  <a:lnTo>
                    <a:pt x="112" y="141"/>
                  </a:lnTo>
                  <a:lnTo>
                    <a:pt x="118" y="138"/>
                  </a:lnTo>
                  <a:lnTo>
                    <a:pt x="124" y="133"/>
                  </a:lnTo>
                  <a:lnTo>
                    <a:pt x="129" y="128"/>
                  </a:lnTo>
                  <a:lnTo>
                    <a:pt x="134" y="123"/>
                  </a:lnTo>
                  <a:lnTo>
                    <a:pt x="139" y="117"/>
                  </a:lnTo>
                  <a:lnTo>
                    <a:pt x="142" y="111"/>
                  </a:lnTo>
                  <a:lnTo>
                    <a:pt x="145" y="104"/>
                  </a:lnTo>
                  <a:lnTo>
                    <a:pt x="148" y="98"/>
                  </a:lnTo>
                  <a:lnTo>
                    <a:pt x="149" y="90"/>
                  </a:lnTo>
                  <a:lnTo>
                    <a:pt x="150" y="83"/>
                  </a:lnTo>
                  <a:lnTo>
                    <a:pt x="151" y="75"/>
                  </a:lnTo>
                  <a:lnTo>
                    <a:pt x="150" y="68"/>
                  </a:lnTo>
                  <a:lnTo>
                    <a:pt x="149" y="60"/>
                  </a:lnTo>
                  <a:lnTo>
                    <a:pt x="148" y="53"/>
                  </a:lnTo>
                  <a:lnTo>
                    <a:pt x="145" y="45"/>
                  </a:lnTo>
                  <a:lnTo>
                    <a:pt x="142" y="39"/>
                  </a:lnTo>
                  <a:lnTo>
                    <a:pt x="139" y="33"/>
                  </a:lnTo>
                  <a:lnTo>
                    <a:pt x="134" y="27"/>
                  </a:lnTo>
                  <a:lnTo>
                    <a:pt x="129" y="22"/>
                  </a:lnTo>
                  <a:lnTo>
                    <a:pt x="124" y="17"/>
                  </a:lnTo>
                  <a:lnTo>
                    <a:pt x="118" y="13"/>
                  </a:lnTo>
                  <a:lnTo>
                    <a:pt x="112" y="9"/>
                  </a:lnTo>
                  <a:lnTo>
                    <a:pt x="105" y="6"/>
                  </a:lnTo>
                  <a:lnTo>
                    <a:pt x="98" y="3"/>
                  </a:lnTo>
                  <a:lnTo>
                    <a:pt x="91" y="1"/>
                  </a:lnTo>
                  <a:lnTo>
                    <a:pt x="84"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8" name="TextBox 67">
            <a:extLst>
              <a:ext uri="{FF2B5EF4-FFF2-40B4-BE49-F238E27FC236}">
                <a16:creationId xmlns:a16="http://schemas.microsoft.com/office/drawing/2014/main" id="{134EBF72-F53A-C82C-58E6-4ADA4E8F496C}"/>
              </a:ext>
            </a:extLst>
          </p:cNvPr>
          <p:cNvSpPr txBox="1"/>
          <p:nvPr/>
        </p:nvSpPr>
        <p:spPr>
          <a:xfrm flipH="1">
            <a:off x="5522912" y="1506245"/>
            <a:ext cx="1442445" cy="646331"/>
          </a:xfrm>
          <a:prstGeom prst="rect">
            <a:avLst/>
          </a:prstGeom>
          <a:noFill/>
          <a:ln w="6350">
            <a:noFill/>
            <a:prstDash val="dash"/>
          </a:ln>
        </p:spPr>
        <p:txBody>
          <a:bodyPr wrap="square" lIns="0" tIns="0" rIns="0" bIns="0" rtlCol="0">
            <a:spAutoFit/>
          </a:bodyPr>
          <a:lstStyle/>
          <a:p>
            <a:pPr algn="r"/>
            <a:r>
              <a:rPr lang="en-US" sz="1400" b="1" dirty="0"/>
              <a:t>Enhanced Community Preparedness</a:t>
            </a:r>
          </a:p>
        </p:txBody>
      </p:sp>
    </p:spTree>
    <p:extLst>
      <p:ext uri="{BB962C8B-B14F-4D97-AF65-F5344CB8AC3E}">
        <p14:creationId xmlns:p14="http://schemas.microsoft.com/office/powerpoint/2010/main" val="280553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765497" y="5781590"/>
            <a:ext cx="902286" cy="676715"/>
          </a:xfrm>
          <a:prstGeom prst="rect">
            <a:avLst/>
          </a:prstGeom>
        </p:spPr>
      </p:pic>
      <p:cxnSp>
        <p:nvCxnSpPr>
          <p:cNvPr id="15" name="Straight Connector 14"/>
          <p:cNvCxnSpPr>
            <a:cxnSpLocks/>
          </p:cNvCxnSpPr>
          <p:nvPr/>
        </p:nvCxnSpPr>
        <p:spPr>
          <a:xfrm>
            <a:off x="-20320" y="1041972"/>
            <a:ext cx="115824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0185" y="380997"/>
            <a:ext cx="5544595" cy="584775"/>
          </a:xfrm>
          <a:prstGeom prst="rect">
            <a:avLst/>
          </a:prstGeom>
        </p:spPr>
        <p:txBody>
          <a:bodyPr wrap="none">
            <a:spAutoFit/>
          </a:bodyPr>
          <a:lstStyle/>
          <a:p>
            <a:r>
              <a:rPr lang="en-US" sz="3200" b="1" dirty="0"/>
              <a:t>Session 1: Presentation Overview</a:t>
            </a:r>
          </a:p>
        </p:txBody>
      </p:sp>
      <p:graphicFrame>
        <p:nvGraphicFramePr>
          <p:cNvPr id="4" name="Diagram 3">
            <a:extLst>
              <a:ext uri="{FF2B5EF4-FFF2-40B4-BE49-F238E27FC236}">
                <a16:creationId xmlns:a16="http://schemas.microsoft.com/office/drawing/2014/main" id="{91F62FA6-8EDD-BF62-8249-81C8C2BA0FC3}"/>
              </a:ext>
            </a:extLst>
          </p:cNvPr>
          <p:cNvGraphicFramePr/>
          <p:nvPr>
            <p:extLst>
              <p:ext uri="{D42A27DB-BD31-4B8C-83A1-F6EECF244321}">
                <p14:modId xmlns:p14="http://schemas.microsoft.com/office/powerpoint/2010/main" val="844972067"/>
              </p:ext>
            </p:extLst>
          </p:nvPr>
        </p:nvGraphicFramePr>
        <p:xfrm>
          <a:off x="-426720" y="1355481"/>
          <a:ext cx="1127154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3563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40AC950-D76D-4541-AED5-69FA8D8FCC18}"/>
              </a:ext>
            </a:extLst>
          </p:cNvPr>
          <p:cNvSpPr>
            <a:spLocks noGrp="1"/>
          </p:cNvSpPr>
          <p:nvPr>
            <p:ph type="title" idx="4294967295"/>
          </p:nvPr>
        </p:nvSpPr>
        <p:spPr>
          <a:xfrm>
            <a:off x="0" y="365125"/>
            <a:ext cx="10515600" cy="1325563"/>
          </a:xfrm>
        </p:spPr>
        <p:txBody>
          <a:bodyPr/>
          <a:lstStyle/>
          <a:p>
            <a:r>
              <a:rPr lang="en-US" dirty="0"/>
              <a:t>Balanced scorecard slide 3</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TextBox 12">
            <a:extLst>
              <a:ext uri="{FF2B5EF4-FFF2-40B4-BE49-F238E27FC236}">
                <a16:creationId xmlns:a16="http://schemas.microsoft.com/office/drawing/2014/main" id="{63C92C2E-8888-42AB-A36D-D6F2B362B0CD}"/>
              </a:ext>
            </a:extLst>
          </p:cNvPr>
          <p:cNvSpPr txBox="1"/>
          <p:nvPr/>
        </p:nvSpPr>
        <p:spPr>
          <a:xfrm>
            <a:off x="1463904" y="292100"/>
            <a:ext cx="9264193" cy="492443"/>
          </a:xfrm>
          <a:prstGeom prst="rect">
            <a:avLst/>
          </a:prstGeom>
          <a:noFill/>
        </p:spPr>
        <p:txBody>
          <a:bodyPr wrap="square" lIns="0" tIns="0" rIns="0" bIns="0" rtlCol="0" anchor="ctr">
            <a:spAutoFit/>
          </a:bodyPr>
          <a:lstStyle/>
          <a:p>
            <a:pPr algn="ctr"/>
            <a:r>
              <a:rPr lang="en-US" sz="3200" b="1" dirty="0">
                <a:latin typeface="+mj-lt"/>
              </a:rPr>
              <a:t>Prioritized Budget / Cost Projections</a:t>
            </a:r>
            <a:endParaRPr lang="en-US" sz="3600" dirty="0">
              <a:latin typeface="+mj-lt"/>
            </a:endParaRPr>
          </a:p>
        </p:txBody>
      </p:sp>
      <p:sp>
        <p:nvSpPr>
          <p:cNvPr id="14" name="TextBox 13">
            <a:extLst>
              <a:ext uri="{FF2B5EF4-FFF2-40B4-BE49-F238E27FC236}">
                <a16:creationId xmlns:a16="http://schemas.microsoft.com/office/drawing/2014/main" id="{CABF686F-91C6-49D1-A69F-A2D1290E7E30}"/>
              </a:ext>
            </a:extLst>
          </p:cNvPr>
          <p:cNvSpPr txBox="1"/>
          <p:nvPr/>
        </p:nvSpPr>
        <p:spPr>
          <a:xfrm>
            <a:off x="1463904" y="886143"/>
            <a:ext cx="9264192" cy="307777"/>
          </a:xfrm>
          <a:prstGeom prst="rect">
            <a:avLst/>
          </a:prstGeom>
          <a:noFill/>
        </p:spPr>
        <p:txBody>
          <a:bodyPr wrap="square" lIns="0" tIns="0" rIns="0" bIns="0" rtlCol="0">
            <a:spAutoFit/>
          </a:bodyPr>
          <a:lstStyle/>
          <a:p>
            <a:pPr algn="ctr"/>
            <a:r>
              <a:rPr lang="en-US" sz="2000" dirty="0">
                <a:latin typeface="+mj-lt"/>
              </a:rPr>
              <a:t>The Financial Perspective</a:t>
            </a:r>
          </a:p>
        </p:txBody>
      </p:sp>
      <p:sp>
        <p:nvSpPr>
          <p:cNvPr id="87" name="TextBox 86">
            <a:extLst>
              <a:ext uri="{FF2B5EF4-FFF2-40B4-BE49-F238E27FC236}">
                <a16:creationId xmlns:a16="http://schemas.microsoft.com/office/drawing/2014/main" id="{272137A7-80FC-401A-9E10-827E089EF3F5}"/>
              </a:ext>
            </a:extLst>
          </p:cNvPr>
          <p:cNvSpPr txBox="1"/>
          <p:nvPr/>
        </p:nvSpPr>
        <p:spPr>
          <a:xfrm>
            <a:off x="952498" y="1497111"/>
            <a:ext cx="4597400" cy="246221"/>
          </a:xfrm>
          <a:prstGeom prst="rect">
            <a:avLst/>
          </a:prstGeom>
          <a:noFill/>
        </p:spPr>
        <p:txBody>
          <a:bodyPr wrap="square" lIns="0" tIns="0" rIns="0" bIns="0" rtlCol="0">
            <a:spAutoFit/>
          </a:bodyPr>
          <a:lstStyle/>
          <a:p>
            <a:r>
              <a:rPr lang="en-US" sz="1600" b="1" dirty="0">
                <a:latin typeface="+mj-lt"/>
              </a:rPr>
              <a:t>Interim Investments . </a:t>
            </a:r>
          </a:p>
        </p:txBody>
      </p:sp>
      <p:sp>
        <p:nvSpPr>
          <p:cNvPr id="90" name="TextBox 89">
            <a:extLst>
              <a:ext uri="{FF2B5EF4-FFF2-40B4-BE49-F238E27FC236}">
                <a16:creationId xmlns:a16="http://schemas.microsoft.com/office/drawing/2014/main" id="{6125B6C6-3D84-4340-8FCE-B8C7A489B0DC}"/>
              </a:ext>
            </a:extLst>
          </p:cNvPr>
          <p:cNvSpPr txBox="1"/>
          <p:nvPr/>
        </p:nvSpPr>
        <p:spPr>
          <a:xfrm>
            <a:off x="952498" y="3866335"/>
            <a:ext cx="2124076" cy="923330"/>
          </a:xfrm>
          <a:prstGeom prst="rect">
            <a:avLst/>
          </a:prstGeom>
          <a:solidFill>
            <a:schemeClr val="tx2"/>
          </a:solidFill>
        </p:spPr>
        <p:txBody>
          <a:bodyPr wrap="square" lIns="0" tIns="0" rIns="0" bIns="0" rtlCol="0">
            <a:spAutoFit/>
          </a:bodyPr>
          <a:lstStyle/>
          <a:p>
            <a:pPr algn="ctr"/>
            <a:r>
              <a:rPr lang="en-US" sz="6000" dirty="0">
                <a:solidFill>
                  <a:schemeClr val="bg1"/>
                </a:solidFill>
                <a:latin typeface="+mj-lt"/>
              </a:rPr>
              <a:t>45%</a:t>
            </a:r>
          </a:p>
        </p:txBody>
      </p:sp>
      <p:sp>
        <p:nvSpPr>
          <p:cNvPr id="91" name="TextBox 90">
            <a:extLst>
              <a:ext uri="{FF2B5EF4-FFF2-40B4-BE49-F238E27FC236}">
                <a16:creationId xmlns:a16="http://schemas.microsoft.com/office/drawing/2014/main" id="{768BDD89-D6DD-4D13-8C16-897539A1E74B}"/>
              </a:ext>
            </a:extLst>
          </p:cNvPr>
          <p:cNvSpPr txBox="1"/>
          <p:nvPr/>
        </p:nvSpPr>
        <p:spPr>
          <a:xfrm>
            <a:off x="3440529" y="3878271"/>
            <a:ext cx="2124074" cy="923330"/>
          </a:xfrm>
          <a:prstGeom prst="rect">
            <a:avLst/>
          </a:prstGeom>
          <a:solidFill>
            <a:schemeClr val="accent1"/>
          </a:solidFill>
        </p:spPr>
        <p:txBody>
          <a:bodyPr wrap="square" lIns="0" tIns="0" rIns="0" bIns="0" rtlCol="0">
            <a:spAutoFit/>
          </a:bodyPr>
          <a:lstStyle/>
          <a:p>
            <a:pPr algn="ctr"/>
            <a:r>
              <a:rPr lang="en-US" sz="6000" dirty="0">
                <a:solidFill>
                  <a:schemeClr val="bg1"/>
                </a:solidFill>
                <a:latin typeface="+mj-lt"/>
              </a:rPr>
              <a:t>26%</a:t>
            </a:r>
          </a:p>
        </p:txBody>
      </p:sp>
      <p:sp>
        <p:nvSpPr>
          <p:cNvPr id="92" name="TextBox 91">
            <a:extLst>
              <a:ext uri="{FF2B5EF4-FFF2-40B4-BE49-F238E27FC236}">
                <a16:creationId xmlns:a16="http://schemas.microsoft.com/office/drawing/2014/main" id="{D0BE970B-6E62-48FA-9A3E-BAD92EE4CB08}"/>
              </a:ext>
            </a:extLst>
          </p:cNvPr>
          <p:cNvSpPr txBox="1"/>
          <p:nvPr/>
        </p:nvSpPr>
        <p:spPr>
          <a:xfrm>
            <a:off x="946880" y="5217397"/>
            <a:ext cx="2124075" cy="646331"/>
          </a:xfrm>
          <a:prstGeom prst="rect">
            <a:avLst/>
          </a:prstGeom>
          <a:noFill/>
        </p:spPr>
        <p:txBody>
          <a:bodyPr wrap="square" lIns="0" tIns="0" rIns="0" bIns="0" rtlCol="0">
            <a:spAutoFit/>
          </a:bodyPr>
          <a:lstStyle/>
          <a:p>
            <a:pPr algn="ctr"/>
            <a:r>
              <a:rPr lang="en-US" sz="1400" b="1" dirty="0">
                <a:latin typeface="+mj-lt"/>
              </a:rPr>
              <a:t>Pillar 2: Reduce existing risks and prevent new risks - </a:t>
            </a:r>
          </a:p>
        </p:txBody>
      </p:sp>
      <p:sp>
        <p:nvSpPr>
          <p:cNvPr id="93" name="TextBox 92">
            <a:extLst>
              <a:ext uri="{FF2B5EF4-FFF2-40B4-BE49-F238E27FC236}">
                <a16:creationId xmlns:a16="http://schemas.microsoft.com/office/drawing/2014/main" id="{648E8358-DDF8-4ABF-9BF1-FD5CE91D0766}"/>
              </a:ext>
            </a:extLst>
          </p:cNvPr>
          <p:cNvSpPr txBox="1"/>
          <p:nvPr/>
        </p:nvSpPr>
        <p:spPr>
          <a:xfrm>
            <a:off x="3440528" y="5217397"/>
            <a:ext cx="2124075" cy="646331"/>
          </a:xfrm>
          <a:prstGeom prst="rect">
            <a:avLst/>
          </a:prstGeom>
          <a:noFill/>
        </p:spPr>
        <p:txBody>
          <a:bodyPr wrap="square" lIns="0" tIns="0" rIns="0" bIns="0" rtlCol="0">
            <a:spAutoFit/>
          </a:bodyPr>
          <a:lstStyle/>
          <a:p>
            <a:pPr algn="ctr"/>
            <a:r>
              <a:rPr lang="en-US" sz="1400" b="1" dirty="0">
                <a:latin typeface="+mj-lt"/>
              </a:rPr>
              <a:t>Pillar 4: Investing in post-disaster recovery and build back better . </a:t>
            </a:r>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latin typeface="+mj-lt"/>
              </a:rPr>
              <a:t>5/23/2023</a:t>
            </a:fld>
            <a:endParaRPr lang="en-US" dirty="0">
              <a:latin typeface="+mj-lt"/>
            </a:endParaRPr>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latin typeface="+mj-lt"/>
              </a:rPr>
              <a:t>20</a:t>
            </a:fld>
            <a:endParaRPr lang="en-US" dirty="0">
              <a:latin typeface="+mj-lt"/>
            </a:endParaRPr>
          </a:p>
        </p:txBody>
      </p:sp>
      <p:graphicFrame>
        <p:nvGraphicFramePr>
          <p:cNvPr id="15" name="Chart 14">
            <a:extLst>
              <a:ext uri="{FF2B5EF4-FFF2-40B4-BE49-F238E27FC236}">
                <a16:creationId xmlns:a16="http://schemas.microsoft.com/office/drawing/2014/main" id="{D2D01FBC-84F3-F89A-2283-745E5A80A511}"/>
              </a:ext>
            </a:extLst>
          </p:cNvPr>
          <p:cNvGraphicFramePr>
            <a:graphicFrameLocks/>
          </p:cNvGraphicFramePr>
          <p:nvPr>
            <p:extLst>
              <p:ext uri="{D42A27DB-BD31-4B8C-83A1-F6EECF244321}">
                <p14:modId xmlns:p14="http://schemas.microsoft.com/office/powerpoint/2010/main" val="187767938"/>
              </p:ext>
            </p:extLst>
          </p:nvPr>
        </p:nvGraphicFramePr>
        <p:xfrm>
          <a:off x="6002484" y="1497111"/>
          <a:ext cx="5518956" cy="429408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10595FC7-1067-F80D-4C39-2C08A9548C55}"/>
              </a:ext>
            </a:extLst>
          </p:cNvPr>
          <p:cNvSpPr txBox="1"/>
          <p:nvPr/>
        </p:nvSpPr>
        <p:spPr>
          <a:xfrm>
            <a:off x="884554" y="2046523"/>
            <a:ext cx="4384040" cy="1200329"/>
          </a:xfrm>
          <a:prstGeom prst="rect">
            <a:avLst/>
          </a:prstGeom>
          <a:noFill/>
        </p:spPr>
        <p:txBody>
          <a:bodyPr wrap="square">
            <a:spAutoFit/>
          </a:bodyPr>
          <a:lstStyle/>
          <a:p>
            <a:r>
              <a:rPr lang="en-US" b="1" dirty="0">
                <a:solidFill>
                  <a:srgbClr val="C00000"/>
                </a:solidFill>
                <a:latin typeface="+mj-lt"/>
              </a:rPr>
              <a:t>Pillar 1: Enhance institutional capacity of DoDMA at national and local authority levels to effectively execute its mandate – 4.6% </a:t>
            </a:r>
          </a:p>
        </p:txBody>
      </p:sp>
      <p:sp>
        <p:nvSpPr>
          <p:cNvPr id="20" name="TextBox 19">
            <a:extLst>
              <a:ext uri="{FF2B5EF4-FFF2-40B4-BE49-F238E27FC236}">
                <a16:creationId xmlns:a16="http://schemas.microsoft.com/office/drawing/2014/main" id="{7D228E12-8C7D-2FD4-DE26-CDC623049656}"/>
              </a:ext>
            </a:extLst>
          </p:cNvPr>
          <p:cNvSpPr txBox="1"/>
          <p:nvPr/>
        </p:nvSpPr>
        <p:spPr>
          <a:xfrm>
            <a:off x="952498" y="3344744"/>
            <a:ext cx="4597400" cy="246221"/>
          </a:xfrm>
          <a:prstGeom prst="rect">
            <a:avLst/>
          </a:prstGeom>
          <a:noFill/>
        </p:spPr>
        <p:txBody>
          <a:bodyPr wrap="square" lIns="0" tIns="0" rIns="0" bIns="0" rtlCol="0">
            <a:spAutoFit/>
          </a:bodyPr>
          <a:lstStyle/>
          <a:p>
            <a:r>
              <a:rPr lang="en-US" sz="1600" b="1" dirty="0">
                <a:latin typeface="+mj-lt"/>
              </a:rPr>
              <a:t>Best return Investments . </a:t>
            </a:r>
          </a:p>
        </p:txBody>
      </p:sp>
    </p:spTree>
    <p:extLst>
      <p:ext uri="{BB962C8B-B14F-4D97-AF65-F5344CB8AC3E}">
        <p14:creationId xmlns:p14="http://schemas.microsoft.com/office/powerpoint/2010/main" val="200714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5EAEA38E-A85B-4034-B49D-36862302342F}"/>
              </a:ext>
            </a:extLst>
          </p:cNvPr>
          <p:cNvSpPr>
            <a:spLocks noGrp="1"/>
          </p:cNvSpPr>
          <p:nvPr>
            <p:ph type="title" idx="4294967295"/>
          </p:nvPr>
        </p:nvSpPr>
        <p:spPr>
          <a:xfrm>
            <a:off x="0" y="365125"/>
            <a:ext cx="10515600" cy="1325563"/>
          </a:xfrm>
        </p:spPr>
        <p:txBody>
          <a:bodyPr/>
          <a:lstStyle/>
          <a:p>
            <a:r>
              <a:rPr lang="en-US" dirty="0"/>
              <a:t>Balanced scorecard slide 6</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1463904" y="292100"/>
            <a:ext cx="9264193" cy="492443"/>
          </a:xfrm>
          <a:prstGeom prst="rect">
            <a:avLst/>
          </a:prstGeom>
          <a:noFill/>
        </p:spPr>
        <p:txBody>
          <a:bodyPr wrap="square" lIns="0" tIns="0" rIns="0" bIns="0" rtlCol="0" anchor="ctr">
            <a:spAutoFit/>
          </a:bodyPr>
          <a:lstStyle/>
          <a:p>
            <a:pPr algn="ctr"/>
            <a:r>
              <a:rPr lang="en-US" sz="3200" b="1" dirty="0">
                <a:latin typeface="+mj-lt"/>
              </a:rPr>
              <a:t>Key Success Factors.</a:t>
            </a:r>
            <a:endParaRPr lang="en-US" sz="3600" dirty="0">
              <a:latin typeface="+mj-lt"/>
            </a:endParaRPr>
          </a:p>
        </p:txBody>
      </p:sp>
      <p:sp>
        <p:nvSpPr>
          <p:cNvPr id="118" name="TextBox 117">
            <a:extLst>
              <a:ext uri="{FF2B5EF4-FFF2-40B4-BE49-F238E27FC236}">
                <a16:creationId xmlns:a16="http://schemas.microsoft.com/office/drawing/2014/main" id="{D27FAFDD-4949-41BF-8D68-1EDF4AB38190}"/>
              </a:ext>
            </a:extLst>
          </p:cNvPr>
          <p:cNvSpPr txBox="1"/>
          <p:nvPr/>
        </p:nvSpPr>
        <p:spPr>
          <a:xfrm>
            <a:off x="1463904" y="886143"/>
            <a:ext cx="9264192" cy="307777"/>
          </a:xfrm>
          <a:prstGeom prst="rect">
            <a:avLst/>
          </a:prstGeom>
          <a:noFill/>
        </p:spPr>
        <p:txBody>
          <a:bodyPr wrap="square" lIns="0" tIns="0" rIns="0" bIns="0" rtlCol="0">
            <a:spAutoFit/>
          </a:bodyPr>
          <a:lstStyle/>
          <a:p>
            <a:pPr algn="ctr"/>
            <a:r>
              <a:rPr lang="en-US" sz="2000" dirty="0"/>
              <a:t>INTERNAL or SECTOR COORDINATION PERSPECTIVE</a:t>
            </a:r>
          </a:p>
        </p:txBody>
      </p:sp>
      <p:sp>
        <p:nvSpPr>
          <p:cNvPr id="87" name="Rectangle 86">
            <a:extLst>
              <a:ext uri="{FF2B5EF4-FFF2-40B4-BE49-F238E27FC236}">
                <a16:creationId xmlns:a16="http://schemas.microsoft.com/office/drawing/2014/main" id="{CF18BD6A-7A50-4D14-99B3-5C321D74392B}"/>
              </a:ext>
            </a:extLst>
          </p:cNvPr>
          <p:cNvSpPr/>
          <p:nvPr/>
        </p:nvSpPr>
        <p:spPr>
          <a:xfrm>
            <a:off x="2126458" y="1580166"/>
            <a:ext cx="1454942" cy="4191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Legal Reforms </a:t>
            </a:r>
          </a:p>
        </p:txBody>
      </p:sp>
      <p:sp>
        <p:nvSpPr>
          <p:cNvPr id="93" name="Rectangle 92">
            <a:extLst>
              <a:ext uri="{FF2B5EF4-FFF2-40B4-BE49-F238E27FC236}">
                <a16:creationId xmlns:a16="http://schemas.microsoft.com/office/drawing/2014/main" id="{93E1D3EB-19C6-463C-BA3C-70912EBA3AA7}"/>
              </a:ext>
            </a:extLst>
          </p:cNvPr>
          <p:cNvSpPr/>
          <p:nvPr/>
        </p:nvSpPr>
        <p:spPr>
          <a:xfrm>
            <a:off x="5386388" y="1580166"/>
            <a:ext cx="1840706" cy="419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Leadership and political support</a:t>
            </a:r>
          </a:p>
        </p:txBody>
      </p:sp>
      <p:cxnSp>
        <p:nvCxnSpPr>
          <p:cNvPr id="99" name="Straight Arrow Connector 98">
            <a:extLst>
              <a:ext uri="{FF2B5EF4-FFF2-40B4-BE49-F238E27FC236}">
                <a16:creationId xmlns:a16="http://schemas.microsoft.com/office/drawing/2014/main" id="{A5D12A48-D06E-451A-A587-30F165FF0D48}"/>
              </a:ext>
              <a:ext uri="{C183D7F6-B498-43B3-948B-1728B52AA6E4}">
                <adec:decorative xmlns:adec="http://schemas.microsoft.com/office/drawing/2017/decorative" val="1"/>
              </a:ext>
            </a:extLst>
          </p:cNvPr>
          <p:cNvCxnSpPr>
            <a:cxnSpLocks/>
            <a:stCxn id="87" idx="2"/>
            <a:endCxn id="88" idx="0"/>
          </p:cNvCxnSpPr>
          <p:nvPr/>
        </p:nvCxnSpPr>
        <p:spPr>
          <a:xfrm>
            <a:off x="2853929" y="1999266"/>
            <a:ext cx="0" cy="387537"/>
          </a:xfrm>
          <a:prstGeom prst="straightConnector1">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BC3B028D-85D5-4E3C-98E6-C2DDA408C863}"/>
              </a:ext>
              <a:ext uri="{C183D7F6-B498-43B3-948B-1728B52AA6E4}">
                <adec:decorative xmlns:adec="http://schemas.microsoft.com/office/drawing/2017/decorative" val="1"/>
              </a:ext>
            </a:extLst>
          </p:cNvPr>
          <p:cNvCxnSpPr>
            <a:cxnSpLocks/>
            <a:stCxn id="93" idx="2"/>
            <a:endCxn id="92" idx="0"/>
          </p:cNvCxnSpPr>
          <p:nvPr/>
        </p:nvCxnSpPr>
        <p:spPr>
          <a:xfrm>
            <a:off x="6306741" y="1999266"/>
            <a:ext cx="0" cy="38753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2121974-F50C-417B-BF7F-C5A2E6127C52}"/>
              </a:ext>
            </a:extLst>
          </p:cNvPr>
          <p:cNvSpPr/>
          <p:nvPr/>
        </p:nvSpPr>
        <p:spPr>
          <a:xfrm>
            <a:off x="2126458" y="2386803"/>
            <a:ext cx="1454942" cy="419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Policy Reforms</a:t>
            </a:r>
          </a:p>
        </p:txBody>
      </p:sp>
      <p:sp>
        <p:nvSpPr>
          <p:cNvPr id="92" name="Rectangle 91">
            <a:extLst>
              <a:ext uri="{FF2B5EF4-FFF2-40B4-BE49-F238E27FC236}">
                <a16:creationId xmlns:a16="http://schemas.microsoft.com/office/drawing/2014/main" id="{E929685B-1D4E-4B07-96C2-023D2EFA61DE}"/>
              </a:ext>
            </a:extLst>
          </p:cNvPr>
          <p:cNvSpPr/>
          <p:nvPr/>
        </p:nvSpPr>
        <p:spPr>
          <a:xfrm>
            <a:off x="5386388" y="2386803"/>
            <a:ext cx="1840706" cy="419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Mandate ownership and accountability</a:t>
            </a:r>
          </a:p>
        </p:txBody>
      </p:sp>
      <p:cxnSp>
        <p:nvCxnSpPr>
          <p:cNvPr id="106" name="Straight Connector 105">
            <a:extLst>
              <a:ext uri="{FF2B5EF4-FFF2-40B4-BE49-F238E27FC236}">
                <a16:creationId xmlns:a16="http://schemas.microsoft.com/office/drawing/2014/main" id="{D1EB989A-9896-4B3F-B92F-B042472E839D}"/>
              </a:ext>
              <a:ext uri="{C183D7F6-B498-43B3-948B-1728B52AA6E4}">
                <adec:decorative xmlns:adec="http://schemas.microsoft.com/office/drawing/2017/decorative" val="1"/>
              </a:ext>
            </a:extLst>
          </p:cNvPr>
          <p:cNvCxnSpPr>
            <a:cxnSpLocks/>
            <a:stCxn id="92" idx="3"/>
            <a:endCxn id="96" idx="1"/>
          </p:cNvCxnSpPr>
          <p:nvPr/>
        </p:nvCxnSpPr>
        <p:spPr>
          <a:xfrm>
            <a:off x="7227094" y="2596353"/>
            <a:ext cx="227004" cy="0"/>
          </a:xfrm>
          <a:prstGeom prst="line">
            <a:avLst/>
          </a:prstGeom>
          <a:ln>
            <a:solidFill>
              <a:schemeClr val="tx2"/>
            </a:solidFill>
            <a:headEnd type="arrow"/>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B858982C-C418-4017-A439-9781F01ED7E3}"/>
              </a:ext>
            </a:extLst>
          </p:cNvPr>
          <p:cNvSpPr/>
          <p:nvPr/>
        </p:nvSpPr>
        <p:spPr>
          <a:xfrm>
            <a:off x="7454098" y="2386803"/>
            <a:ext cx="1883973" cy="419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Local Coordination and communication</a:t>
            </a:r>
          </a:p>
        </p:txBody>
      </p:sp>
      <p:cxnSp>
        <p:nvCxnSpPr>
          <p:cNvPr id="107" name="Straight Connector 106">
            <a:extLst>
              <a:ext uri="{FF2B5EF4-FFF2-40B4-BE49-F238E27FC236}">
                <a16:creationId xmlns:a16="http://schemas.microsoft.com/office/drawing/2014/main" id="{630D6D37-FAFB-4A48-B319-2DCDD9B56DE7}"/>
              </a:ext>
              <a:ext uri="{C183D7F6-B498-43B3-948B-1728B52AA6E4}">
                <adec:decorative xmlns:adec="http://schemas.microsoft.com/office/drawing/2017/decorative" val="1"/>
              </a:ext>
            </a:extLst>
          </p:cNvPr>
          <p:cNvCxnSpPr>
            <a:cxnSpLocks/>
            <a:stCxn id="96" idx="3"/>
            <a:endCxn id="97" idx="1"/>
          </p:cNvCxnSpPr>
          <p:nvPr/>
        </p:nvCxnSpPr>
        <p:spPr>
          <a:xfrm flipV="1">
            <a:off x="9338071" y="2588417"/>
            <a:ext cx="303928" cy="7936"/>
          </a:xfrm>
          <a:prstGeom prst="line">
            <a:avLst/>
          </a:prstGeom>
          <a:ln>
            <a:solidFill>
              <a:schemeClr val="tx2"/>
            </a:solidFill>
            <a:headEnd type="arrow"/>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BB3D2411-3E3C-4333-B637-78F73AB788B8}"/>
              </a:ext>
            </a:extLst>
          </p:cNvPr>
          <p:cNvSpPr/>
          <p:nvPr/>
        </p:nvSpPr>
        <p:spPr>
          <a:xfrm>
            <a:off x="9641999" y="2342195"/>
            <a:ext cx="1419225" cy="49244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Community Capacity</a:t>
            </a:r>
          </a:p>
        </p:txBody>
      </p:sp>
      <p:cxnSp>
        <p:nvCxnSpPr>
          <p:cNvPr id="100" name="Straight Arrow Connector 99">
            <a:extLst>
              <a:ext uri="{FF2B5EF4-FFF2-40B4-BE49-F238E27FC236}">
                <a16:creationId xmlns:a16="http://schemas.microsoft.com/office/drawing/2014/main" id="{1A130D89-F681-4A3B-9049-9C37FC9CC37B}"/>
              </a:ext>
              <a:ext uri="{C183D7F6-B498-43B3-948B-1728B52AA6E4}">
                <adec:decorative xmlns:adec="http://schemas.microsoft.com/office/drawing/2017/decorative" val="1"/>
              </a:ext>
            </a:extLst>
          </p:cNvPr>
          <p:cNvCxnSpPr>
            <a:cxnSpLocks/>
            <a:stCxn id="88" idx="2"/>
            <a:endCxn id="89" idx="0"/>
          </p:cNvCxnSpPr>
          <p:nvPr/>
        </p:nvCxnSpPr>
        <p:spPr>
          <a:xfrm flipH="1">
            <a:off x="2851389" y="2805903"/>
            <a:ext cx="2540" cy="1647825"/>
          </a:xfrm>
          <a:prstGeom prst="straightConnector1">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711ED3C-D7AD-42D4-9687-292E16267E75}"/>
              </a:ext>
              <a:ext uri="{C183D7F6-B498-43B3-948B-1728B52AA6E4}">
                <adec:decorative xmlns:adec="http://schemas.microsoft.com/office/drawing/2017/decorative" val="1"/>
              </a:ext>
            </a:extLst>
          </p:cNvPr>
          <p:cNvCxnSpPr>
            <a:cxnSpLocks/>
            <a:stCxn id="92" idx="2"/>
            <a:endCxn id="91" idx="0"/>
          </p:cNvCxnSpPr>
          <p:nvPr/>
        </p:nvCxnSpPr>
        <p:spPr>
          <a:xfrm>
            <a:off x="6306741" y="2805903"/>
            <a:ext cx="0" cy="30327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0BF3C12-5670-4E5D-93BA-D74D49061DE9}"/>
              </a:ext>
              <a:ext uri="{C183D7F6-B498-43B3-948B-1728B52AA6E4}">
                <adec:decorative xmlns:adec="http://schemas.microsoft.com/office/drawing/2017/decorative" val="1"/>
              </a:ext>
            </a:extLst>
          </p:cNvPr>
          <p:cNvCxnSpPr>
            <a:cxnSpLocks/>
            <a:stCxn id="97" idx="2"/>
            <a:endCxn id="98" idx="0"/>
          </p:cNvCxnSpPr>
          <p:nvPr/>
        </p:nvCxnSpPr>
        <p:spPr>
          <a:xfrm flipH="1">
            <a:off x="10348040" y="2834638"/>
            <a:ext cx="3572" cy="805168"/>
          </a:xfrm>
          <a:prstGeom prst="line">
            <a:avLst/>
          </a:prstGeom>
          <a:ln>
            <a:solidFill>
              <a:schemeClr val="tx2"/>
            </a:solidFill>
            <a:headEnd type="arrow"/>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41F916-074E-4920-B358-4BFFAA4876BA}"/>
              </a:ext>
              <a:ext uri="{C183D7F6-B498-43B3-948B-1728B52AA6E4}">
                <adec:decorative xmlns:adec="http://schemas.microsoft.com/office/drawing/2017/decorative" val="1"/>
              </a:ext>
            </a:extLst>
          </p:cNvPr>
          <p:cNvCxnSpPr>
            <a:endCxn id="90" idx="1"/>
          </p:cNvCxnSpPr>
          <p:nvPr/>
        </p:nvCxnSpPr>
        <p:spPr>
          <a:xfrm>
            <a:off x="2836070" y="3318730"/>
            <a:ext cx="920352" cy="0"/>
          </a:xfrm>
          <a:prstGeom prst="line">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B4160C21-F361-48A2-A166-F75EBD284F0F}"/>
              </a:ext>
            </a:extLst>
          </p:cNvPr>
          <p:cNvSpPr/>
          <p:nvPr/>
        </p:nvSpPr>
        <p:spPr>
          <a:xfrm>
            <a:off x="3756423" y="3109180"/>
            <a:ext cx="1419225" cy="419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Adeq Funding</a:t>
            </a:r>
          </a:p>
        </p:txBody>
      </p:sp>
      <p:cxnSp>
        <p:nvCxnSpPr>
          <p:cNvPr id="101" name="Straight Connector 100">
            <a:extLst>
              <a:ext uri="{FF2B5EF4-FFF2-40B4-BE49-F238E27FC236}">
                <a16:creationId xmlns:a16="http://schemas.microsoft.com/office/drawing/2014/main" id="{6032CE92-3197-44A3-A31A-981D7C2CE8D8}"/>
              </a:ext>
              <a:ext uri="{C183D7F6-B498-43B3-948B-1728B52AA6E4}">
                <adec:decorative xmlns:adec="http://schemas.microsoft.com/office/drawing/2017/decorative" val="1"/>
              </a:ext>
            </a:extLst>
          </p:cNvPr>
          <p:cNvCxnSpPr>
            <a:cxnSpLocks/>
            <a:stCxn id="90" idx="3"/>
            <a:endCxn id="91" idx="1"/>
          </p:cNvCxnSpPr>
          <p:nvPr/>
        </p:nvCxnSpPr>
        <p:spPr>
          <a:xfrm>
            <a:off x="5175648" y="3318730"/>
            <a:ext cx="210740" cy="0"/>
          </a:xfrm>
          <a:prstGeom prst="line">
            <a:avLst/>
          </a:prstGeom>
          <a:ln>
            <a:solidFill>
              <a:schemeClr val="tx2"/>
            </a:solidFill>
            <a:headEnd type="arrow"/>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462D02FB-C308-4ACF-94D8-8906D7A3A925}"/>
              </a:ext>
            </a:extLst>
          </p:cNvPr>
          <p:cNvSpPr/>
          <p:nvPr/>
        </p:nvSpPr>
        <p:spPr>
          <a:xfrm>
            <a:off x="5386388" y="3109180"/>
            <a:ext cx="1840706" cy="419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Partnerships </a:t>
            </a:r>
          </a:p>
        </p:txBody>
      </p:sp>
      <p:cxnSp>
        <p:nvCxnSpPr>
          <p:cNvPr id="105" name="Elbow Connector 2052">
            <a:extLst>
              <a:ext uri="{FF2B5EF4-FFF2-40B4-BE49-F238E27FC236}">
                <a16:creationId xmlns:a16="http://schemas.microsoft.com/office/drawing/2014/main" id="{C39FEEB9-AA9B-48B0-87E3-42864E2C88C7}"/>
              </a:ext>
              <a:ext uri="{C183D7F6-B498-43B3-948B-1728B52AA6E4}">
                <adec:decorative xmlns:adec="http://schemas.microsoft.com/office/drawing/2017/decorative" val="1"/>
              </a:ext>
            </a:extLst>
          </p:cNvPr>
          <p:cNvCxnSpPr>
            <a:cxnSpLocks/>
            <a:stCxn id="90" idx="2"/>
            <a:endCxn id="94" idx="1"/>
          </p:cNvCxnSpPr>
          <p:nvPr/>
        </p:nvCxnSpPr>
        <p:spPr>
          <a:xfrm rot="16200000" flipH="1">
            <a:off x="4669799" y="3324517"/>
            <a:ext cx="512827" cy="920352"/>
          </a:xfrm>
          <a:prstGeom prst="bentConnector2">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71856F54-C247-481E-B645-9912A2CB5CB1}"/>
              </a:ext>
            </a:extLst>
          </p:cNvPr>
          <p:cNvSpPr/>
          <p:nvPr/>
        </p:nvSpPr>
        <p:spPr>
          <a:xfrm>
            <a:off x="5386388" y="3831557"/>
            <a:ext cx="1838166" cy="4191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Eff Monitoring and reporting Systems</a:t>
            </a:r>
          </a:p>
        </p:txBody>
      </p:sp>
      <p:cxnSp>
        <p:nvCxnSpPr>
          <p:cNvPr id="109" name="Straight Connector 108">
            <a:extLst>
              <a:ext uri="{FF2B5EF4-FFF2-40B4-BE49-F238E27FC236}">
                <a16:creationId xmlns:a16="http://schemas.microsoft.com/office/drawing/2014/main" id="{B05A11C5-8898-4D6C-AFD1-BFA7B629DF54}"/>
              </a:ext>
              <a:ext uri="{C183D7F6-B498-43B3-948B-1728B52AA6E4}">
                <adec:decorative xmlns:adec="http://schemas.microsoft.com/office/drawing/2017/decorative" val="1"/>
              </a:ext>
            </a:extLst>
          </p:cNvPr>
          <p:cNvCxnSpPr>
            <a:cxnSpLocks/>
            <a:stCxn id="94" idx="3"/>
            <a:endCxn id="98" idx="1"/>
          </p:cNvCxnSpPr>
          <p:nvPr/>
        </p:nvCxnSpPr>
        <p:spPr>
          <a:xfrm>
            <a:off x="7224554" y="4041107"/>
            <a:ext cx="1421765" cy="5660"/>
          </a:xfrm>
          <a:prstGeom prst="line">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B6CA5371-C167-4D69-82A1-5F7BD8001E16}"/>
              </a:ext>
            </a:extLst>
          </p:cNvPr>
          <p:cNvSpPr/>
          <p:nvPr/>
        </p:nvSpPr>
        <p:spPr>
          <a:xfrm>
            <a:off x="8646319" y="3639806"/>
            <a:ext cx="3403441" cy="81392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Continuous review and foster adherence to appropriate accountability, reporting and responsibility structures </a:t>
            </a:r>
          </a:p>
        </p:txBody>
      </p:sp>
      <p:cxnSp>
        <p:nvCxnSpPr>
          <p:cNvPr id="110" name="Straight Arrow Connector 109">
            <a:extLst>
              <a:ext uri="{FF2B5EF4-FFF2-40B4-BE49-F238E27FC236}">
                <a16:creationId xmlns:a16="http://schemas.microsoft.com/office/drawing/2014/main" id="{24BDC773-99C9-4AA8-8028-E8372CB25DE1}"/>
              </a:ext>
              <a:ext uri="{C183D7F6-B498-43B3-948B-1728B52AA6E4}">
                <adec:decorative xmlns:adec="http://schemas.microsoft.com/office/drawing/2017/decorative" val="1"/>
              </a:ext>
            </a:extLst>
          </p:cNvPr>
          <p:cNvCxnSpPr>
            <a:cxnSpLocks/>
            <a:stCxn id="94" idx="2"/>
            <a:endCxn id="95" idx="0"/>
          </p:cNvCxnSpPr>
          <p:nvPr/>
        </p:nvCxnSpPr>
        <p:spPr>
          <a:xfrm>
            <a:off x="6305471" y="4250657"/>
            <a:ext cx="0" cy="30327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A1C54160-E82D-4FDD-B13C-7088B9F50E97}"/>
              </a:ext>
            </a:extLst>
          </p:cNvPr>
          <p:cNvSpPr/>
          <p:nvPr/>
        </p:nvSpPr>
        <p:spPr>
          <a:xfrm>
            <a:off x="2126458" y="4453728"/>
            <a:ext cx="1449861" cy="97069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Institutional  Reforms and coordination strengthening</a:t>
            </a:r>
          </a:p>
        </p:txBody>
      </p:sp>
      <p:sp>
        <p:nvSpPr>
          <p:cNvPr id="95" name="Rectangle 94">
            <a:extLst>
              <a:ext uri="{FF2B5EF4-FFF2-40B4-BE49-F238E27FC236}">
                <a16:creationId xmlns:a16="http://schemas.microsoft.com/office/drawing/2014/main" id="{5C5C719B-F6E5-4316-904E-AFF9BE7AFF86}"/>
              </a:ext>
            </a:extLst>
          </p:cNvPr>
          <p:cNvSpPr/>
          <p:nvPr/>
        </p:nvSpPr>
        <p:spPr>
          <a:xfrm>
            <a:off x="5386388" y="4553934"/>
            <a:ext cx="1838166" cy="419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Managing Change</a:t>
            </a:r>
          </a:p>
        </p:txBody>
      </p:sp>
      <p:cxnSp>
        <p:nvCxnSpPr>
          <p:cNvPr id="112" name="Straight Arrow Connector 111">
            <a:extLst>
              <a:ext uri="{FF2B5EF4-FFF2-40B4-BE49-F238E27FC236}">
                <a16:creationId xmlns:a16="http://schemas.microsoft.com/office/drawing/2014/main" id="{374D43FD-18AD-46B6-9289-88193B4F4E8A}"/>
              </a:ext>
              <a:ext uri="{C183D7F6-B498-43B3-948B-1728B52AA6E4}">
                <adec:decorative xmlns:adec="http://schemas.microsoft.com/office/drawing/2017/decorative" val="1"/>
              </a:ext>
            </a:extLst>
          </p:cNvPr>
          <p:cNvCxnSpPr>
            <a:cxnSpLocks/>
            <a:stCxn id="95" idx="2"/>
          </p:cNvCxnSpPr>
          <p:nvPr/>
        </p:nvCxnSpPr>
        <p:spPr>
          <a:xfrm>
            <a:off x="6305471" y="4973034"/>
            <a:ext cx="0" cy="3048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9388A474-93BB-447A-97FB-53185800DC17}"/>
              </a:ext>
              <a:ext uri="{C183D7F6-B498-43B3-948B-1728B52AA6E4}">
                <adec:decorative xmlns:adec="http://schemas.microsoft.com/office/drawing/2017/decorative" val="1"/>
              </a:ext>
            </a:extLst>
          </p:cNvPr>
          <p:cNvSpPr/>
          <p:nvPr/>
        </p:nvSpPr>
        <p:spPr>
          <a:xfrm>
            <a:off x="5386388" y="5294110"/>
            <a:ext cx="5098732" cy="10304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prstClr val="white"/>
              </a:solidFill>
            </a:endParaRPr>
          </a:p>
        </p:txBody>
      </p:sp>
      <p:sp>
        <p:nvSpPr>
          <p:cNvPr id="6" name="Oval 5">
            <a:extLst>
              <a:ext uri="{FF2B5EF4-FFF2-40B4-BE49-F238E27FC236}">
                <a16:creationId xmlns:a16="http://schemas.microsoft.com/office/drawing/2014/main" id="{3962C27C-2780-421B-A554-79F4655F0D26}"/>
              </a:ext>
              <a:ext uri="{C183D7F6-B498-43B3-948B-1728B52AA6E4}">
                <adec:decorative xmlns:adec="http://schemas.microsoft.com/office/drawing/2017/decorative" val="1"/>
              </a:ext>
            </a:extLst>
          </p:cNvPr>
          <p:cNvSpPr/>
          <p:nvPr/>
        </p:nvSpPr>
        <p:spPr>
          <a:xfrm>
            <a:off x="5520067" y="5469241"/>
            <a:ext cx="680229" cy="6802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112">
            <a:extLst>
              <a:ext uri="{FF2B5EF4-FFF2-40B4-BE49-F238E27FC236}">
                <a16:creationId xmlns:a16="http://schemas.microsoft.com/office/drawing/2014/main" id="{B141192B-B52E-4C38-8B5F-C21751B795F6}"/>
              </a:ext>
            </a:extLst>
          </p:cNvPr>
          <p:cNvSpPr txBox="1"/>
          <p:nvPr/>
        </p:nvSpPr>
        <p:spPr>
          <a:xfrm>
            <a:off x="6441440" y="5445760"/>
            <a:ext cx="3472008" cy="646331"/>
          </a:xfrm>
          <a:prstGeom prst="rect">
            <a:avLst/>
          </a:prstGeom>
          <a:noFill/>
          <a:ln w="6350">
            <a:noFill/>
            <a:prstDash val="dash"/>
          </a:ln>
        </p:spPr>
        <p:txBody>
          <a:bodyPr wrap="square" lIns="0" tIns="0" rIns="0" bIns="0" rtlCol="0">
            <a:spAutoFit/>
          </a:bodyPr>
          <a:lstStyle/>
          <a:p>
            <a:r>
              <a:rPr lang="en-US" sz="1400" dirty="0">
                <a:solidFill>
                  <a:prstClr val="white"/>
                </a:solidFill>
              </a:rPr>
              <a:t>Enhanced National, Local and Community Based DRM Capacity to plan, prepare, Respond, Reduce and Build back better. </a:t>
            </a:r>
          </a:p>
        </p:txBody>
      </p:sp>
      <p:sp>
        <p:nvSpPr>
          <p:cNvPr id="117" name="Freeform 3518" descr="This image is an icon of an inbox. ">
            <a:extLst>
              <a:ext uri="{FF2B5EF4-FFF2-40B4-BE49-F238E27FC236}">
                <a16:creationId xmlns:a16="http://schemas.microsoft.com/office/drawing/2014/main" id="{21764520-7BD4-46C9-89F1-B8816020D453}"/>
              </a:ext>
            </a:extLst>
          </p:cNvPr>
          <p:cNvSpPr>
            <a:spLocks noEditPoints="1"/>
          </p:cNvSpPr>
          <p:nvPr/>
        </p:nvSpPr>
        <p:spPr bwMode="auto">
          <a:xfrm>
            <a:off x="5716514" y="5671243"/>
            <a:ext cx="287337" cy="276225"/>
          </a:xfrm>
          <a:custGeom>
            <a:avLst/>
            <a:gdLst>
              <a:gd name="T0" fmla="*/ 482 w 720"/>
              <a:gd name="T1" fmla="*/ 464 h 696"/>
              <a:gd name="T2" fmla="*/ 476 w 720"/>
              <a:gd name="T3" fmla="*/ 523 h 696"/>
              <a:gd name="T4" fmla="*/ 451 w 720"/>
              <a:gd name="T5" fmla="*/ 549 h 696"/>
              <a:gd name="T6" fmla="*/ 295 w 720"/>
              <a:gd name="T7" fmla="*/ 553 h 696"/>
              <a:gd name="T8" fmla="*/ 275 w 720"/>
              <a:gd name="T9" fmla="*/ 542 h 696"/>
              <a:gd name="T10" fmla="*/ 264 w 720"/>
              <a:gd name="T11" fmla="*/ 512 h 696"/>
              <a:gd name="T12" fmla="*/ 261 w 720"/>
              <a:gd name="T13" fmla="*/ 460 h 696"/>
              <a:gd name="T14" fmla="*/ 127 w 720"/>
              <a:gd name="T15" fmla="*/ 312 h 696"/>
              <a:gd name="T16" fmla="*/ 148 w 720"/>
              <a:gd name="T17" fmla="*/ 416 h 696"/>
              <a:gd name="T18" fmla="*/ 569 w 720"/>
              <a:gd name="T19" fmla="*/ 419 h 696"/>
              <a:gd name="T20" fmla="*/ 577 w 720"/>
              <a:gd name="T21" fmla="*/ 312 h 696"/>
              <a:gd name="T22" fmla="*/ 254 w 720"/>
              <a:gd name="T23" fmla="*/ 339 h 696"/>
              <a:gd name="T24" fmla="*/ 478 w 720"/>
              <a:gd name="T25" fmla="*/ 347 h 696"/>
              <a:gd name="T26" fmla="*/ 471 w 720"/>
              <a:gd name="T27" fmla="*/ 363 h 696"/>
              <a:gd name="T28" fmla="*/ 245 w 720"/>
              <a:gd name="T29" fmla="*/ 360 h 696"/>
              <a:gd name="T30" fmla="*/ 245 w 720"/>
              <a:gd name="T31" fmla="*/ 343 h 696"/>
              <a:gd name="T32" fmla="*/ 466 w 720"/>
              <a:gd name="T33" fmla="*/ 265 h 696"/>
              <a:gd name="T34" fmla="*/ 479 w 720"/>
              <a:gd name="T35" fmla="*/ 276 h 696"/>
              <a:gd name="T36" fmla="*/ 466 w 720"/>
              <a:gd name="T37" fmla="*/ 288 h 696"/>
              <a:gd name="T38" fmla="*/ 243 w 720"/>
              <a:gd name="T39" fmla="*/ 282 h 696"/>
              <a:gd name="T40" fmla="*/ 249 w 720"/>
              <a:gd name="T41" fmla="*/ 265 h 696"/>
              <a:gd name="T42" fmla="*/ 471 w 720"/>
              <a:gd name="T43" fmla="*/ 193 h 696"/>
              <a:gd name="T44" fmla="*/ 478 w 720"/>
              <a:gd name="T45" fmla="*/ 208 h 696"/>
              <a:gd name="T46" fmla="*/ 254 w 720"/>
              <a:gd name="T47" fmla="*/ 216 h 696"/>
              <a:gd name="T48" fmla="*/ 243 w 720"/>
              <a:gd name="T49" fmla="*/ 205 h 696"/>
              <a:gd name="T50" fmla="*/ 254 w 720"/>
              <a:gd name="T51" fmla="*/ 192 h 696"/>
              <a:gd name="T52" fmla="*/ 293 w 720"/>
              <a:gd name="T53" fmla="*/ 76 h 696"/>
              <a:gd name="T54" fmla="*/ 293 w 720"/>
              <a:gd name="T55" fmla="*/ 93 h 696"/>
              <a:gd name="T56" fmla="*/ 249 w 720"/>
              <a:gd name="T57" fmla="*/ 95 h 696"/>
              <a:gd name="T58" fmla="*/ 243 w 720"/>
              <a:gd name="T59" fmla="*/ 80 h 696"/>
              <a:gd name="T60" fmla="*/ 315 w 720"/>
              <a:gd name="T61" fmla="*/ 120 h 696"/>
              <a:gd name="T62" fmla="*/ 478 w 720"/>
              <a:gd name="T63" fmla="*/ 128 h 696"/>
              <a:gd name="T64" fmla="*/ 471 w 720"/>
              <a:gd name="T65" fmla="*/ 143 h 696"/>
              <a:gd name="T66" fmla="*/ 307 w 720"/>
              <a:gd name="T67" fmla="*/ 140 h 696"/>
              <a:gd name="T68" fmla="*/ 307 w 720"/>
              <a:gd name="T69" fmla="*/ 124 h 696"/>
              <a:gd name="T70" fmla="*/ 720 w 720"/>
              <a:gd name="T71" fmla="*/ 467 h 696"/>
              <a:gd name="T72" fmla="*/ 719 w 720"/>
              <a:gd name="T73" fmla="*/ 463 h 696"/>
              <a:gd name="T74" fmla="*/ 606 w 720"/>
              <a:gd name="T75" fmla="*/ 289 h 696"/>
              <a:gd name="T76" fmla="*/ 577 w 720"/>
              <a:gd name="T77" fmla="*/ 12 h 696"/>
              <a:gd name="T78" fmla="*/ 565 w 720"/>
              <a:gd name="T79" fmla="*/ 0 h 696"/>
              <a:gd name="T80" fmla="*/ 145 w 720"/>
              <a:gd name="T81" fmla="*/ 7 h 696"/>
              <a:gd name="T82" fmla="*/ 117 w 720"/>
              <a:gd name="T83" fmla="*/ 289 h 696"/>
              <a:gd name="T84" fmla="*/ 1 w 720"/>
              <a:gd name="T85" fmla="*/ 463 h 696"/>
              <a:gd name="T86" fmla="*/ 0 w 720"/>
              <a:gd name="T87" fmla="*/ 465 h 696"/>
              <a:gd name="T88" fmla="*/ 0 w 720"/>
              <a:gd name="T89" fmla="*/ 469 h 696"/>
              <a:gd name="T90" fmla="*/ 8 w 720"/>
              <a:gd name="T91" fmla="*/ 696 h 696"/>
              <a:gd name="T92" fmla="*/ 718 w 720"/>
              <a:gd name="T93" fmla="*/ 694 h 696"/>
              <a:gd name="T94" fmla="*/ 720 w 720"/>
              <a:gd name="T95" fmla="*/ 46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0" h="696">
                <a:moveTo>
                  <a:pt x="493" y="456"/>
                </a:moveTo>
                <a:lnTo>
                  <a:pt x="488" y="458"/>
                </a:lnTo>
                <a:lnTo>
                  <a:pt x="484" y="460"/>
                </a:lnTo>
                <a:lnTo>
                  <a:pt x="482" y="464"/>
                </a:lnTo>
                <a:lnTo>
                  <a:pt x="480" y="469"/>
                </a:lnTo>
                <a:lnTo>
                  <a:pt x="480" y="505"/>
                </a:lnTo>
                <a:lnTo>
                  <a:pt x="479" y="514"/>
                </a:lnTo>
                <a:lnTo>
                  <a:pt x="476" y="523"/>
                </a:lnTo>
                <a:lnTo>
                  <a:pt x="473" y="532"/>
                </a:lnTo>
                <a:lnTo>
                  <a:pt x="466" y="538"/>
                </a:lnTo>
                <a:lnTo>
                  <a:pt x="460" y="545"/>
                </a:lnTo>
                <a:lnTo>
                  <a:pt x="451" y="549"/>
                </a:lnTo>
                <a:lnTo>
                  <a:pt x="442" y="551"/>
                </a:lnTo>
                <a:lnTo>
                  <a:pt x="433" y="553"/>
                </a:lnTo>
                <a:lnTo>
                  <a:pt x="300" y="553"/>
                </a:lnTo>
                <a:lnTo>
                  <a:pt x="295" y="553"/>
                </a:lnTo>
                <a:lnTo>
                  <a:pt x="290" y="551"/>
                </a:lnTo>
                <a:lnTo>
                  <a:pt x="285" y="550"/>
                </a:lnTo>
                <a:lnTo>
                  <a:pt x="281" y="547"/>
                </a:lnTo>
                <a:lnTo>
                  <a:pt x="275" y="542"/>
                </a:lnTo>
                <a:lnTo>
                  <a:pt x="271" y="536"/>
                </a:lnTo>
                <a:lnTo>
                  <a:pt x="267" y="528"/>
                </a:lnTo>
                <a:lnTo>
                  <a:pt x="266" y="519"/>
                </a:lnTo>
                <a:lnTo>
                  <a:pt x="264" y="512"/>
                </a:lnTo>
                <a:lnTo>
                  <a:pt x="264" y="505"/>
                </a:lnTo>
                <a:lnTo>
                  <a:pt x="264" y="469"/>
                </a:lnTo>
                <a:lnTo>
                  <a:pt x="263" y="464"/>
                </a:lnTo>
                <a:lnTo>
                  <a:pt x="261" y="460"/>
                </a:lnTo>
                <a:lnTo>
                  <a:pt x="257" y="458"/>
                </a:lnTo>
                <a:lnTo>
                  <a:pt x="252" y="456"/>
                </a:lnTo>
                <a:lnTo>
                  <a:pt x="33" y="456"/>
                </a:lnTo>
                <a:lnTo>
                  <a:pt x="127" y="312"/>
                </a:lnTo>
                <a:lnTo>
                  <a:pt x="144" y="312"/>
                </a:lnTo>
                <a:lnTo>
                  <a:pt x="144" y="409"/>
                </a:lnTo>
                <a:lnTo>
                  <a:pt x="145" y="413"/>
                </a:lnTo>
                <a:lnTo>
                  <a:pt x="148" y="416"/>
                </a:lnTo>
                <a:lnTo>
                  <a:pt x="151" y="419"/>
                </a:lnTo>
                <a:lnTo>
                  <a:pt x="157" y="420"/>
                </a:lnTo>
                <a:lnTo>
                  <a:pt x="565" y="420"/>
                </a:lnTo>
                <a:lnTo>
                  <a:pt x="569" y="419"/>
                </a:lnTo>
                <a:lnTo>
                  <a:pt x="573" y="416"/>
                </a:lnTo>
                <a:lnTo>
                  <a:pt x="575" y="413"/>
                </a:lnTo>
                <a:lnTo>
                  <a:pt x="577" y="409"/>
                </a:lnTo>
                <a:lnTo>
                  <a:pt x="577" y="312"/>
                </a:lnTo>
                <a:lnTo>
                  <a:pt x="595" y="312"/>
                </a:lnTo>
                <a:lnTo>
                  <a:pt x="687" y="456"/>
                </a:lnTo>
                <a:lnTo>
                  <a:pt x="493" y="456"/>
                </a:lnTo>
                <a:close/>
                <a:moveTo>
                  <a:pt x="254" y="339"/>
                </a:moveTo>
                <a:lnTo>
                  <a:pt x="466" y="339"/>
                </a:lnTo>
                <a:lnTo>
                  <a:pt x="471" y="341"/>
                </a:lnTo>
                <a:lnTo>
                  <a:pt x="475" y="343"/>
                </a:lnTo>
                <a:lnTo>
                  <a:pt x="478" y="347"/>
                </a:lnTo>
                <a:lnTo>
                  <a:pt x="479" y="351"/>
                </a:lnTo>
                <a:lnTo>
                  <a:pt x="478" y="356"/>
                </a:lnTo>
                <a:lnTo>
                  <a:pt x="475" y="360"/>
                </a:lnTo>
                <a:lnTo>
                  <a:pt x="471" y="363"/>
                </a:lnTo>
                <a:lnTo>
                  <a:pt x="466" y="364"/>
                </a:lnTo>
                <a:lnTo>
                  <a:pt x="254" y="364"/>
                </a:lnTo>
                <a:lnTo>
                  <a:pt x="249" y="363"/>
                </a:lnTo>
                <a:lnTo>
                  <a:pt x="245" y="360"/>
                </a:lnTo>
                <a:lnTo>
                  <a:pt x="243" y="356"/>
                </a:lnTo>
                <a:lnTo>
                  <a:pt x="243" y="351"/>
                </a:lnTo>
                <a:lnTo>
                  <a:pt x="243" y="347"/>
                </a:lnTo>
                <a:lnTo>
                  <a:pt x="245" y="343"/>
                </a:lnTo>
                <a:lnTo>
                  <a:pt x="249" y="341"/>
                </a:lnTo>
                <a:lnTo>
                  <a:pt x="254" y="339"/>
                </a:lnTo>
                <a:close/>
                <a:moveTo>
                  <a:pt x="254" y="265"/>
                </a:moveTo>
                <a:lnTo>
                  <a:pt x="466" y="265"/>
                </a:lnTo>
                <a:lnTo>
                  <a:pt x="471" y="265"/>
                </a:lnTo>
                <a:lnTo>
                  <a:pt x="475" y="268"/>
                </a:lnTo>
                <a:lnTo>
                  <a:pt x="478" y="271"/>
                </a:lnTo>
                <a:lnTo>
                  <a:pt x="479" y="276"/>
                </a:lnTo>
                <a:lnTo>
                  <a:pt x="478" y="282"/>
                </a:lnTo>
                <a:lnTo>
                  <a:pt x="475" y="285"/>
                </a:lnTo>
                <a:lnTo>
                  <a:pt x="471" y="288"/>
                </a:lnTo>
                <a:lnTo>
                  <a:pt x="466" y="288"/>
                </a:lnTo>
                <a:lnTo>
                  <a:pt x="254" y="288"/>
                </a:lnTo>
                <a:lnTo>
                  <a:pt x="249" y="288"/>
                </a:lnTo>
                <a:lnTo>
                  <a:pt x="245" y="284"/>
                </a:lnTo>
                <a:lnTo>
                  <a:pt x="243" y="282"/>
                </a:lnTo>
                <a:lnTo>
                  <a:pt x="243" y="276"/>
                </a:lnTo>
                <a:lnTo>
                  <a:pt x="243" y="271"/>
                </a:lnTo>
                <a:lnTo>
                  <a:pt x="245" y="268"/>
                </a:lnTo>
                <a:lnTo>
                  <a:pt x="249" y="265"/>
                </a:lnTo>
                <a:lnTo>
                  <a:pt x="254" y="265"/>
                </a:lnTo>
                <a:close/>
                <a:moveTo>
                  <a:pt x="254" y="192"/>
                </a:moveTo>
                <a:lnTo>
                  <a:pt x="466" y="192"/>
                </a:lnTo>
                <a:lnTo>
                  <a:pt x="471" y="193"/>
                </a:lnTo>
                <a:lnTo>
                  <a:pt x="475" y="196"/>
                </a:lnTo>
                <a:lnTo>
                  <a:pt x="478" y="199"/>
                </a:lnTo>
                <a:lnTo>
                  <a:pt x="479" y="205"/>
                </a:lnTo>
                <a:lnTo>
                  <a:pt x="478" y="208"/>
                </a:lnTo>
                <a:lnTo>
                  <a:pt x="475" y="212"/>
                </a:lnTo>
                <a:lnTo>
                  <a:pt x="471" y="215"/>
                </a:lnTo>
                <a:lnTo>
                  <a:pt x="466" y="216"/>
                </a:lnTo>
                <a:lnTo>
                  <a:pt x="254" y="216"/>
                </a:lnTo>
                <a:lnTo>
                  <a:pt x="249" y="215"/>
                </a:lnTo>
                <a:lnTo>
                  <a:pt x="245" y="212"/>
                </a:lnTo>
                <a:lnTo>
                  <a:pt x="243" y="208"/>
                </a:lnTo>
                <a:lnTo>
                  <a:pt x="243" y="205"/>
                </a:lnTo>
                <a:lnTo>
                  <a:pt x="243" y="199"/>
                </a:lnTo>
                <a:lnTo>
                  <a:pt x="245" y="196"/>
                </a:lnTo>
                <a:lnTo>
                  <a:pt x="249" y="193"/>
                </a:lnTo>
                <a:lnTo>
                  <a:pt x="254" y="192"/>
                </a:lnTo>
                <a:close/>
                <a:moveTo>
                  <a:pt x="254" y="72"/>
                </a:moveTo>
                <a:lnTo>
                  <a:pt x="285" y="72"/>
                </a:lnTo>
                <a:lnTo>
                  <a:pt x="289" y="74"/>
                </a:lnTo>
                <a:lnTo>
                  <a:pt x="293" y="76"/>
                </a:lnTo>
                <a:lnTo>
                  <a:pt x="295" y="80"/>
                </a:lnTo>
                <a:lnTo>
                  <a:pt x="297" y="84"/>
                </a:lnTo>
                <a:lnTo>
                  <a:pt x="295" y="89"/>
                </a:lnTo>
                <a:lnTo>
                  <a:pt x="293" y="93"/>
                </a:lnTo>
                <a:lnTo>
                  <a:pt x="289" y="95"/>
                </a:lnTo>
                <a:lnTo>
                  <a:pt x="285" y="97"/>
                </a:lnTo>
                <a:lnTo>
                  <a:pt x="254" y="95"/>
                </a:lnTo>
                <a:lnTo>
                  <a:pt x="249" y="95"/>
                </a:lnTo>
                <a:lnTo>
                  <a:pt x="245" y="93"/>
                </a:lnTo>
                <a:lnTo>
                  <a:pt x="243" y="89"/>
                </a:lnTo>
                <a:lnTo>
                  <a:pt x="243" y="84"/>
                </a:lnTo>
                <a:lnTo>
                  <a:pt x="243" y="80"/>
                </a:lnTo>
                <a:lnTo>
                  <a:pt x="245" y="76"/>
                </a:lnTo>
                <a:lnTo>
                  <a:pt x="249" y="74"/>
                </a:lnTo>
                <a:lnTo>
                  <a:pt x="254" y="72"/>
                </a:lnTo>
                <a:close/>
                <a:moveTo>
                  <a:pt x="315" y="120"/>
                </a:moveTo>
                <a:lnTo>
                  <a:pt x="466" y="120"/>
                </a:lnTo>
                <a:lnTo>
                  <a:pt x="471" y="121"/>
                </a:lnTo>
                <a:lnTo>
                  <a:pt x="475" y="124"/>
                </a:lnTo>
                <a:lnTo>
                  <a:pt x="478" y="128"/>
                </a:lnTo>
                <a:lnTo>
                  <a:pt x="479" y="133"/>
                </a:lnTo>
                <a:lnTo>
                  <a:pt x="478" y="137"/>
                </a:lnTo>
                <a:lnTo>
                  <a:pt x="475" y="140"/>
                </a:lnTo>
                <a:lnTo>
                  <a:pt x="471" y="143"/>
                </a:lnTo>
                <a:lnTo>
                  <a:pt x="466" y="144"/>
                </a:lnTo>
                <a:lnTo>
                  <a:pt x="315" y="144"/>
                </a:lnTo>
                <a:lnTo>
                  <a:pt x="311" y="143"/>
                </a:lnTo>
                <a:lnTo>
                  <a:pt x="307" y="140"/>
                </a:lnTo>
                <a:lnTo>
                  <a:pt x="304" y="137"/>
                </a:lnTo>
                <a:lnTo>
                  <a:pt x="303" y="133"/>
                </a:lnTo>
                <a:lnTo>
                  <a:pt x="304" y="128"/>
                </a:lnTo>
                <a:lnTo>
                  <a:pt x="307" y="124"/>
                </a:lnTo>
                <a:lnTo>
                  <a:pt x="311" y="121"/>
                </a:lnTo>
                <a:lnTo>
                  <a:pt x="315" y="120"/>
                </a:lnTo>
                <a:close/>
                <a:moveTo>
                  <a:pt x="720" y="468"/>
                </a:moveTo>
                <a:lnTo>
                  <a:pt x="720" y="467"/>
                </a:lnTo>
                <a:lnTo>
                  <a:pt x="720" y="465"/>
                </a:lnTo>
                <a:lnTo>
                  <a:pt x="720" y="464"/>
                </a:lnTo>
                <a:lnTo>
                  <a:pt x="719" y="463"/>
                </a:lnTo>
                <a:lnTo>
                  <a:pt x="719" y="463"/>
                </a:lnTo>
                <a:lnTo>
                  <a:pt x="719" y="463"/>
                </a:lnTo>
                <a:lnTo>
                  <a:pt x="611" y="294"/>
                </a:lnTo>
                <a:lnTo>
                  <a:pt x="609" y="292"/>
                </a:lnTo>
                <a:lnTo>
                  <a:pt x="606" y="289"/>
                </a:lnTo>
                <a:lnTo>
                  <a:pt x="604" y="289"/>
                </a:lnTo>
                <a:lnTo>
                  <a:pt x="601" y="288"/>
                </a:lnTo>
                <a:lnTo>
                  <a:pt x="577" y="288"/>
                </a:lnTo>
                <a:lnTo>
                  <a:pt x="577" y="12"/>
                </a:lnTo>
                <a:lnTo>
                  <a:pt x="575" y="7"/>
                </a:lnTo>
                <a:lnTo>
                  <a:pt x="573" y="3"/>
                </a:lnTo>
                <a:lnTo>
                  <a:pt x="569" y="0"/>
                </a:lnTo>
                <a:lnTo>
                  <a:pt x="565" y="0"/>
                </a:lnTo>
                <a:lnTo>
                  <a:pt x="157" y="0"/>
                </a:lnTo>
                <a:lnTo>
                  <a:pt x="151" y="0"/>
                </a:lnTo>
                <a:lnTo>
                  <a:pt x="148" y="3"/>
                </a:lnTo>
                <a:lnTo>
                  <a:pt x="145" y="7"/>
                </a:lnTo>
                <a:lnTo>
                  <a:pt x="144" y="12"/>
                </a:lnTo>
                <a:lnTo>
                  <a:pt x="144" y="288"/>
                </a:lnTo>
                <a:lnTo>
                  <a:pt x="119" y="288"/>
                </a:lnTo>
                <a:lnTo>
                  <a:pt x="117" y="289"/>
                </a:lnTo>
                <a:lnTo>
                  <a:pt x="114" y="289"/>
                </a:lnTo>
                <a:lnTo>
                  <a:pt x="112" y="292"/>
                </a:lnTo>
                <a:lnTo>
                  <a:pt x="110" y="294"/>
                </a:lnTo>
                <a:lnTo>
                  <a:pt x="1" y="463"/>
                </a:lnTo>
                <a:lnTo>
                  <a:pt x="1" y="463"/>
                </a:lnTo>
                <a:lnTo>
                  <a:pt x="1" y="463"/>
                </a:lnTo>
                <a:lnTo>
                  <a:pt x="1" y="464"/>
                </a:lnTo>
                <a:lnTo>
                  <a:pt x="0" y="465"/>
                </a:lnTo>
                <a:lnTo>
                  <a:pt x="0" y="467"/>
                </a:lnTo>
                <a:lnTo>
                  <a:pt x="0" y="468"/>
                </a:lnTo>
                <a:lnTo>
                  <a:pt x="0" y="468"/>
                </a:lnTo>
                <a:lnTo>
                  <a:pt x="0" y="469"/>
                </a:lnTo>
                <a:lnTo>
                  <a:pt x="0" y="685"/>
                </a:lnTo>
                <a:lnTo>
                  <a:pt x="1" y="690"/>
                </a:lnTo>
                <a:lnTo>
                  <a:pt x="4" y="694"/>
                </a:lnTo>
                <a:lnTo>
                  <a:pt x="8" y="696"/>
                </a:lnTo>
                <a:lnTo>
                  <a:pt x="11" y="696"/>
                </a:lnTo>
                <a:lnTo>
                  <a:pt x="709" y="696"/>
                </a:lnTo>
                <a:lnTo>
                  <a:pt x="714" y="696"/>
                </a:lnTo>
                <a:lnTo>
                  <a:pt x="718" y="694"/>
                </a:lnTo>
                <a:lnTo>
                  <a:pt x="720" y="690"/>
                </a:lnTo>
                <a:lnTo>
                  <a:pt x="720" y="685"/>
                </a:lnTo>
                <a:lnTo>
                  <a:pt x="720" y="469"/>
                </a:lnTo>
                <a:lnTo>
                  <a:pt x="720" y="468"/>
                </a:lnTo>
                <a:lnTo>
                  <a:pt x="720"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5/22/2023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21</a:t>
            </a:fld>
            <a:endParaRPr lang="en-US" dirty="0"/>
          </a:p>
        </p:txBody>
      </p:sp>
    </p:spTree>
    <p:extLst>
      <p:ext uri="{BB962C8B-B14F-4D97-AF65-F5344CB8AC3E}">
        <p14:creationId xmlns:p14="http://schemas.microsoft.com/office/powerpoint/2010/main" val="2242067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5B664BA7-9B42-4B7A-A90E-F041269601F0}"/>
              </a:ext>
            </a:extLst>
          </p:cNvPr>
          <p:cNvSpPr>
            <a:spLocks noGrp="1"/>
          </p:cNvSpPr>
          <p:nvPr>
            <p:ph type="title" idx="4294967295"/>
          </p:nvPr>
        </p:nvSpPr>
        <p:spPr>
          <a:xfrm>
            <a:off x="0" y="365125"/>
            <a:ext cx="10515600" cy="1325563"/>
          </a:xfrm>
        </p:spPr>
        <p:txBody>
          <a:bodyPr/>
          <a:lstStyle/>
          <a:p>
            <a:r>
              <a:rPr lang="en-US" dirty="0"/>
              <a:t>Balanced scorecard slide 8</a:t>
            </a:r>
          </a:p>
        </p:txBody>
      </p:sp>
      <p:sp>
        <p:nvSpPr>
          <p:cNvPr id="2" name="Rectangle 1">
            <a:extLst>
              <a:ext uri="{FF2B5EF4-FFF2-40B4-BE49-F238E27FC236}">
                <a16:creationId xmlns:a16="http://schemas.microsoft.com/office/drawing/2014/main" id="{7A5D2A43-E613-4861-B777-A0FBFF474536}"/>
              </a:ext>
              <a:ext uri="{C183D7F6-B498-43B3-948B-1728B52AA6E4}">
                <adec:decorative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3C92C2E-8888-42AB-A36D-D6F2B362B0CD}"/>
              </a:ext>
            </a:extLst>
          </p:cNvPr>
          <p:cNvSpPr txBox="1"/>
          <p:nvPr/>
        </p:nvSpPr>
        <p:spPr>
          <a:xfrm>
            <a:off x="298473" y="209515"/>
            <a:ext cx="10034078" cy="492443"/>
          </a:xfrm>
          <a:prstGeom prst="rect">
            <a:avLst/>
          </a:prstGeom>
          <a:noFill/>
        </p:spPr>
        <p:txBody>
          <a:bodyPr wrap="square" lIns="0" tIns="0" rIns="0" bIns="0" rtlCol="0" anchor="ctr">
            <a:spAutoFit/>
          </a:bodyPr>
          <a:lstStyle/>
          <a:p>
            <a:pPr algn="ctr"/>
            <a:r>
              <a:rPr lang="en-US" sz="3200" b="1" dirty="0">
                <a:latin typeface="+mj-lt"/>
              </a:rPr>
              <a:t>Financing and Resource Mobilization Strategies</a:t>
            </a:r>
            <a:endParaRPr lang="en-US" sz="3600" dirty="0">
              <a:latin typeface="+mj-lt"/>
            </a:endParaRPr>
          </a:p>
        </p:txBody>
      </p:sp>
      <p:grpSp>
        <p:nvGrpSpPr>
          <p:cNvPr id="38" name="Group 37">
            <a:extLst>
              <a:ext uri="{FF2B5EF4-FFF2-40B4-BE49-F238E27FC236}">
                <a16:creationId xmlns:a16="http://schemas.microsoft.com/office/drawing/2014/main" id="{4AA56DDC-977E-48C4-97DF-733FCBEDCD3E}"/>
              </a:ext>
              <a:ext uri="{C183D7F6-B498-43B3-948B-1728B52AA6E4}">
                <adec:decorative xmlns:adec="http://schemas.microsoft.com/office/drawing/2017/decorative" val="1"/>
              </a:ext>
            </a:extLst>
          </p:cNvPr>
          <p:cNvGrpSpPr/>
          <p:nvPr/>
        </p:nvGrpSpPr>
        <p:grpSpPr>
          <a:xfrm>
            <a:off x="2314205" y="5770753"/>
            <a:ext cx="540417" cy="541926"/>
            <a:chOff x="5132388" y="3533775"/>
            <a:chExt cx="568325" cy="569912"/>
          </a:xfrm>
          <a:solidFill>
            <a:srgbClr val="DADFE1"/>
          </a:solidFill>
          <a:effectLst/>
        </p:grpSpPr>
        <p:sp>
          <p:nvSpPr>
            <p:cNvPr id="39" name="Freeform 6">
              <a:extLst>
                <a:ext uri="{FF2B5EF4-FFF2-40B4-BE49-F238E27FC236}">
                  <a16:creationId xmlns:a16="http://schemas.microsoft.com/office/drawing/2014/main" id="{F86CBBE3-4C5F-426D-B19E-CDF49A22F6DC}"/>
                </a:ext>
              </a:extLst>
            </p:cNvPr>
            <p:cNvSpPr>
              <a:spLocks noEditPoints="1"/>
            </p:cNvSpPr>
            <p:nvPr/>
          </p:nvSpPr>
          <p:spPr bwMode="auto">
            <a:xfrm>
              <a:off x="5132388" y="3533775"/>
              <a:ext cx="568325" cy="569912"/>
            </a:xfrm>
            <a:custGeom>
              <a:avLst/>
              <a:gdLst>
                <a:gd name="T0" fmla="*/ 85 w 254"/>
                <a:gd name="T1" fmla="*/ 215 h 254"/>
                <a:gd name="T2" fmla="*/ 90 w 254"/>
                <a:gd name="T3" fmla="*/ 249 h 254"/>
                <a:gd name="T4" fmla="*/ 119 w 254"/>
                <a:gd name="T5" fmla="*/ 254 h 254"/>
                <a:gd name="T6" fmla="*/ 135 w 254"/>
                <a:gd name="T7" fmla="*/ 224 h 254"/>
                <a:gd name="T8" fmla="*/ 160 w 254"/>
                <a:gd name="T9" fmla="*/ 219 h 254"/>
                <a:gd name="T10" fmla="*/ 187 w 254"/>
                <a:gd name="T11" fmla="*/ 239 h 254"/>
                <a:gd name="T12" fmla="*/ 212 w 254"/>
                <a:gd name="T13" fmla="*/ 222 h 254"/>
                <a:gd name="T14" fmla="*/ 202 w 254"/>
                <a:gd name="T15" fmla="*/ 189 h 254"/>
                <a:gd name="T16" fmla="*/ 215 w 254"/>
                <a:gd name="T17" fmla="*/ 169 h 254"/>
                <a:gd name="T18" fmla="*/ 249 w 254"/>
                <a:gd name="T19" fmla="*/ 164 h 254"/>
                <a:gd name="T20" fmla="*/ 254 w 254"/>
                <a:gd name="T21" fmla="*/ 134 h 254"/>
                <a:gd name="T22" fmla="*/ 224 w 254"/>
                <a:gd name="T23" fmla="*/ 118 h 254"/>
                <a:gd name="T24" fmla="*/ 218 w 254"/>
                <a:gd name="T25" fmla="*/ 95 h 254"/>
                <a:gd name="T26" fmla="*/ 239 w 254"/>
                <a:gd name="T27" fmla="*/ 67 h 254"/>
                <a:gd name="T28" fmla="*/ 222 w 254"/>
                <a:gd name="T29" fmla="*/ 43 h 254"/>
                <a:gd name="T30" fmla="*/ 189 w 254"/>
                <a:gd name="T31" fmla="*/ 53 h 254"/>
                <a:gd name="T32" fmla="*/ 169 w 254"/>
                <a:gd name="T33" fmla="*/ 40 h 254"/>
                <a:gd name="T34" fmla="*/ 164 w 254"/>
                <a:gd name="T35" fmla="*/ 6 h 254"/>
                <a:gd name="T36" fmla="*/ 134 w 254"/>
                <a:gd name="T37" fmla="*/ 0 h 254"/>
                <a:gd name="T38" fmla="*/ 119 w 254"/>
                <a:gd name="T39" fmla="*/ 31 h 254"/>
                <a:gd name="T40" fmla="*/ 94 w 254"/>
                <a:gd name="T41" fmla="*/ 36 h 254"/>
                <a:gd name="T42" fmla="*/ 67 w 254"/>
                <a:gd name="T43" fmla="*/ 15 h 254"/>
                <a:gd name="T44" fmla="*/ 42 w 254"/>
                <a:gd name="T45" fmla="*/ 33 h 254"/>
                <a:gd name="T46" fmla="*/ 52 w 254"/>
                <a:gd name="T47" fmla="*/ 65 h 254"/>
                <a:gd name="T48" fmla="*/ 39 w 254"/>
                <a:gd name="T49" fmla="*/ 86 h 254"/>
                <a:gd name="T50" fmla="*/ 6 w 254"/>
                <a:gd name="T51" fmla="*/ 91 h 254"/>
                <a:gd name="T52" fmla="*/ 0 w 254"/>
                <a:gd name="T53" fmla="*/ 121 h 254"/>
                <a:gd name="T54" fmla="*/ 30 w 254"/>
                <a:gd name="T55" fmla="*/ 136 h 254"/>
                <a:gd name="T56" fmla="*/ 35 w 254"/>
                <a:gd name="T57" fmla="*/ 160 h 254"/>
                <a:gd name="T58" fmla="*/ 15 w 254"/>
                <a:gd name="T59" fmla="*/ 187 h 254"/>
                <a:gd name="T60" fmla="*/ 32 w 254"/>
                <a:gd name="T61" fmla="*/ 212 h 254"/>
                <a:gd name="T62" fmla="*/ 64 w 254"/>
                <a:gd name="T63" fmla="*/ 201 h 254"/>
                <a:gd name="T64" fmla="*/ 85 w 254"/>
                <a:gd name="T65" fmla="*/ 215 h 254"/>
                <a:gd name="T66" fmla="*/ 93 w 254"/>
                <a:gd name="T67" fmla="*/ 160 h 254"/>
                <a:gd name="T68" fmla="*/ 79 w 254"/>
                <a:gd name="T69" fmla="*/ 126 h 254"/>
                <a:gd name="T70" fmla="*/ 81 w 254"/>
                <a:gd name="T71" fmla="*/ 115 h 254"/>
                <a:gd name="T72" fmla="*/ 128 w 254"/>
                <a:gd name="T73" fmla="*/ 79 h 254"/>
                <a:gd name="T74" fmla="*/ 175 w 254"/>
                <a:gd name="T75" fmla="*/ 128 h 254"/>
                <a:gd name="T76" fmla="*/ 173 w 254"/>
                <a:gd name="T77" fmla="*/ 140 h 254"/>
                <a:gd name="T78" fmla="*/ 173 w 254"/>
                <a:gd name="T79" fmla="*/ 140 h 254"/>
                <a:gd name="T80" fmla="*/ 126 w 254"/>
                <a:gd name="T81" fmla="*/ 175 h 254"/>
                <a:gd name="T82" fmla="*/ 93 w 254"/>
                <a:gd name="T83" fmla="*/ 16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4" h="254">
                  <a:moveTo>
                    <a:pt x="85" y="215"/>
                  </a:moveTo>
                  <a:cubicBezTo>
                    <a:pt x="90" y="249"/>
                    <a:pt x="90" y="249"/>
                    <a:pt x="90" y="249"/>
                  </a:cubicBezTo>
                  <a:cubicBezTo>
                    <a:pt x="119" y="254"/>
                    <a:pt x="119" y="254"/>
                    <a:pt x="119" y="254"/>
                  </a:cubicBezTo>
                  <a:cubicBezTo>
                    <a:pt x="135" y="224"/>
                    <a:pt x="135" y="224"/>
                    <a:pt x="135" y="224"/>
                  </a:cubicBezTo>
                  <a:cubicBezTo>
                    <a:pt x="144" y="223"/>
                    <a:pt x="152" y="221"/>
                    <a:pt x="160" y="219"/>
                  </a:cubicBezTo>
                  <a:cubicBezTo>
                    <a:pt x="187" y="239"/>
                    <a:pt x="187" y="239"/>
                    <a:pt x="187" y="239"/>
                  </a:cubicBezTo>
                  <a:cubicBezTo>
                    <a:pt x="212" y="222"/>
                    <a:pt x="212" y="222"/>
                    <a:pt x="212" y="222"/>
                  </a:cubicBezTo>
                  <a:cubicBezTo>
                    <a:pt x="202" y="189"/>
                    <a:pt x="202" y="189"/>
                    <a:pt x="202" y="189"/>
                  </a:cubicBezTo>
                  <a:cubicBezTo>
                    <a:pt x="207" y="183"/>
                    <a:pt x="211" y="176"/>
                    <a:pt x="215" y="169"/>
                  </a:cubicBezTo>
                  <a:cubicBezTo>
                    <a:pt x="249" y="164"/>
                    <a:pt x="249" y="164"/>
                    <a:pt x="249" y="164"/>
                  </a:cubicBezTo>
                  <a:cubicBezTo>
                    <a:pt x="254" y="134"/>
                    <a:pt x="254" y="134"/>
                    <a:pt x="254" y="134"/>
                  </a:cubicBezTo>
                  <a:cubicBezTo>
                    <a:pt x="224" y="118"/>
                    <a:pt x="224" y="118"/>
                    <a:pt x="224" y="118"/>
                  </a:cubicBezTo>
                  <a:cubicBezTo>
                    <a:pt x="223" y="110"/>
                    <a:pt x="221" y="102"/>
                    <a:pt x="218" y="95"/>
                  </a:cubicBezTo>
                  <a:cubicBezTo>
                    <a:pt x="239" y="67"/>
                    <a:pt x="239" y="67"/>
                    <a:pt x="239" y="67"/>
                  </a:cubicBezTo>
                  <a:cubicBezTo>
                    <a:pt x="222" y="43"/>
                    <a:pt x="222" y="43"/>
                    <a:pt x="222" y="43"/>
                  </a:cubicBezTo>
                  <a:cubicBezTo>
                    <a:pt x="189" y="53"/>
                    <a:pt x="189" y="53"/>
                    <a:pt x="189" y="53"/>
                  </a:cubicBezTo>
                  <a:cubicBezTo>
                    <a:pt x="183" y="48"/>
                    <a:pt x="176" y="43"/>
                    <a:pt x="169" y="40"/>
                  </a:cubicBezTo>
                  <a:cubicBezTo>
                    <a:pt x="164" y="6"/>
                    <a:pt x="164" y="6"/>
                    <a:pt x="164" y="6"/>
                  </a:cubicBezTo>
                  <a:cubicBezTo>
                    <a:pt x="134" y="0"/>
                    <a:pt x="134" y="0"/>
                    <a:pt x="134" y="0"/>
                  </a:cubicBezTo>
                  <a:cubicBezTo>
                    <a:pt x="119" y="31"/>
                    <a:pt x="119" y="31"/>
                    <a:pt x="119" y="31"/>
                  </a:cubicBezTo>
                  <a:cubicBezTo>
                    <a:pt x="110" y="31"/>
                    <a:pt x="102" y="33"/>
                    <a:pt x="94" y="36"/>
                  </a:cubicBezTo>
                  <a:cubicBezTo>
                    <a:pt x="67" y="15"/>
                    <a:pt x="67" y="15"/>
                    <a:pt x="67" y="15"/>
                  </a:cubicBezTo>
                  <a:cubicBezTo>
                    <a:pt x="42" y="33"/>
                    <a:pt x="42" y="33"/>
                    <a:pt x="42" y="33"/>
                  </a:cubicBezTo>
                  <a:cubicBezTo>
                    <a:pt x="52" y="65"/>
                    <a:pt x="52" y="65"/>
                    <a:pt x="52" y="65"/>
                  </a:cubicBezTo>
                  <a:cubicBezTo>
                    <a:pt x="47" y="72"/>
                    <a:pt x="43" y="79"/>
                    <a:pt x="39" y="86"/>
                  </a:cubicBezTo>
                  <a:cubicBezTo>
                    <a:pt x="6" y="91"/>
                    <a:pt x="6" y="91"/>
                    <a:pt x="6" y="91"/>
                  </a:cubicBezTo>
                  <a:cubicBezTo>
                    <a:pt x="0" y="121"/>
                    <a:pt x="0" y="121"/>
                    <a:pt x="0" y="121"/>
                  </a:cubicBezTo>
                  <a:cubicBezTo>
                    <a:pt x="30" y="136"/>
                    <a:pt x="30" y="136"/>
                    <a:pt x="30" y="136"/>
                  </a:cubicBezTo>
                  <a:cubicBezTo>
                    <a:pt x="31" y="144"/>
                    <a:pt x="33" y="152"/>
                    <a:pt x="35" y="160"/>
                  </a:cubicBezTo>
                  <a:cubicBezTo>
                    <a:pt x="15" y="187"/>
                    <a:pt x="15" y="187"/>
                    <a:pt x="15" y="187"/>
                  </a:cubicBezTo>
                  <a:cubicBezTo>
                    <a:pt x="32" y="212"/>
                    <a:pt x="32" y="212"/>
                    <a:pt x="32" y="212"/>
                  </a:cubicBezTo>
                  <a:cubicBezTo>
                    <a:pt x="64" y="201"/>
                    <a:pt x="64" y="201"/>
                    <a:pt x="64" y="201"/>
                  </a:cubicBezTo>
                  <a:cubicBezTo>
                    <a:pt x="71" y="207"/>
                    <a:pt x="78" y="211"/>
                    <a:pt x="85" y="215"/>
                  </a:cubicBezTo>
                  <a:close/>
                  <a:moveTo>
                    <a:pt x="93" y="160"/>
                  </a:moveTo>
                  <a:cubicBezTo>
                    <a:pt x="84" y="151"/>
                    <a:pt x="79" y="139"/>
                    <a:pt x="79" y="126"/>
                  </a:cubicBezTo>
                  <a:cubicBezTo>
                    <a:pt x="79" y="122"/>
                    <a:pt x="80" y="118"/>
                    <a:pt x="81" y="115"/>
                  </a:cubicBezTo>
                  <a:cubicBezTo>
                    <a:pt x="87" y="93"/>
                    <a:pt x="106" y="79"/>
                    <a:pt x="128" y="79"/>
                  </a:cubicBezTo>
                  <a:cubicBezTo>
                    <a:pt x="154" y="80"/>
                    <a:pt x="175" y="102"/>
                    <a:pt x="175" y="128"/>
                  </a:cubicBezTo>
                  <a:cubicBezTo>
                    <a:pt x="175" y="132"/>
                    <a:pt x="173" y="136"/>
                    <a:pt x="173" y="140"/>
                  </a:cubicBezTo>
                  <a:cubicBezTo>
                    <a:pt x="173" y="140"/>
                    <a:pt x="173" y="140"/>
                    <a:pt x="173" y="140"/>
                  </a:cubicBezTo>
                  <a:cubicBezTo>
                    <a:pt x="166" y="161"/>
                    <a:pt x="148" y="175"/>
                    <a:pt x="126" y="175"/>
                  </a:cubicBezTo>
                  <a:cubicBezTo>
                    <a:pt x="113" y="175"/>
                    <a:pt x="101" y="170"/>
                    <a:pt x="93"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7">
              <a:extLst>
                <a:ext uri="{FF2B5EF4-FFF2-40B4-BE49-F238E27FC236}">
                  <a16:creationId xmlns:a16="http://schemas.microsoft.com/office/drawing/2014/main" id="{7D2D6F91-C5DD-4492-A8FE-A4F61C5205A6}"/>
                </a:ext>
              </a:extLst>
            </p:cNvPr>
            <p:cNvSpPr>
              <a:spLocks/>
            </p:cNvSpPr>
            <p:nvPr/>
          </p:nvSpPr>
          <p:spPr bwMode="auto">
            <a:xfrm>
              <a:off x="5343525" y="3744913"/>
              <a:ext cx="144463" cy="147637"/>
            </a:xfrm>
            <a:custGeom>
              <a:avLst/>
              <a:gdLst>
                <a:gd name="T0" fmla="*/ 0 w 65"/>
                <a:gd name="T1" fmla="*/ 33 h 66"/>
                <a:gd name="T2" fmla="*/ 2 w 65"/>
                <a:gd name="T3" fmla="*/ 25 h 66"/>
                <a:gd name="T4" fmla="*/ 34 w 65"/>
                <a:gd name="T5" fmla="*/ 1 h 66"/>
                <a:gd name="T6" fmla="*/ 65 w 65"/>
                <a:gd name="T7" fmla="*/ 34 h 66"/>
                <a:gd name="T8" fmla="*/ 63 w 65"/>
                <a:gd name="T9" fmla="*/ 42 h 66"/>
                <a:gd name="T10" fmla="*/ 63 w 65"/>
                <a:gd name="T11" fmla="*/ 42 h 66"/>
                <a:gd name="T12" fmla="*/ 32 w 65"/>
                <a:gd name="T13" fmla="*/ 66 h 66"/>
                <a:gd name="T14" fmla="*/ 9 w 65"/>
                <a:gd name="T15" fmla="*/ 56 h 66"/>
                <a:gd name="T16" fmla="*/ 0 w 65"/>
                <a:gd name="T1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6">
                  <a:moveTo>
                    <a:pt x="0" y="33"/>
                  </a:moveTo>
                  <a:cubicBezTo>
                    <a:pt x="0" y="30"/>
                    <a:pt x="1" y="27"/>
                    <a:pt x="2" y="25"/>
                  </a:cubicBezTo>
                  <a:cubicBezTo>
                    <a:pt x="5" y="10"/>
                    <a:pt x="19" y="0"/>
                    <a:pt x="34" y="1"/>
                  </a:cubicBezTo>
                  <a:cubicBezTo>
                    <a:pt x="52" y="1"/>
                    <a:pt x="65" y="16"/>
                    <a:pt x="65" y="34"/>
                  </a:cubicBezTo>
                  <a:cubicBezTo>
                    <a:pt x="65" y="37"/>
                    <a:pt x="64" y="39"/>
                    <a:pt x="63" y="42"/>
                  </a:cubicBezTo>
                  <a:cubicBezTo>
                    <a:pt x="63" y="42"/>
                    <a:pt x="63" y="42"/>
                    <a:pt x="63" y="42"/>
                  </a:cubicBezTo>
                  <a:cubicBezTo>
                    <a:pt x="59" y="56"/>
                    <a:pt x="47" y="66"/>
                    <a:pt x="32" y="66"/>
                  </a:cubicBezTo>
                  <a:cubicBezTo>
                    <a:pt x="23" y="66"/>
                    <a:pt x="15" y="62"/>
                    <a:pt x="9" y="56"/>
                  </a:cubicBezTo>
                  <a:cubicBezTo>
                    <a:pt x="3" y="49"/>
                    <a:pt x="0" y="41"/>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4" name="Group 43">
            <a:extLst>
              <a:ext uri="{FF2B5EF4-FFF2-40B4-BE49-F238E27FC236}">
                <a16:creationId xmlns:a16="http://schemas.microsoft.com/office/drawing/2014/main" id="{9C2B9F28-3BC6-4BCD-9CF6-F1007032862B}"/>
              </a:ext>
              <a:ext uri="{C183D7F6-B498-43B3-948B-1728B52AA6E4}">
                <adec:decorative xmlns:adec="http://schemas.microsoft.com/office/drawing/2017/decorative" val="1"/>
              </a:ext>
            </a:extLst>
          </p:cNvPr>
          <p:cNvGrpSpPr/>
          <p:nvPr/>
        </p:nvGrpSpPr>
        <p:grpSpPr>
          <a:xfrm>
            <a:off x="2514100" y="5312505"/>
            <a:ext cx="540417" cy="537398"/>
            <a:chOff x="3259138" y="2144713"/>
            <a:chExt cx="568325" cy="565150"/>
          </a:xfrm>
          <a:solidFill>
            <a:srgbClr val="DADFE1"/>
          </a:solidFill>
          <a:effectLst/>
        </p:grpSpPr>
        <p:sp>
          <p:nvSpPr>
            <p:cNvPr id="45" name="Freeform 10">
              <a:extLst>
                <a:ext uri="{FF2B5EF4-FFF2-40B4-BE49-F238E27FC236}">
                  <a16:creationId xmlns:a16="http://schemas.microsoft.com/office/drawing/2014/main" id="{9184F6BC-A6C9-4215-8737-4C990514F416}"/>
                </a:ext>
              </a:extLst>
            </p:cNvPr>
            <p:cNvSpPr>
              <a:spLocks noEditPoints="1"/>
            </p:cNvSpPr>
            <p:nvPr/>
          </p:nvSpPr>
          <p:spPr bwMode="auto">
            <a:xfrm>
              <a:off x="3259138" y="2144713"/>
              <a:ext cx="568325" cy="565150"/>
            </a:xfrm>
            <a:custGeom>
              <a:avLst/>
              <a:gdLst>
                <a:gd name="T0" fmla="*/ 85 w 254"/>
                <a:gd name="T1" fmla="*/ 214 h 253"/>
                <a:gd name="T2" fmla="*/ 90 w 254"/>
                <a:gd name="T3" fmla="*/ 248 h 253"/>
                <a:gd name="T4" fmla="*/ 119 w 254"/>
                <a:gd name="T5" fmla="*/ 253 h 253"/>
                <a:gd name="T6" fmla="*/ 135 w 254"/>
                <a:gd name="T7" fmla="*/ 223 h 253"/>
                <a:gd name="T8" fmla="*/ 160 w 254"/>
                <a:gd name="T9" fmla="*/ 218 h 253"/>
                <a:gd name="T10" fmla="*/ 187 w 254"/>
                <a:gd name="T11" fmla="*/ 239 h 253"/>
                <a:gd name="T12" fmla="*/ 212 w 254"/>
                <a:gd name="T13" fmla="*/ 221 h 253"/>
                <a:gd name="T14" fmla="*/ 202 w 254"/>
                <a:gd name="T15" fmla="*/ 188 h 253"/>
                <a:gd name="T16" fmla="*/ 215 w 254"/>
                <a:gd name="T17" fmla="*/ 168 h 253"/>
                <a:gd name="T18" fmla="*/ 249 w 254"/>
                <a:gd name="T19" fmla="*/ 163 h 253"/>
                <a:gd name="T20" fmla="*/ 254 w 254"/>
                <a:gd name="T21" fmla="*/ 133 h 253"/>
                <a:gd name="T22" fmla="*/ 224 w 254"/>
                <a:gd name="T23" fmla="*/ 117 h 253"/>
                <a:gd name="T24" fmla="*/ 218 w 254"/>
                <a:gd name="T25" fmla="*/ 94 h 253"/>
                <a:gd name="T26" fmla="*/ 239 w 254"/>
                <a:gd name="T27" fmla="*/ 67 h 253"/>
                <a:gd name="T28" fmla="*/ 222 w 254"/>
                <a:gd name="T29" fmla="*/ 42 h 253"/>
                <a:gd name="T30" fmla="*/ 189 w 254"/>
                <a:gd name="T31" fmla="*/ 52 h 253"/>
                <a:gd name="T32" fmla="*/ 169 w 254"/>
                <a:gd name="T33" fmla="*/ 39 h 253"/>
                <a:gd name="T34" fmla="*/ 164 w 254"/>
                <a:gd name="T35" fmla="*/ 5 h 253"/>
                <a:gd name="T36" fmla="*/ 134 w 254"/>
                <a:gd name="T37" fmla="*/ 0 h 253"/>
                <a:gd name="T38" fmla="*/ 119 w 254"/>
                <a:gd name="T39" fmla="*/ 30 h 253"/>
                <a:gd name="T40" fmla="*/ 94 w 254"/>
                <a:gd name="T41" fmla="*/ 35 h 253"/>
                <a:gd name="T42" fmla="*/ 67 w 254"/>
                <a:gd name="T43" fmla="*/ 15 h 253"/>
                <a:gd name="T44" fmla="*/ 42 w 254"/>
                <a:gd name="T45" fmla="*/ 32 h 253"/>
                <a:gd name="T46" fmla="*/ 52 w 254"/>
                <a:gd name="T47" fmla="*/ 64 h 253"/>
                <a:gd name="T48" fmla="*/ 39 w 254"/>
                <a:gd name="T49" fmla="*/ 86 h 253"/>
                <a:gd name="T50" fmla="*/ 5 w 254"/>
                <a:gd name="T51" fmla="*/ 90 h 253"/>
                <a:gd name="T52" fmla="*/ 0 w 254"/>
                <a:gd name="T53" fmla="*/ 120 h 253"/>
                <a:gd name="T54" fmla="*/ 30 w 254"/>
                <a:gd name="T55" fmla="*/ 135 h 253"/>
                <a:gd name="T56" fmla="*/ 35 w 254"/>
                <a:gd name="T57" fmla="*/ 159 h 253"/>
                <a:gd name="T58" fmla="*/ 15 w 254"/>
                <a:gd name="T59" fmla="*/ 186 h 253"/>
                <a:gd name="T60" fmla="*/ 32 w 254"/>
                <a:gd name="T61" fmla="*/ 211 h 253"/>
                <a:gd name="T62" fmla="*/ 64 w 254"/>
                <a:gd name="T63" fmla="*/ 201 h 253"/>
                <a:gd name="T64" fmla="*/ 85 w 254"/>
                <a:gd name="T65" fmla="*/ 214 h 253"/>
                <a:gd name="T66" fmla="*/ 93 w 254"/>
                <a:gd name="T67" fmla="*/ 160 h 253"/>
                <a:gd name="T68" fmla="*/ 79 w 254"/>
                <a:gd name="T69" fmla="*/ 125 h 253"/>
                <a:gd name="T70" fmla="*/ 81 w 254"/>
                <a:gd name="T71" fmla="*/ 114 h 253"/>
                <a:gd name="T72" fmla="*/ 128 w 254"/>
                <a:gd name="T73" fmla="*/ 79 h 253"/>
                <a:gd name="T74" fmla="*/ 175 w 254"/>
                <a:gd name="T75" fmla="*/ 127 h 253"/>
                <a:gd name="T76" fmla="*/ 173 w 254"/>
                <a:gd name="T77" fmla="*/ 139 h 253"/>
                <a:gd name="T78" fmla="*/ 173 w 254"/>
                <a:gd name="T79" fmla="*/ 139 h 253"/>
                <a:gd name="T80" fmla="*/ 126 w 254"/>
                <a:gd name="T81" fmla="*/ 174 h 253"/>
                <a:gd name="T82" fmla="*/ 93 w 254"/>
                <a:gd name="T83" fmla="*/ 16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4" h="253">
                  <a:moveTo>
                    <a:pt x="85" y="214"/>
                  </a:moveTo>
                  <a:cubicBezTo>
                    <a:pt x="90" y="248"/>
                    <a:pt x="90" y="248"/>
                    <a:pt x="90" y="248"/>
                  </a:cubicBezTo>
                  <a:cubicBezTo>
                    <a:pt x="119" y="253"/>
                    <a:pt x="119" y="253"/>
                    <a:pt x="119" y="253"/>
                  </a:cubicBezTo>
                  <a:cubicBezTo>
                    <a:pt x="135" y="223"/>
                    <a:pt x="135" y="223"/>
                    <a:pt x="135" y="223"/>
                  </a:cubicBezTo>
                  <a:cubicBezTo>
                    <a:pt x="144" y="223"/>
                    <a:pt x="152" y="221"/>
                    <a:pt x="160" y="218"/>
                  </a:cubicBezTo>
                  <a:cubicBezTo>
                    <a:pt x="187" y="239"/>
                    <a:pt x="187" y="239"/>
                    <a:pt x="187" y="239"/>
                  </a:cubicBezTo>
                  <a:cubicBezTo>
                    <a:pt x="212" y="221"/>
                    <a:pt x="212" y="221"/>
                    <a:pt x="212" y="221"/>
                  </a:cubicBezTo>
                  <a:cubicBezTo>
                    <a:pt x="202" y="188"/>
                    <a:pt x="202" y="188"/>
                    <a:pt x="202" y="188"/>
                  </a:cubicBezTo>
                  <a:cubicBezTo>
                    <a:pt x="207" y="182"/>
                    <a:pt x="211" y="175"/>
                    <a:pt x="215" y="168"/>
                  </a:cubicBezTo>
                  <a:cubicBezTo>
                    <a:pt x="249" y="163"/>
                    <a:pt x="249" y="163"/>
                    <a:pt x="249" y="163"/>
                  </a:cubicBezTo>
                  <a:cubicBezTo>
                    <a:pt x="254" y="133"/>
                    <a:pt x="254" y="133"/>
                    <a:pt x="254" y="133"/>
                  </a:cubicBezTo>
                  <a:cubicBezTo>
                    <a:pt x="224" y="117"/>
                    <a:pt x="224" y="117"/>
                    <a:pt x="224" y="117"/>
                  </a:cubicBezTo>
                  <a:cubicBezTo>
                    <a:pt x="223" y="109"/>
                    <a:pt x="221" y="101"/>
                    <a:pt x="218" y="94"/>
                  </a:cubicBezTo>
                  <a:cubicBezTo>
                    <a:pt x="239" y="67"/>
                    <a:pt x="239" y="67"/>
                    <a:pt x="239" y="67"/>
                  </a:cubicBezTo>
                  <a:cubicBezTo>
                    <a:pt x="222" y="42"/>
                    <a:pt x="222" y="42"/>
                    <a:pt x="222" y="42"/>
                  </a:cubicBezTo>
                  <a:cubicBezTo>
                    <a:pt x="189" y="52"/>
                    <a:pt x="189" y="52"/>
                    <a:pt x="189" y="52"/>
                  </a:cubicBezTo>
                  <a:cubicBezTo>
                    <a:pt x="183" y="47"/>
                    <a:pt x="176" y="42"/>
                    <a:pt x="169" y="39"/>
                  </a:cubicBezTo>
                  <a:cubicBezTo>
                    <a:pt x="164" y="5"/>
                    <a:pt x="164" y="5"/>
                    <a:pt x="164" y="5"/>
                  </a:cubicBezTo>
                  <a:cubicBezTo>
                    <a:pt x="134" y="0"/>
                    <a:pt x="134" y="0"/>
                    <a:pt x="134" y="0"/>
                  </a:cubicBezTo>
                  <a:cubicBezTo>
                    <a:pt x="119" y="30"/>
                    <a:pt x="119" y="30"/>
                    <a:pt x="119" y="30"/>
                  </a:cubicBezTo>
                  <a:cubicBezTo>
                    <a:pt x="110" y="31"/>
                    <a:pt x="102" y="32"/>
                    <a:pt x="94" y="35"/>
                  </a:cubicBezTo>
                  <a:cubicBezTo>
                    <a:pt x="67" y="15"/>
                    <a:pt x="67" y="15"/>
                    <a:pt x="67" y="15"/>
                  </a:cubicBezTo>
                  <a:cubicBezTo>
                    <a:pt x="42" y="32"/>
                    <a:pt x="42" y="32"/>
                    <a:pt x="42" y="32"/>
                  </a:cubicBezTo>
                  <a:cubicBezTo>
                    <a:pt x="52" y="64"/>
                    <a:pt x="52" y="64"/>
                    <a:pt x="52" y="64"/>
                  </a:cubicBezTo>
                  <a:cubicBezTo>
                    <a:pt x="47" y="71"/>
                    <a:pt x="42" y="78"/>
                    <a:pt x="39" y="86"/>
                  </a:cubicBezTo>
                  <a:cubicBezTo>
                    <a:pt x="5" y="90"/>
                    <a:pt x="5" y="90"/>
                    <a:pt x="5" y="90"/>
                  </a:cubicBezTo>
                  <a:cubicBezTo>
                    <a:pt x="0" y="120"/>
                    <a:pt x="0" y="120"/>
                    <a:pt x="0" y="120"/>
                  </a:cubicBezTo>
                  <a:cubicBezTo>
                    <a:pt x="30" y="135"/>
                    <a:pt x="30" y="135"/>
                    <a:pt x="30" y="135"/>
                  </a:cubicBezTo>
                  <a:cubicBezTo>
                    <a:pt x="31" y="144"/>
                    <a:pt x="33" y="151"/>
                    <a:pt x="35" y="159"/>
                  </a:cubicBezTo>
                  <a:cubicBezTo>
                    <a:pt x="15" y="186"/>
                    <a:pt x="15" y="186"/>
                    <a:pt x="15" y="186"/>
                  </a:cubicBezTo>
                  <a:cubicBezTo>
                    <a:pt x="32" y="211"/>
                    <a:pt x="32" y="211"/>
                    <a:pt x="32" y="211"/>
                  </a:cubicBezTo>
                  <a:cubicBezTo>
                    <a:pt x="64" y="201"/>
                    <a:pt x="64" y="201"/>
                    <a:pt x="64" y="201"/>
                  </a:cubicBezTo>
                  <a:cubicBezTo>
                    <a:pt x="71" y="206"/>
                    <a:pt x="78" y="211"/>
                    <a:pt x="85" y="214"/>
                  </a:cubicBezTo>
                  <a:close/>
                  <a:moveTo>
                    <a:pt x="93" y="160"/>
                  </a:moveTo>
                  <a:cubicBezTo>
                    <a:pt x="84" y="150"/>
                    <a:pt x="79" y="138"/>
                    <a:pt x="79" y="125"/>
                  </a:cubicBezTo>
                  <a:cubicBezTo>
                    <a:pt x="79" y="122"/>
                    <a:pt x="80" y="118"/>
                    <a:pt x="81" y="114"/>
                  </a:cubicBezTo>
                  <a:cubicBezTo>
                    <a:pt x="87" y="93"/>
                    <a:pt x="106" y="78"/>
                    <a:pt x="128" y="79"/>
                  </a:cubicBezTo>
                  <a:cubicBezTo>
                    <a:pt x="154" y="79"/>
                    <a:pt x="175" y="101"/>
                    <a:pt x="175" y="127"/>
                  </a:cubicBezTo>
                  <a:cubicBezTo>
                    <a:pt x="175" y="131"/>
                    <a:pt x="173" y="135"/>
                    <a:pt x="173" y="139"/>
                  </a:cubicBezTo>
                  <a:cubicBezTo>
                    <a:pt x="173" y="139"/>
                    <a:pt x="173" y="139"/>
                    <a:pt x="173" y="139"/>
                  </a:cubicBezTo>
                  <a:cubicBezTo>
                    <a:pt x="166" y="160"/>
                    <a:pt x="148" y="175"/>
                    <a:pt x="126" y="174"/>
                  </a:cubicBezTo>
                  <a:cubicBezTo>
                    <a:pt x="113" y="174"/>
                    <a:pt x="101" y="169"/>
                    <a:pt x="93"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11">
              <a:extLst>
                <a:ext uri="{FF2B5EF4-FFF2-40B4-BE49-F238E27FC236}">
                  <a16:creationId xmlns:a16="http://schemas.microsoft.com/office/drawing/2014/main" id="{C16FE088-8E8A-4D3E-B271-77DFF8FB9586}"/>
                </a:ext>
              </a:extLst>
            </p:cNvPr>
            <p:cNvSpPr>
              <a:spLocks/>
            </p:cNvSpPr>
            <p:nvPr/>
          </p:nvSpPr>
          <p:spPr bwMode="auto">
            <a:xfrm>
              <a:off x="3470275" y="2354263"/>
              <a:ext cx="144463" cy="146050"/>
            </a:xfrm>
            <a:custGeom>
              <a:avLst/>
              <a:gdLst>
                <a:gd name="T0" fmla="*/ 0 w 65"/>
                <a:gd name="T1" fmla="*/ 32 h 65"/>
                <a:gd name="T2" fmla="*/ 1 w 65"/>
                <a:gd name="T3" fmla="*/ 24 h 65"/>
                <a:gd name="T4" fmla="*/ 34 w 65"/>
                <a:gd name="T5" fmla="*/ 0 h 65"/>
                <a:gd name="T6" fmla="*/ 65 w 65"/>
                <a:gd name="T7" fmla="*/ 33 h 65"/>
                <a:gd name="T8" fmla="*/ 63 w 65"/>
                <a:gd name="T9" fmla="*/ 41 h 65"/>
                <a:gd name="T10" fmla="*/ 63 w 65"/>
                <a:gd name="T11" fmla="*/ 41 h 65"/>
                <a:gd name="T12" fmla="*/ 32 w 65"/>
                <a:gd name="T13" fmla="*/ 65 h 65"/>
                <a:gd name="T14" fmla="*/ 9 w 65"/>
                <a:gd name="T15" fmla="*/ 55 h 65"/>
                <a:gd name="T16" fmla="*/ 0 w 65"/>
                <a:gd name="T17"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5">
                  <a:moveTo>
                    <a:pt x="0" y="32"/>
                  </a:moveTo>
                  <a:cubicBezTo>
                    <a:pt x="0" y="29"/>
                    <a:pt x="1" y="26"/>
                    <a:pt x="1" y="24"/>
                  </a:cubicBezTo>
                  <a:cubicBezTo>
                    <a:pt x="5" y="9"/>
                    <a:pt x="19" y="0"/>
                    <a:pt x="34" y="0"/>
                  </a:cubicBezTo>
                  <a:cubicBezTo>
                    <a:pt x="52" y="0"/>
                    <a:pt x="65" y="15"/>
                    <a:pt x="65" y="33"/>
                  </a:cubicBezTo>
                  <a:cubicBezTo>
                    <a:pt x="65" y="36"/>
                    <a:pt x="64" y="38"/>
                    <a:pt x="63" y="41"/>
                  </a:cubicBezTo>
                  <a:cubicBezTo>
                    <a:pt x="63" y="41"/>
                    <a:pt x="63" y="41"/>
                    <a:pt x="63" y="41"/>
                  </a:cubicBezTo>
                  <a:cubicBezTo>
                    <a:pt x="59" y="55"/>
                    <a:pt x="46" y="65"/>
                    <a:pt x="32" y="65"/>
                  </a:cubicBezTo>
                  <a:cubicBezTo>
                    <a:pt x="23" y="65"/>
                    <a:pt x="15" y="61"/>
                    <a:pt x="9" y="55"/>
                  </a:cubicBezTo>
                  <a:cubicBezTo>
                    <a:pt x="3" y="49"/>
                    <a:pt x="0" y="41"/>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3" name="Group 52">
            <a:extLst>
              <a:ext uri="{FF2B5EF4-FFF2-40B4-BE49-F238E27FC236}">
                <a16:creationId xmlns:a16="http://schemas.microsoft.com/office/drawing/2014/main" id="{B915D27C-98EB-4887-9F50-FCC0C05D9A70}"/>
              </a:ext>
              <a:ext uri="{C183D7F6-B498-43B3-948B-1728B52AA6E4}">
                <adec:decorative xmlns:adec="http://schemas.microsoft.com/office/drawing/2017/decorative" val="1"/>
              </a:ext>
            </a:extLst>
          </p:cNvPr>
          <p:cNvGrpSpPr/>
          <p:nvPr/>
        </p:nvGrpSpPr>
        <p:grpSpPr>
          <a:xfrm>
            <a:off x="1895942" y="4944193"/>
            <a:ext cx="541927" cy="543437"/>
            <a:chOff x="2586038" y="5262563"/>
            <a:chExt cx="569913" cy="571500"/>
          </a:xfrm>
          <a:solidFill>
            <a:srgbClr val="DADFE1"/>
          </a:solidFill>
          <a:effectLst/>
        </p:grpSpPr>
        <p:sp>
          <p:nvSpPr>
            <p:cNvPr id="54" name="Freeform 16">
              <a:extLst>
                <a:ext uri="{FF2B5EF4-FFF2-40B4-BE49-F238E27FC236}">
                  <a16:creationId xmlns:a16="http://schemas.microsoft.com/office/drawing/2014/main" id="{32D4E411-5770-418B-B360-F6EAAA9CC8B2}"/>
                </a:ext>
              </a:extLst>
            </p:cNvPr>
            <p:cNvSpPr>
              <a:spLocks noEditPoints="1"/>
            </p:cNvSpPr>
            <p:nvPr/>
          </p:nvSpPr>
          <p:spPr bwMode="auto">
            <a:xfrm>
              <a:off x="2586038" y="5262563"/>
              <a:ext cx="569913" cy="571500"/>
            </a:xfrm>
            <a:custGeom>
              <a:avLst/>
              <a:gdLst>
                <a:gd name="T0" fmla="*/ 20 w 255"/>
                <a:gd name="T1" fmla="*/ 59 h 255"/>
                <a:gd name="T2" fmla="*/ 39 w 255"/>
                <a:gd name="T3" fmla="*/ 87 h 255"/>
                <a:gd name="T4" fmla="*/ 31 w 255"/>
                <a:gd name="T5" fmla="*/ 111 h 255"/>
                <a:gd name="T6" fmla="*/ 0 w 255"/>
                <a:gd name="T7" fmla="*/ 124 h 255"/>
                <a:gd name="T8" fmla="*/ 3 w 255"/>
                <a:gd name="T9" fmla="*/ 155 h 255"/>
                <a:gd name="T10" fmla="*/ 36 w 255"/>
                <a:gd name="T11" fmla="*/ 162 h 255"/>
                <a:gd name="T12" fmla="*/ 48 w 255"/>
                <a:gd name="T13" fmla="*/ 183 h 255"/>
                <a:gd name="T14" fmla="*/ 35 w 255"/>
                <a:gd name="T15" fmla="*/ 215 h 255"/>
                <a:gd name="T16" fmla="*/ 58 w 255"/>
                <a:gd name="T17" fmla="*/ 234 h 255"/>
                <a:gd name="T18" fmla="*/ 86 w 255"/>
                <a:gd name="T19" fmla="*/ 216 h 255"/>
                <a:gd name="T20" fmla="*/ 110 w 255"/>
                <a:gd name="T21" fmla="*/ 223 h 255"/>
                <a:gd name="T22" fmla="*/ 123 w 255"/>
                <a:gd name="T23" fmla="*/ 255 h 255"/>
                <a:gd name="T24" fmla="*/ 154 w 255"/>
                <a:gd name="T25" fmla="*/ 252 h 255"/>
                <a:gd name="T26" fmla="*/ 161 w 255"/>
                <a:gd name="T27" fmla="*/ 219 h 255"/>
                <a:gd name="T28" fmla="*/ 183 w 255"/>
                <a:gd name="T29" fmla="*/ 207 h 255"/>
                <a:gd name="T30" fmla="*/ 215 w 255"/>
                <a:gd name="T31" fmla="*/ 220 h 255"/>
                <a:gd name="T32" fmla="*/ 234 w 255"/>
                <a:gd name="T33" fmla="*/ 196 h 255"/>
                <a:gd name="T34" fmla="*/ 216 w 255"/>
                <a:gd name="T35" fmla="*/ 167 h 255"/>
                <a:gd name="T36" fmla="*/ 223 w 255"/>
                <a:gd name="T37" fmla="*/ 144 h 255"/>
                <a:gd name="T38" fmla="*/ 255 w 255"/>
                <a:gd name="T39" fmla="*/ 131 h 255"/>
                <a:gd name="T40" fmla="*/ 252 w 255"/>
                <a:gd name="T41" fmla="*/ 101 h 255"/>
                <a:gd name="T42" fmla="*/ 218 w 255"/>
                <a:gd name="T43" fmla="*/ 93 h 255"/>
                <a:gd name="T44" fmla="*/ 207 w 255"/>
                <a:gd name="T45" fmla="*/ 72 h 255"/>
                <a:gd name="T46" fmla="*/ 220 w 255"/>
                <a:gd name="T47" fmla="*/ 40 h 255"/>
                <a:gd name="T48" fmla="*/ 197 w 255"/>
                <a:gd name="T49" fmla="*/ 21 h 255"/>
                <a:gd name="T50" fmla="*/ 168 w 255"/>
                <a:gd name="T51" fmla="*/ 39 h 255"/>
                <a:gd name="T52" fmla="*/ 144 w 255"/>
                <a:gd name="T53" fmla="*/ 32 h 255"/>
                <a:gd name="T54" fmla="*/ 131 w 255"/>
                <a:gd name="T55" fmla="*/ 0 h 255"/>
                <a:gd name="T56" fmla="*/ 101 w 255"/>
                <a:gd name="T57" fmla="*/ 3 h 255"/>
                <a:gd name="T58" fmla="*/ 94 w 255"/>
                <a:gd name="T59" fmla="*/ 37 h 255"/>
                <a:gd name="T60" fmla="*/ 71 w 255"/>
                <a:gd name="T61" fmla="*/ 48 h 255"/>
                <a:gd name="T62" fmla="*/ 40 w 255"/>
                <a:gd name="T63" fmla="*/ 35 h 255"/>
                <a:gd name="T64" fmla="*/ 20 w 255"/>
                <a:gd name="T65" fmla="*/ 59 h 255"/>
                <a:gd name="T66" fmla="*/ 174 w 255"/>
                <a:gd name="T67" fmla="*/ 116 h 255"/>
                <a:gd name="T68" fmla="*/ 175 w 255"/>
                <a:gd name="T69" fmla="*/ 128 h 255"/>
                <a:gd name="T70" fmla="*/ 139 w 255"/>
                <a:gd name="T71" fmla="*/ 174 h 255"/>
                <a:gd name="T72" fmla="*/ 103 w 255"/>
                <a:gd name="T73" fmla="*/ 169 h 255"/>
                <a:gd name="T74" fmla="*/ 81 w 255"/>
                <a:gd name="T75" fmla="*/ 139 h 255"/>
                <a:gd name="T76" fmla="*/ 79 w 255"/>
                <a:gd name="T77" fmla="*/ 128 h 255"/>
                <a:gd name="T78" fmla="*/ 116 w 255"/>
                <a:gd name="T79" fmla="*/ 81 h 255"/>
                <a:gd name="T80" fmla="*/ 174 w 255"/>
                <a:gd name="T81" fmla="*/ 11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255">
                  <a:moveTo>
                    <a:pt x="20" y="59"/>
                  </a:moveTo>
                  <a:cubicBezTo>
                    <a:pt x="39" y="87"/>
                    <a:pt x="39" y="87"/>
                    <a:pt x="39" y="87"/>
                  </a:cubicBezTo>
                  <a:cubicBezTo>
                    <a:pt x="35" y="95"/>
                    <a:pt x="33" y="103"/>
                    <a:pt x="31" y="111"/>
                  </a:cubicBezTo>
                  <a:cubicBezTo>
                    <a:pt x="0" y="124"/>
                    <a:pt x="0" y="124"/>
                    <a:pt x="0" y="124"/>
                  </a:cubicBezTo>
                  <a:cubicBezTo>
                    <a:pt x="3" y="155"/>
                    <a:pt x="3" y="155"/>
                    <a:pt x="3" y="155"/>
                  </a:cubicBezTo>
                  <a:cubicBezTo>
                    <a:pt x="36" y="162"/>
                    <a:pt x="36" y="162"/>
                    <a:pt x="36" y="162"/>
                  </a:cubicBezTo>
                  <a:cubicBezTo>
                    <a:pt x="39" y="169"/>
                    <a:pt x="43" y="177"/>
                    <a:pt x="48" y="183"/>
                  </a:cubicBezTo>
                  <a:cubicBezTo>
                    <a:pt x="35" y="215"/>
                    <a:pt x="35" y="215"/>
                    <a:pt x="35" y="215"/>
                  </a:cubicBezTo>
                  <a:cubicBezTo>
                    <a:pt x="58" y="234"/>
                    <a:pt x="58" y="234"/>
                    <a:pt x="58" y="234"/>
                  </a:cubicBezTo>
                  <a:cubicBezTo>
                    <a:pt x="86" y="216"/>
                    <a:pt x="86" y="216"/>
                    <a:pt x="86" y="216"/>
                  </a:cubicBezTo>
                  <a:cubicBezTo>
                    <a:pt x="94" y="219"/>
                    <a:pt x="102" y="222"/>
                    <a:pt x="110" y="223"/>
                  </a:cubicBezTo>
                  <a:cubicBezTo>
                    <a:pt x="123" y="255"/>
                    <a:pt x="123" y="255"/>
                    <a:pt x="123" y="255"/>
                  </a:cubicBezTo>
                  <a:cubicBezTo>
                    <a:pt x="154" y="252"/>
                    <a:pt x="154" y="252"/>
                    <a:pt x="154" y="252"/>
                  </a:cubicBezTo>
                  <a:cubicBezTo>
                    <a:pt x="161" y="219"/>
                    <a:pt x="161" y="219"/>
                    <a:pt x="161" y="219"/>
                  </a:cubicBezTo>
                  <a:cubicBezTo>
                    <a:pt x="169" y="216"/>
                    <a:pt x="177" y="212"/>
                    <a:pt x="183" y="207"/>
                  </a:cubicBezTo>
                  <a:cubicBezTo>
                    <a:pt x="215" y="220"/>
                    <a:pt x="215" y="220"/>
                    <a:pt x="215" y="220"/>
                  </a:cubicBezTo>
                  <a:cubicBezTo>
                    <a:pt x="234" y="196"/>
                    <a:pt x="234" y="196"/>
                    <a:pt x="234" y="196"/>
                  </a:cubicBezTo>
                  <a:cubicBezTo>
                    <a:pt x="216" y="167"/>
                    <a:pt x="216" y="167"/>
                    <a:pt x="216" y="167"/>
                  </a:cubicBezTo>
                  <a:cubicBezTo>
                    <a:pt x="219" y="160"/>
                    <a:pt x="221" y="152"/>
                    <a:pt x="223" y="144"/>
                  </a:cubicBezTo>
                  <a:cubicBezTo>
                    <a:pt x="255" y="131"/>
                    <a:pt x="255" y="131"/>
                    <a:pt x="255" y="131"/>
                  </a:cubicBezTo>
                  <a:cubicBezTo>
                    <a:pt x="252" y="101"/>
                    <a:pt x="252" y="101"/>
                    <a:pt x="252" y="101"/>
                  </a:cubicBezTo>
                  <a:cubicBezTo>
                    <a:pt x="218" y="93"/>
                    <a:pt x="218" y="93"/>
                    <a:pt x="218" y="93"/>
                  </a:cubicBezTo>
                  <a:cubicBezTo>
                    <a:pt x="215" y="86"/>
                    <a:pt x="211" y="78"/>
                    <a:pt x="207" y="72"/>
                  </a:cubicBezTo>
                  <a:cubicBezTo>
                    <a:pt x="220" y="40"/>
                    <a:pt x="220" y="40"/>
                    <a:pt x="220" y="40"/>
                  </a:cubicBezTo>
                  <a:cubicBezTo>
                    <a:pt x="197" y="21"/>
                    <a:pt x="197" y="21"/>
                    <a:pt x="197" y="21"/>
                  </a:cubicBezTo>
                  <a:cubicBezTo>
                    <a:pt x="168" y="39"/>
                    <a:pt x="168" y="39"/>
                    <a:pt x="168" y="39"/>
                  </a:cubicBezTo>
                  <a:cubicBezTo>
                    <a:pt x="160" y="36"/>
                    <a:pt x="152" y="33"/>
                    <a:pt x="144" y="32"/>
                  </a:cubicBezTo>
                  <a:cubicBezTo>
                    <a:pt x="131" y="0"/>
                    <a:pt x="131" y="0"/>
                    <a:pt x="131" y="0"/>
                  </a:cubicBezTo>
                  <a:cubicBezTo>
                    <a:pt x="101" y="3"/>
                    <a:pt x="101" y="3"/>
                    <a:pt x="101" y="3"/>
                  </a:cubicBezTo>
                  <a:cubicBezTo>
                    <a:pt x="94" y="37"/>
                    <a:pt x="94" y="37"/>
                    <a:pt x="94" y="37"/>
                  </a:cubicBezTo>
                  <a:cubicBezTo>
                    <a:pt x="85" y="40"/>
                    <a:pt x="78" y="43"/>
                    <a:pt x="71" y="48"/>
                  </a:cubicBezTo>
                  <a:cubicBezTo>
                    <a:pt x="40" y="35"/>
                    <a:pt x="40" y="35"/>
                    <a:pt x="40" y="35"/>
                  </a:cubicBezTo>
                  <a:lnTo>
                    <a:pt x="20" y="59"/>
                  </a:lnTo>
                  <a:close/>
                  <a:moveTo>
                    <a:pt x="174" y="116"/>
                  </a:moveTo>
                  <a:cubicBezTo>
                    <a:pt x="174" y="120"/>
                    <a:pt x="175" y="124"/>
                    <a:pt x="175" y="128"/>
                  </a:cubicBezTo>
                  <a:cubicBezTo>
                    <a:pt x="175" y="150"/>
                    <a:pt x="160" y="169"/>
                    <a:pt x="139" y="174"/>
                  </a:cubicBezTo>
                  <a:cubicBezTo>
                    <a:pt x="126" y="177"/>
                    <a:pt x="114" y="175"/>
                    <a:pt x="103" y="169"/>
                  </a:cubicBezTo>
                  <a:cubicBezTo>
                    <a:pt x="92" y="162"/>
                    <a:pt x="84" y="152"/>
                    <a:pt x="81" y="139"/>
                  </a:cubicBezTo>
                  <a:cubicBezTo>
                    <a:pt x="80" y="135"/>
                    <a:pt x="79" y="131"/>
                    <a:pt x="79" y="128"/>
                  </a:cubicBezTo>
                  <a:cubicBezTo>
                    <a:pt x="79" y="106"/>
                    <a:pt x="94" y="87"/>
                    <a:pt x="116" y="81"/>
                  </a:cubicBezTo>
                  <a:cubicBezTo>
                    <a:pt x="141" y="75"/>
                    <a:pt x="167" y="90"/>
                    <a:pt x="174"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a:extLst>
                <a:ext uri="{FF2B5EF4-FFF2-40B4-BE49-F238E27FC236}">
                  <a16:creationId xmlns:a16="http://schemas.microsoft.com/office/drawing/2014/main" id="{B31E7DDA-AEFD-465B-9C39-C63D599FFC60}"/>
                </a:ext>
              </a:extLst>
            </p:cNvPr>
            <p:cNvSpPr>
              <a:spLocks/>
            </p:cNvSpPr>
            <p:nvPr/>
          </p:nvSpPr>
          <p:spPr bwMode="auto">
            <a:xfrm>
              <a:off x="2798763" y="5468938"/>
              <a:ext cx="144463" cy="153987"/>
            </a:xfrm>
            <a:custGeom>
              <a:avLst/>
              <a:gdLst>
                <a:gd name="T0" fmla="*/ 64 w 65"/>
                <a:gd name="T1" fmla="*/ 28 h 69"/>
                <a:gd name="T2" fmla="*/ 65 w 65"/>
                <a:gd name="T3" fmla="*/ 36 h 69"/>
                <a:gd name="T4" fmla="*/ 40 w 65"/>
                <a:gd name="T5" fmla="*/ 67 h 69"/>
                <a:gd name="T6" fmla="*/ 15 w 65"/>
                <a:gd name="T7" fmla="*/ 64 h 69"/>
                <a:gd name="T8" fmla="*/ 1 w 65"/>
                <a:gd name="T9" fmla="*/ 44 h 69"/>
                <a:gd name="T10" fmla="*/ 0 w 65"/>
                <a:gd name="T11" fmla="*/ 36 h 69"/>
                <a:gd name="T12" fmla="*/ 24 w 65"/>
                <a:gd name="T13" fmla="*/ 4 h 69"/>
                <a:gd name="T14" fmla="*/ 64 w 65"/>
                <a:gd name="T15" fmla="*/ 28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9">
                  <a:moveTo>
                    <a:pt x="64" y="28"/>
                  </a:moveTo>
                  <a:cubicBezTo>
                    <a:pt x="64" y="30"/>
                    <a:pt x="65" y="33"/>
                    <a:pt x="65" y="36"/>
                  </a:cubicBezTo>
                  <a:cubicBezTo>
                    <a:pt x="65" y="51"/>
                    <a:pt x="55" y="64"/>
                    <a:pt x="40" y="67"/>
                  </a:cubicBezTo>
                  <a:cubicBezTo>
                    <a:pt x="32" y="69"/>
                    <a:pt x="23" y="68"/>
                    <a:pt x="15" y="64"/>
                  </a:cubicBezTo>
                  <a:cubicBezTo>
                    <a:pt x="8" y="59"/>
                    <a:pt x="3" y="52"/>
                    <a:pt x="1" y="44"/>
                  </a:cubicBezTo>
                  <a:cubicBezTo>
                    <a:pt x="0" y="41"/>
                    <a:pt x="0" y="38"/>
                    <a:pt x="0" y="36"/>
                  </a:cubicBezTo>
                  <a:cubicBezTo>
                    <a:pt x="0" y="21"/>
                    <a:pt x="10" y="8"/>
                    <a:pt x="24" y="4"/>
                  </a:cubicBezTo>
                  <a:cubicBezTo>
                    <a:pt x="42" y="0"/>
                    <a:pt x="59" y="10"/>
                    <a:pt x="6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6" name="Group 55">
            <a:extLst>
              <a:ext uri="{FF2B5EF4-FFF2-40B4-BE49-F238E27FC236}">
                <a16:creationId xmlns:a16="http://schemas.microsoft.com/office/drawing/2014/main" id="{611D3D74-7DD9-4719-9704-325B276A6BEF}"/>
              </a:ext>
              <a:ext uri="{C183D7F6-B498-43B3-948B-1728B52AA6E4}">
                <adec:decorative xmlns:adec="http://schemas.microsoft.com/office/drawing/2017/decorative" val="1"/>
              </a:ext>
            </a:extLst>
          </p:cNvPr>
          <p:cNvGrpSpPr/>
          <p:nvPr/>
        </p:nvGrpSpPr>
        <p:grpSpPr>
          <a:xfrm>
            <a:off x="2366580" y="4510380"/>
            <a:ext cx="831759" cy="833269"/>
            <a:chOff x="5672138" y="3679825"/>
            <a:chExt cx="874713" cy="876300"/>
          </a:xfrm>
          <a:solidFill>
            <a:srgbClr val="DADFE1"/>
          </a:solidFill>
          <a:effectLst/>
        </p:grpSpPr>
        <p:sp>
          <p:nvSpPr>
            <p:cNvPr id="57" name="Freeform 28">
              <a:extLst>
                <a:ext uri="{FF2B5EF4-FFF2-40B4-BE49-F238E27FC236}">
                  <a16:creationId xmlns:a16="http://schemas.microsoft.com/office/drawing/2014/main" id="{FA3150C9-8A85-44E0-BE29-CF11EEEB756B}"/>
                </a:ext>
              </a:extLst>
            </p:cNvPr>
            <p:cNvSpPr>
              <a:spLocks noEditPoints="1"/>
            </p:cNvSpPr>
            <p:nvPr/>
          </p:nvSpPr>
          <p:spPr bwMode="auto">
            <a:xfrm>
              <a:off x="5672138" y="3679825"/>
              <a:ext cx="874713" cy="876300"/>
            </a:xfrm>
            <a:custGeom>
              <a:avLst/>
              <a:gdLst>
                <a:gd name="T0" fmla="*/ 382 w 391"/>
                <a:gd name="T1" fmla="*/ 265 h 391"/>
                <a:gd name="T2" fmla="*/ 391 w 391"/>
                <a:gd name="T3" fmla="*/ 229 h 391"/>
                <a:gd name="T4" fmla="*/ 349 w 391"/>
                <a:gd name="T5" fmla="*/ 204 h 391"/>
                <a:gd name="T6" fmla="*/ 342 w 391"/>
                <a:gd name="T7" fmla="*/ 148 h 391"/>
                <a:gd name="T8" fmla="*/ 376 w 391"/>
                <a:gd name="T9" fmla="*/ 113 h 391"/>
                <a:gd name="T10" fmla="*/ 357 w 391"/>
                <a:gd name="T11" fmla="*/ 81 h 391"/>
                <a:gd name="T12" fmla="*/ 310 w 391"/>
                <a:gd name="T13" fmla="*/ 93 h 391"/>
                <a:gd name="T14" fmla="*/ 266 w 391"/>
                <a:gd name="T15" fmla="*/ 59 h 391"/>
                <a:gd name="T16" fmla="*/ 265 w 391"/>
                <a:gd name="T17" fmla="*/ 10 h 391"/>
                <a:gd name="T18" fmla="*/ 229 w 391"/>
                <a:gd name="T19" fmla="*/ 0 h 391"/>
                <a:gd name="T20" fmla="*/ 204 w 391"/>
                <a:gd name="T21" fmla="*/ 42 h 391"/>
                <a:gd name="T22" fmla="*/ 148 w 391"/>
                <a:gd name="T23" fmla="*/ 50 h 391"/>
                <a:gd name="T24" fmla="*/ 113 w 391"/>
                <a:gd name="T25" fmla="*/ 15 h 391"/>
                <a:gd name="T26" fmla="*/ 81 w 391"/>
                <a:gd name="T27" fmla="*/ 34 h 391"/>
                <a:gd name="T28" fmla="*/ 93 w 391"/>
                <a:gd name="T29" fmla="*/ 82 h 391"/>
                <a:gd name="T30" fmla="*/ 59 w 391"/>
                <a:gd name="T31" fmla="*/ 126 h 391"/>
                <a:gd name="T32" fmla="*/ 10 w 391"/>
                <a:gd name="T33" fmla="*/ 127 h 391"/>
                <a:gd name="T34" fmla="*/ 0 w 391"/>
                <a:gd name="T35" fmla="*/ 163 h 391"/>
                <a:gd name="T36" fmla="*/ 43 w 391"/>
                <a:gd name="T37" fmla="*/ 188 h 391"/>
                <a:gd name="T38" fmla="*/ 50 w 391"/>
                <a:gd name="T39" fmla="*/ 243 h 391"/>
                <a:gd name="T40" fmla="*/ 16 w 391"/>
                <a:gd name="T41" fmla="*/ 278 h 391"/>
                <a:gd name="T42" fmla="*/ 34 w 391"/>
                <a:gd name="T43" fmla="*/ 311 h 391"/>
                <a:gd name="T44" fmla="*/ 82 w 391"/>
                <a:gd name="T45" fmla="*/ 298 h 391"/>
                <a:gd name="T46" fmla="*/ 126 w 391"/>
                <a:gd name="T47" fmla="*/ 333 h 391"/>
                <a:gd name="T48" fmla="*/ 127 w 391"/>
                <a:gd name="T49" fmla="*/ 381 h 391"/>
                <a:gd name="T50" fmla="*/ 163 w 391"/>
                <a:gd name="T51" fmla="*/ 391 h 391"/>
                <a:gd name="T52" fmla="*/ 188 w 391"/>
                <a:gd name="T53" fmla="*/ 349 h 391"/>
                <a:gd name="T54" fmla="*/ 243 w 391"/>
                <a:gd name="T55" fmla="*/ 342 h 391"/>
                <a:gd name="T56" fmla="*/ 278 w 391"/>
                <a:gd name="T57" fmla="*/ 376 h 391"/>
                <a:gd name="T58" fmla="*/ 311 w 391"/>
                <a:gd name="T59" fmla="*/ 357 h 391"/>
                <a:gd name="T60" fmla="*/ 299 w 391"/>
                <a:gd name="T61" fmla="*/ 310 h 391"/>
                <a:gd name="T62" fmla="*/ 333 w 391"/>
                <a:gd name="T63" fmla="*/ 265 h 391"/>
                <a:gd name="T64" fmla="*/ 382 w 391"/>
                <a:gd name="T65" fmla="*/ 265 h 391"/>
                <a:gd name="T66" fmla="*/ 187 w 391"/>
                <a:gd name="T67" fmla="*/ 303 h 391"/>
                <a:gd name="T68" fmla="*/ 89 w 391"/>
                <a:gd name="T69" fmla="*/ 187 h 391"/>
                <a:gd name="T70" fmla="*/ 205 w 391"/>
                <a:gd name="T71" fmla="*/ 88 h 391"/>
                <a:gd name="T72" fmla="*/ 303 w 391"/>
                <a:gd name="T73" fmla="*/ 204 h 391"/>
                <a:gd name="T74" fmla="*/ 187 w 391"/>
                <a:gd name="T75" fmla="*/ 303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391">
                  <a:moveTo>
                    <a:pt x="382" y="265"/>
                  </a:moveTo>
                  <a:cubicBezTo>
                    <a:pt x="391" y="229"/>
                    <a:pt x="391" y="229"/>
                    <a:pt x="391" y="229"/>
                  </a:cubicBezTo>
                  <a:cubicBezTo>
                    <a:pt x="349" y="204"/>
                    <a:pt x="349" y="204"/>
                    <a:pt x="349" y="204"/>
                  </a:cubicBezTo>
                  <a:cubicBezTo>
                    <a:pt x="350" y="184"/>
                    <a:pt x="348" y="166"/>
                    <a:pt x="342" y="148"/>
                  </a:cubicBezTo>
                  <a:cubicBezTo>
                    <a:pt x="376" y="113"/>
                    <a:pt x="376" y="113"/>
                    <a:pt x="376" y="113"/>
                  </a:cubicBezTo>
                  <a:cubicBezTo>
                    <a:pt x="357" y="81"/>
                    <a:pt x="357" y="81"/>
                    <a:pt x="357" y="81"/>
                  </a:cubicBezTo>
                  <a:cubicBezTo>
                    <a:pt x="310" y="93"/>
                    <a:pt x="310" y="93"/>
                    <a:pt x="310" y="93"/>
                  </a:cubicBezTo>
                  <a:cubicBezTo>
                    <a:pt x="297" y="79"/>
                    <a:pt x="282" y="67"/>
                    <a:pt x="266" y="59"/>
                  </a:cubicBezTo>
                  <a:cubicBezTo>
                    <a:pt x="265" y="10"/>
                    <a:pt x="265" y="10"/>
                    <a:pt x="265" y="10"/>
                  </a:cubicBezTo>
                  <a:cubicBezTo>
                    <a:pt x="229" y="0"/>
                    <a:pt x="229" y="0"/>
                    <a:pt x="229" y="0"/>
                  </a:cubicBezTo>
                  <a:cubicBezTo>
                    <a:pt x="204" y="42"/>
                    <a:pt x="204" y="42"/>
                    <a:pt x="204" y="42"/>
                  </a:cubicBezTo>
                  <a:cubicBezTo>
                    <a:pt x="185" y="41"/>
                    <a:pt x="166" y="44"/>
                    <a:pt x="148" y="50"/>
                  </a:cubicBezTo>
                  <a:cubicBezTo>
                    <a:pt x="113" y="15"/>
                    <a:pt x="113" y="15"/>
                    <a:pt x="113" y="15"/>
                  </a:cubicBezTo>
                  <a:cubicBezTo>
                    <a:pt x="81" y="34"/>
                    <a:pt x="81" y="34"/>
                    <a:pt x="81" y="34"/>
                  </a:cubicBezTo>
                  <a:cubicBezTo>
                    <a:pt x="93" y="82"/>
                    <a:pt x="93" y="82"/>
                    <a:pt x="93" y="82"/>
                  </a:cubicBezTo>
                  <a:cubicBezTo>
                    <a:pt x="79" y="94"/>
                    <a:pt x="68" y="109"/>
                    <a:pt x="59" y="126"/>
                  </a:cubicBezTo>
                  <a:cubicBezTo>
                    <a:pt x="10" y="127"/>
                    <a:pt x="10" y="127"/>
                    <a:pt x="10" y="127"/>
                  </a:cubicBezTo>
                  <a:cubicBezTo>
                    <a:pt x="0" y="163"/>
                    <a:pt x="0" y="163"/>
                    <a:pt x="0" y="163"/>
                  </a:cubicBezTo>
                  <a:cubicBezTo>
                    <a:pt x="43" y="188"/>
                    <a:pt x="43" y="188"/>
                    <a:pt x="43" y="188"/>
                  </a:cubicBezTo>
                  <a:cubicBezTo>
                    <a:pt x="42" y="207"/>
                    <a:pt x="44" y="226"/>
                    <a:pt x="50" y="243"/>
                  </a:cubicBezTo>
                  <a:cubicBezTo>
                    <a:pt x="16" y="278"/>
                    <a:pt x="16" y="278"/>
                    <a:pt x="16" y="278"/>
                  </a:cubicBezTo>
                  <a:cubicBezTo>
                    <a:pt x="34" y="311"/>
                    <a:pt x="34" y="311"/>
                    <a:pt x="34" y="311"/>
                  </a:cubicBezTo>
                  <a:cubicBezTo>
                    <a:pt x="82" y="298"/>
                    <a:pt x="82" y="298"/>
                    <a:pt x="82" y="298"/>
                  </a:cubicBezTo>
                  <a:cubicBezTo>
                    <a:pt x="94" y="312"/>
                    <a:pt x="110" y="324"/>
                    <a:pt x="126" y="333"/>
                  </a:cubicBezTo>
                  <a:cubicBezTo>
                    <a:pt x="127" y="381"/>
                    <a:pt x="127" y="381"/>
                    <a:pt x="127" y="381"/>
                  </a:cubicBezTo>
                  <a:cubicBezTo>
                    <a:pt x="163" y="391"/>
                    <a:pt x="163" y="391"/>
                    <a:pt x="163" y="391"/>
                  </a:cubicBezTo>
                  <a:cubicBezTo>
                    <a:pt x="188" y="349"/>
                    <a:pt x="188" y="349"/>
                    <a:pt x="188" y="349"/>
                  </a:cubicBezTo>
                  <a:cubicBezTo>
                    <a:pt x="207" y="350"/>
                    <a:pt x="226" y="347"/>
                    <a:pt x="243" y="342"/>
                  </a:cubicBezTo>
                  <a:cubicBezTo>
                    <a:pt x="278" y="376"/>
                    <a:pt x="278" y="376"/>
                    <a:pt x="278" y="376"/>
                  </a:cubicBezTo>
                  <a:cubicBezTo>
                    <a:pt x="311" y="357"/>
                    <a:pt x="311" y="357"/>
                    <a:pt x="311" y="357"/>
                  </a:cubicBezTo>
                  <a:cubicBezTo>
                    <a:pt x="299" y="310"/>
                    <a:pt x="299" y="310"/>
                    <a:pt x="299" y="310"/>
                  </a:cubicBezTo>
                  <a:cubicBezTo>
                    <a:pt x="312" y="297"/>
                    <a:pt x="324" y="282"/>
                    <a:pt x="333" y="265"/>
                  </a:cubicBezTo>
                  <a:lnTo>
                    <a:pt x="382" y="265"/>
                  </a:lnTo>
                  <a:close/>
                  <a:moveTo>
                    <a:pt x="187" y="303"/>
                  </a:moveTo>
                  <a:cubicBezTo>
                    <a:pt x="128" y="298"/>
                    <a:pt x="84" y="246"/>
                    <a:pt x="89" y="187"/>
                  </a:cubicBezTo>
                  <a:cubicBezTo>
                    <a:pt x="94" y="128"/>
                    <a:pt x="145" y="84"/>
                    <a:pt x="205" y="88"/>
                  </a:cubicBezTo>
                  <a:cubicBezTo>
                    <a:pt x="264" y="93"/>
                    <a:pt x="308" y="145"/>
                    <a:pt x="303" y="204"/>
                  </a:cubicBezTo>
                  <a:cubicBezTo>
                    <a:pt x="298" y="264"/>
                    <a:pt x="247" y="308"/>
                    <a:pt x="187" y="3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9">
              <a:extLst>
                <a:ext uri="{FF2B5EF4-FFF2-40B4-BE49-F238E27FC236}">
                  <a16:creationId xmlns:a16="http://schemas.microsoft.com/office/drawing/2014/main" id="{27D048B9-2970-43E9-86B8-3446FD24DC6E}"/>
                </a:ext>
              </a:extLst>
            </p:cNvPr>
            <p:cNvSpPr>
              <a:spLocks noEditPoints="1"/>
            </p:cNvSpPr>
            <p:nvPr/>
          </p:nvSpPr>
          <p:spPr bwMode="auto">
            <a:xfrm>
              <a:off x="5978525" y="3984625"/>
              <a:ext cx="265113" cy="263525"/>
            </a:xfrm>
            <a:custGeom>
              <a:avLst/>
              <a:gdLst>
                <a:gd name="T0" fmla="*/ 59 w 118"/>
                <a:gd name="T1" fmla="*/ 118 h 118"/>
                <a:gd name="T2" fmla="*/ 118 w 118"/>
                <a:gd name="T3" fmla="*/ 59 h 118"/>
                <a:gd name="T4" fmla="*/ 59 w 118"/>
                <a:gd name="T5" fmla="*/ 0 h 118"/>
                <a:gd name="T6" fmla="*/ 0 w 118"/>
                <a:gd name="T7" fmla="*/ 59 h 118"/>
                <a:gd name="T8" fmla="*/ 59 w 118"/>
                <a:gd name="T9" fmla="*/ 118 h 118"/>
                <a:gd name="T10" fmla="*/ 59 w 118"/>
                <a:gd name="T11" fmla="*/ 84 h 118"/>
                <a:gd name="T12" fmla="*/ 35 w 118"/>
                <a:gd name="T13" fmla="*/ 59 h 118"/>
                <a:gd name="T14" fmla="*/ 59 w 118"/>
                <a:gd name="T15" fmla="*/ 34 h 118"/>
                <a:gd name="T16" fmla="*/ 84 w 118"/>
                <a:gd name="T17" fmla="*/ 59 h 118"/>
                <a:gd name="T18" fmla="*/ 59 w 118"/>
                <a:gd name="T19"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18">
                  <a:moveTo>
                    <a:pt x="59" y="118"/>
                  </a:moveTo>
                  <a:cubicBezTo>
                    <a:pt x="92" y="118"/>
                    <a:pt x="118" y="92"/>
                    <a:pt x="118" y="59"/>
                  </a:cubicBezTo>
                  <a:cubicBezTo>
                    <a:pt x="118" y="27"/>
                    <a:pt x="92" y="0"/>
                    <a:pt x="59" y="0"/>
                  </a:cubicBezTo>
                  <a:cubicBezTo>
                    <a:pt x="27" y="0"/>
                    <a:pt x="0" y="27"/>
                    <a:pt x="0" y="59"/>
                  </a:cubicBezTo>
                  <a:cubicBezTo>
                    <a:pt x="0" y="92"/>
                    <a:pt x="27" y="118"/>
                    <a:pt x="59" y="118"/>
                  </a:cubicBezTo>
                  <a:close/>
                  <a:moveTo>
                    <a:pt x="59" y="84"/>
                  </a:moveTo>
                  <a:cubicBezTo>
                    <a:pt x="46" y="84"/>
                    <a:pt x="35" y="73"/>
                    <a:pt x="35" y="59"/>
                  </a:cubicBezTo>
                  <a:cubicBezTo>
                    <a:pt x="35" y="46"/>
                    <a:pt x="46" y="34"/>
                    <a:pt x="59" y="34"/>
                  </a:cubicBezTo>
                  <a:cubicBezTo>
                    <a:pt x="73" y="34"/>
                    <a:pt x="84" y="46"/>
                    <a:pt x="84" y="59"/>
                  </a:cubicBezTo>
                  <a:cubicBezTo>
                    <a:pt x="84" y="73"/>
                    <a:pt x="73" y="84"/>
                    <a:pt x="59"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62" name="Group 61">
            <a:extLst>
              <a:ext uri="{FF2B5EF4-FFF2-40B4-BE49-F238E27FC236}">
                <a16:creationId xmlns:a16="http://schemas.microsoft.com/office/drawing/2014/main" id="{9C8EE7DC-7AE4-47F2-9CBF-F66ABC8B5008}"/>
              </a:ext>
              <a:ext uri="{C183D7F6-B498-43B3-948B-1728B52AA6E4}">
                <adec:decorative xmlns:adec="http://schemas.microsoft.com/office/drawing/2017/decorative" val="1"/>
              </a:ext>
            </a:extLst>
          </p:cNvPr>
          <p:cNvGrpSpPr/>
          <p:nvPr/>
        </p:nvGrpSpPr>
        <p:grpSpPr>
          <a:xfrm>
            <a:off x="1493678" y="5445730"/>
            <a:ext cx="831759" cy="833269"/>
            <a:chOff x="4645025" y="4056063"/>
            <a:chExt cx="874713" cy="876300"/>
          </a:xfrm>
          <a:solidFill>
            <a:srgbClr val="DADFE1"/>
          </a:solidFill>
          <a:effectLst/>
        </p:grpSpPr>
        <p:sp>
          <p:nvSpPr>
            <p:cNvPr id="63" name="Freeform 32">
              <a:extLst>
                <a:ext uri="{FF2B5EF4-FFF2-40B4-BE49-F238E27FC236}">
                  <a16:creationId xmlns:a16="http://schemas.microsoft.com/office/drawing/2014/main" id="{4A914EDE-4DA5-4055-8DE4-9EE282124B3F}"/>
                </a:ext>
              </a:extLst>
            </p:cNvPr>
            <p:cNvSpPr>
              <a:spLocks noEditPoints="1"/>
            </p:cNvSpPr>
            <p:nvPr/>
          </p:nvSpPr>
          <p:spPr bwMode="auto">
            <a:xfrm>
              <a:off x="4645025" y="4056063"/>
              <a:ext cx="874713" cy="876300"/>
            </a:xfrm>
            <a:custGeom>
              <a:avLst/>
              <a:gdLst>
                <a:gd name="T0" fmla="*/ 381 w 391"/>
                <a:gd name="T1" fmla="*/ 264 h 391"/>
                <a:gd name="T2" fmla="*/ 391 w 391"/>
                <a:gd name="T3" fmla="*/ 228 h 391"/>
                <a:gd name="T4" fmla="*/ 348 w 391"/>
                <a:gd name="T5" fmla="*/ 203 h 391"/>
                <a:gd name="T6" fmla="*/ 341 w 391"/>
                <a:gd name="T7" fmla="*/ 147 h 391"/>
                <a:gd name="T8" fmla="*/ 375 w 391"/>
                <a:gd name="T9" fmla="*/ 112 h 391"/>
                <a:gd name="T10" fmla="*/ 357 w 391"/>
                <a:gd name="T11" fmla="*/ 80 h 391"/>
                <a:gd name="T12" fmla="*/ 309 w 391"/>
                <a:gd name="T13" fmla="*/ 92 h 391"/>
                <a:gd name="T14" fmla="*/ 265 w 391"/>
                <a:gd name="T15" fmla="*/ 58 h 391"/>
                <a:gd name="T16" fmla="*/ 264 w 391"/>
                <a:gd name="T17" fmla="*/ 9 h 391"/>
                <a:gd name="T18" fmla="*/ 228 w 391"/>
                <a:gd name="T19" fmla="*/ 0 h 391"/>
                <a:gd name="T20" fmla="*/ 203 w 391"/>
                <a:gd name="T21" fmla="*/ 42 h 391"/>
                <a:gd name="T22" fmla="*/ 148 w 391"/>
                <a:gd name="T23" fmla="*/ 49 h 391"/>
                <a:gd name="T24" fmla="*/ 112 w 391"/>
                <a:gd name="T25" fmla="*/ 15 h 391"/>
                <a:gd name="T26" fmla="*/ 80 w 391"/>
                <a:gd name="T27" fmla="*/ 33 h 391"/>
                <a:gd name="T28" fmla="*/ 92 w 391"/>
                <a:gd name="T29" fmla="*/ 81 h 391"/>
                <a:gd name="T30" fmla="*/ 58 w 391"/>
                <a:gd name="T31" fmla="*/ 125 h 391"/>
                <a:gd name="T32" fmla="*/ 9 w 391"/>
                <a:gd name="T33" fmla="*/ 126 h 391"/>
                <a:gd name="T34" fmla="*/ 0 w 391"/>
                <a:gd name="T35" fmla="*/ 162 h 391"/>
                <a:gd name="T36" fmla="*/ 42 w 391"/>
                <a:gd name="T37" fmla="*/ 187 h 391"/>
                <a:gd name="T38" fmla="*/ 49 w 391"/>
                <a:gd name="T39" fmla="*/ 243 h 391"/>
                <a:gd name="T40" fmla="*/ 15 w 391"/>
                <a:gd name="T41" fmla="*/ 278 h 391"/>
                <a:gd name="T42" fmla="*/ 34 w 391"/>
                <a:gd name="T43" fmla="*/ 310 h 391"/>
                <a:gd name="T44" fmla="*/ 81 w 391"/>
                <a:gd name="T45" fmla="*/ 298 h 391"/>
                <a:gd name="T46" fmla="*/ 126 w 391"/>
                <a:gd name="T47" fmla="*/ 332 h 391"/>
                <a:gd name="T48" fmla="*/ 126 w 391"/>
                <a:gd name="T49" fmla="*/ 381 h 391"/>
                <a:gd name="T50" fmla="*/ 162 w 391"/>
                <a:gd name="T51" fmla="*/ 391 h 391"/>
                <a:gd name="T52" fmla="*/ 187 w 391"/>
                <a:gd name="T53" fmla="*/ 348 h 391"/>
                <a:gd name="T54" fmla="*/ 243 w 391"/>
                <a:gd name="T55" fmla="*/ 341 h 391"/>
                <a:gd name="T56" fmla="*/ 278 w 391"/>
                <a:gd name="T57" fmla="*/ 375 h 391"/>
                <a:gd name="T58" fmla="*/ 310 w 391"/>
                <a:gd name="T59" fmla="*/ 357 h 391"/>
                <a:gd name="T60" fmla="*/ 298 w 391"/>
                <a:gd name="T61" fmla="*/ 309 h 391"/>
                <a:gd name="T62" fmla="*/ 332 w 391"/>
                <a:gd name="T63" fmla="*/ 265 h 391"/>
                <a:gd name="T64" fmla="*/ 381 w 391"/>
                <a:gd name="T65" fmla="*/ 264 h 391"/>
                <a:gd name="T66" fmla="*/ 187 w 391"/>
                <a:gd name="T67" fmla="*/ 302 h 391"/>
                <a:gd name="T68" fmla="*/ 88 w 391"/>
                <a:gd name="T69" fmla="*/ 186 h 391"/>
                <a:gd name="T70" fmla="*/ 204 w 391"/>
                <a:gd name="T71" fmla="*/ 88 h 391"/>
                <a:gd name="T72" fmla="*/ 302 w 391"/>
                <a:gd name="T73" fmla="*/ 204 h 391"/>
                <a:gd name="T74" fmla="*/ 187 w 391"/>
                <a:gd name="T75" fmla="*/ 30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391">
                  <a:moveTo>
                    <a:pt x="381" y="264"/>
                  </a:moveTo>
                  <a:cubicBezTo>
                    <a:pt x="391" y="228"/>
                    <a:pt x="391" y="228"/>
                    <a:pt x="391" y="228"/>
                  </a:cubicBezTo>
                  <a:cubicBezTo>
                    <a:pt x="348" y="203"/>
                    <a:pt x="348" y="203"/>
                    <a:pt x="348" y="203"/>
                  </a:cubicBezTo>
                  <a:cubicBezTo>
                    <a:pt x="350" y="184"/>
                    <a:pt x="347" y="165"/>
                    <a:pt x="341" y="147"/>
                  </a:cubicBezTo>
                  <a:cubicBezTo>
                    <a:pt x="375" y="112"/>
                    <a:pt x="375" y="112"/>
                    <a:pt x="375" y="112"/>
                  </a:cubicBezTo>
                  <a:cubicBezTo>
                    <a:pt x="357" y="80"/>
                    <a:pt x="357" y="80"/>
                    <a:pt x="357" y="80"/>
                  </a:cubicBezTo>
                  <a:cubicBezTo>
                    <a:pt x="309" y="92"/>
                    <a:pt x="309" y="92"/>
                    <a:pt x="309" y="92"/>
                  </a:cubicBezTo>
                  <a:cubicBezTo>
                    <a:pt x="297" y="78"/>
                    <a:pt x="282" y="67"/>
                    <a:pt x="265" y="58"/>
                  </a:cubicBezTo>
                  <a:cubicBezTo>
                    <a:pt x="264" y="9"/>
                    <a:pt x="264" y="9"/>
                    <a:pt x="264" y="9"/>
                  </a:cubicBezTo>
                  <a:cubicBezTo>
                    <a:pt x="228" y="0"/>
                    <a:pt x="228" y="0"/>
                    <a:pt x="228" y="0"/>
                  </a:cubicBezTo>
                  <a:cubicBezTo>
                    <a:pt x="203" y="42"/>
                    <a:pt x="203" y="42"/>
                    <a:pt x="203" y="42"/>
                  </a:cubicBezTo>
                  <a:cubicBezTo>
                    <a:pt x="184" y="41"/>
                    <a:pt x="165" y="43"/>
                    <a:pt x="148" y="49"/>
                  </a:cubicBezTo>
                  <a:cubicBezTo>
                    <a:pt x="112" y="15"/>
                    <a:pt x="112" y="15"/>
                    <a:pt x="112" y="15"/>
                  </a:cubicBezTo>
                  <a:cubicBezTo>
                    <a:pt x="80" y="33"/>
                    <a:pt x="80" y="33"/>
                    <a:pt x="80" y="33"/>
                  </a:cubicBezTo>
                  <a:cubicBezTo>
                    <a:pt x="92" y="81"/>
                    <a:pt x="92" y="81"/>
                    <a:pt x="92" y="81"/>
                  </a:cubicBezTo>
                  <a:cubicBezTo>
                    <a:pt x="79" y="94"/>
                    <a:pt x="67" y="109"/>
                    <a:pt x="58" y="125"/>
                  </a:cubicBezTo>
                  <a:cubicBezTo>
                    <a:pt x="9" y="126"/>
                    <a:pt x="9" y="126"/>
                    <a:pt x="9" y="126"/>
                  </a:cubicBezTo>
                  <a:cubicBezTo>
                    <a:pt x="0" y="162"/>
                    <a:pt x="0" y="162"/>
                    <a:pt x="0" y="162"/>
                  </a:cubicBezTo>
                  <a:cubicBezTo>
                    <a:pt x="42" y="187"/>
                    <a:pt x="42" y="187"/>
                    <a:pt x="42" y="187"/>
                  </a:cubicBezTo>
                  <a:cubicBezTo>
                    <a:pt x="41" y="206"/>
                    <a:pt x="43" y="225"/>
                    <a:pt x="49" y="243"/>
                  </a:cubicBezTo>
                  <a:cubicBezTo>
                    <a:pt x="15" y="278"/>
                    <a:pt x="15" y="278"/>
                    <a:pt x="15" y="278"/>
                  </a:cubicBezTo>
                  <a:cubicBezTo>
                    <a:pt x="34" y="310"/>
                    <a:pt x="34" y="310"/>
                    <a:pt x="34" y="310"/>
                  </a:cubicBezTo>
                  <a:cubicBezTo>
                    <a:pt x="81" y="298"/>
                    <a:pt x="81" y="298"/>
                    <a:pt x="81" y="298"/>
                  </a:cubicBezTo>
                  <a:cubicBezTo>
                    <a:pt x="94" y="312"/>
                    <a:pt x="109" y="323"/>
                    <a:pt x="126" y="332"/>
                  </a:cubicBezTo>
                  <a:cubicBezTo>
                    <a:pt x="126" y="381"/>
                    <a:pt x="126" y="381"/>
                    <a:pt x="126" y="381"/>
                  </a:cubicBezTo>
                  <a:cubicBezTo>
                    <a:pt x="162" y="391"/>
                    <a:pt x="162" y="391"/>
                    <a:pt x="162" y="391"/>
                  </a:cubicBezTo>
                  <a:cubicBezTo>
                    <a:pt x="187" y="348"/>
                    <a:pt x="187" y="348"/>
                    <a:pt x="187" y="348"/>
                  </a:cubicBezTo>
                  <a:cubicBezTo>
                    <a:pt x="207" y="349"/>
                    <a:pt x="225" y="347"/>
                    <a:pt x="243" y="341"/>
                  </a:cubicBezTo>
                  <a:cubicBezTo>
                    <a:pt x="278" y="375"/>
                    <a:pt x="278" y="375"/>
                    <a:pt x="278" y="375"/>
                  </a:cubicBezTo>
                  <a:cubicBezTo>
                    <a:pt x="310" y="357"/>
                    <a:pt x="310" y="357"/>
                    <a:pt x="310" y="357"/>
                  </a:cubicBezTo>
                  <a:cubicBezTo>
                    <a:pt x="298" y="309"/>
                    <a:pt x="298" y="309"/>
                    <a:pt x="298" y="309"/>
                  </a:cubicBezTo>
                  <a:cubicBezTo>
                    <a:pt x="312" y="297"/>
                    <a:pt x="323" y="282"/>
                    <a:pt x="332" y="265"/>
                  </a:cubicBezTo>
                  <a:lnTo>
                    <a:pt x="381" y="264"/>
                  </a:lnTo>
                  <a:close/>
                  <a:moveTo>
                    <a:pt x="187" y="302"/>
                  </a:moveTo>
                  <a:cubicBezTo>
                    <a:pt x="127" y="298"/>
                    <a:pt x="83" y="246"/>
                    <a:pt x="88" y="186"/>
                  </a:cubicBezTo>
                  <a:cubicBezTo>
                    <a:pt x="93" y="127"/>
                    <a:pt x="145" y="83"/>
                    <a:pt x="204" y="88"/>
                  </a:cubicBezTo>
                  <a:cubicBezTo>
                    <a:pt x="263" y="93"/>
                    <a:pt x="307" y="145"/>
                    <a:pt x="302" y="204"/>
                  </a:cubicBezTo>
                  <a:cubicBezTo>
                    <a:pt x="298" y="263"/>
                    <a:pt x="246" y="307"/>
                    <a:pt x="187" y="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 name="Freeform 33">
              <a:extLst>
                <a:ext uri="{FF2B5EF4-FFF2-40B4-BE49-F238E27FC236}">
                  <a16:creationId xmlns:a16="http://schemas.microsoft.com/office/drawing/2014/main" id="{7F2C48C4-5A4F-47BA-B29A-57020CD4A476}"/>
                </a:ext>
              </a:extLst>
            </p:cNvPr>
            <p:cNvSpPr>
              <a:spLocks noEditPoints="1"/>
            </p:cNvSpPr>
            <p:nvPr/>
          </p:nvSpPr>
          <p:spPr bwMode="auto">
            <a:xfrm>
              <a:off x="4949825" y="4359275"/>
              <a:ext cx="265113" cy="265112"/>
            </a:xfrm>
            <a:custGeom>
              <a:avLst/>
              <a:gdLst>
                <a:gd name="T0" fmla="*/ 60 w 119"/>
                <a:gd name="T1" fmla="*/ 119 h 119"/>
                <a:gd name="T2" fmla="*/ 119 w 119"/>
                <a:gd name="T3" fmla="*/ 60 h 119"/>
                <a:gd name="T4" fmla="*/ 60 w 119"/>
                <a:gd name="T5" fmla="*/ 0 h 119"/>
                <a:gd name="T6" fmla="*/ 0 w 119"/>
                <a:gd name="T7" fmla="*/ 60 h 119"/>
                <a:gd name="T8" fmla="*/ 60 w 119"/>
                <a:gd name="T9" fmla="*/ 119 h 119"/>
                <a:gd name="T10" fmla="*/ 60 w 119"/>
                <a:gd name="T11" fmla="*/ 84 h 119"/>
                <a:gd name="T12" fmla="*/ 35 w 119"/>
                <a:gd name="T13" fmla="*/ 60 h 119"/>
                <a:gd name="T14" fmla="*/ 60 w 119"/>
                <a:gd name="T15" fmla="*/ 35 h 119"/>
                <a:gd name="T16" fmla="*/ 84 w 119"/>
                <a:gd name="T17" fmla="*/ 60 h 119"/>
                <a:gd name="T18" fmla="*/ 60 w 119"/>
                <a:gd name="T19" fmla="*/ 8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19">
                  <a:moveTo>
                    <a:pt x="60" y="119"/>
                  </a:moveTo>
                  <a:cubicBezTo>
                    <a:pt x="92" y="119"/>
                    <a:pt x="119" y="92"/>
                    <a:pt x="119" y="60"/>
                  </a:cubicBezTo>
                  <a:cubicBezTo>
                    <a:pt x="119" y="27"/>
                    <a:pt x="92" y="0"/>
                    <a:pt x="60" y="0"/>
                  </a:cubicBezTo>
                  <a:cubicBezTo>
                    <a:pt x="27" y="0"/>
                    <a:pt x="0" y="27"/>
                    <a:pt x="0" y="60"/>
                  </a:cubicBezTo>
                  <a:cubicBezTo>
                    <a:pt x="0" y="92"/>
                    <a:pt x="27" y="119"/>
                    <a:pt x="60" y="119"/>
                  </a:cubicBezTo>
                  <a:close/>
                  <a:moveTo>
                    <a:pt x="60" y="84"/>
                  </a:moveTo>
                  <a:cubicBezTo>
                    <a:pt x="46" y="84"/>
                    <a:pt x="35" y="73"/>
                    <a:pt x="35" y="60"/>
                  </a:cubicBezTo>
                  <a:cubicBezTo>
                    <a:pt x="35" y="46"/>
                    <a:pt x="46" y="35"/>
                    <a:pt x="60" y="35"/>
                  </a:cubicBezTo>
                  <a:cubicBezTo>
                    <a:pt x="73" y="35"/>
                    <a:pt x="84" y="46"/>
                    <a:pt x="84" y="60"/>
                  </a:cubicBezTo>
                  <a:cubicBezTo>
                    <a:pt x="84" y="73"/>
                    <a:pt x="73" y="84"/>
                    <a:pt x="6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73" name="Freeform 22">
            <a:extLst>
              <a:ext uri="{FF2B5EF4-FFF2-40B4-BE49-F238E27FC236}">
                <a16:creationId xmlns:a16="http://schemas.microsoft.com/office/drawing/2014/main" id="{3D1A91F6-D772-4EA5-A9C2-A7E0F1582E20}"/>
              </a:ext>
              <a:ext uri="{C183D7F6-B498-43B3-948B-1728B52AA6E4}">
                <adec:decorative xmlns:adec="http://schemas.microsoft.com/office/drawing/2017/decorative" val="1"/>
              </a:ext>
            </a:extLst>
          </p:cNvPr>
          <p:cNvSpPr>
            <a:spLocks noEditPoints="1"/>
          </p:cNvSpPr>
          <p:nvPr/>
        </p:nvSpPr>
        <p:spPr bwMode="auto">
          <a:xfrm>
            <a:off x="534659" y="1420519"/>
            <a:ext cx="1547283" cy="1548793"/>
          </a:xfrm>
          <a:custGeom>
            <a:avLst/>
            <a:gdLst>
              <a:gd name="T0" fmla="*/ 435 w 727"/>
              <a:gd name="T1" fmla="*/ 721 h 727"/>
              <a:gd name="T2" fmla="*/ 479 w 727"/>
              <a:gd name="T3" fmla="*/ 645 h 727"/>
              <a:gd name="T4" fmla="*/ 564 w 727"/>
              <a:gd name="T5" fmla="*/ 668 h 727"/>
              <a:gd name="T6" fmla="*/ 577 w 727"/>
              <a:gd name="T7" fmla="*/ 581 h 727"/>
              <a:gd name="T8" fmla="*/ 668 w 727"/>
              <a:gd name="T9" fmla="*/ 566 h 727"/>
              <a:gd name="T10" fmla="*/ 645 w 727"/>
              <a:gd name="T11" fmla="*/ 481 h 727"/>
              <a:gd name="T12" fmla="*/ 721 w 727"/>
              <a:gd name="T13" fmla="*/ 436 h 727"/>
              <a:gd name="T14" fmla="*/ 668 w 727"/>
              <a:gd name="T15" fmla="*/ 366 h 727"/>
              <a:gd name="T16" fmla="*/ 721 w 727"/>
              <a:gd name="T17" fmla="*/ 292 h 727"/>
              <a:gd name="T18" fmla="*/ 645 w 727"/>
              <a:gd name="T19" fmla="*/ 247 h 727"/>
              <a:gd name="T20" fmla="*/ 668 w 727"/>
              <a:gd name="T21" fmla="*/ 162 h 727"/>
              <a:gd name="T22" fmla="*/ 581 w 727"/>
              <a:gd name="T23" fmla="*/ 150 h 727"/>
              <a:gd name="T24" fmla="*/ 566 w 727"/>
              <a:gd name="T25" fmla="*/ 59 h 727"/>
              <a:gd name="T26" fmla="*/ 481 w 727"/>
              <a:gd name="T27" fmla="*/ 82 h 727"/>
              <a:gd name="T28" fmla="*/ 436 w 727"/>
              <a:gd name="T29" fmla="*/ 6 h 727"/>
              <a:gd name="T30" fmla="*/ 366 w 727"/>
              <a:gd name="T31" fmla="*/ 58 h 727"/>
              <a:gd name="T32" fmla="*/ 292 w 727"/>
              <a:gd name="T33" fmla="*/ 6 h 727"/>
              <a:gd name="T34" fmla="*/ 247 w 727"/>
              <a:gd name="T35" fmla="*/ 81 h 727"/>
              <a:gd name="T36" fmla="*/ 162 w 727"/>
              <a:gd name="T37" fmla="*/ 59 h 727"/>
              <a:gd name="T38" fmla="*/ 150 w 727"/>
              <a:gd name="T39" fmla="*/ 146 h 727"/>
              <a:gd name="T40" fmla="*/ 59 w 727"/>
              <a:gd name="T41" fmla="*/ 161 h 727"/>
              <a:gd name="T42" fmla="*/ 82 w 727"/>
              <a:gd name="T43" fmla="*/ 246 h 727"/>
              <a:gd name="T44" fmla="*/ 6 w 727"/>
              <a:gd name="T45" fmla="*/ 290 h 727"/>
              <a:gd name="T46" fmla="*/ 59 w 727"/>
              <a:gd name="T47" fmla="*/ 361 h 727"/>
              <a:gd name="T48" fmla="*/ 6 w 727"/>
              <a:gd name="T49" fmla="*/ 435 h 727"/>
              <a:gd name="T50" fmla="*/ 82 w 727"/>
              <a:gd name="T51" fmla="*/ 479 h 727"/>
              <a:gd name="T52" fmla="*/ 59 w 727"/>
              <a:gd name="T53" fmla="*/ 564 h 727"/>
              <a:gd name="T54" fmla="*/ 146 w 727"/>
              <a:gd name="T55" fmla="*/ 577 h 727"/>
              <a:gd name="T56" fmla="*/ 161 w 727"/>
              <a:gd name="T57" fmla="*/ 667 h 727"/>
              <a:gd name="T58" fmla="*/ 246 w 727"/>
              <a:gd name="T59" fmla="*/ 645 h 727"/>
              <a:gd name="T60" fmla="*/ 290 w 727"/>
              <a:gd name="T61" fmla="*/ 721 h 727"/>
              <a:gd name="T62" fmla="*/ 361 w 727"/>
              <a:gd name="T63" fmla="*/ 668 h 727"/>
              <a:gd name="T64" fmla="*/ 246 w 727"/>
              <a:gd name="T65" fmla="*/ 566 h 727"/>
              <a:gd name="T66" fmla="*/ 481 w 727"/>
              <a:gd name="T67" fmla="*/ 160 h 727"/>
              <a:gd name="T68" fmla="*/ 246 w 727"/>
              <a:gd name="T69" fmla="*/ 56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7" h="727">
                <a:moveTo>
                  <a:pt x="404" y="665"/>
                </a:moveTo>
                <a:cubicBezTo>
                  <a:pt x="435" y="721"/>
                  <a:pt x="435" y="721"/>
                  <a:pt x="435" y="721"/>
                </a:cubicBezTo>
                <a:cubicBezTo>
                  <a:pt x="480" y="709"/>
                  <a:pt x="480" y="709"/>
                  <a:pt x="480" y="709"/>
                </a:cubicBezTo>
                <a:cubicBezTo>
                  <a:pt x="479" y="645"/>
                  <a:pt x="479" y="645"/>
                  <a:pt x="479" y="645"/>
                </a:cubicBezTo>
                <a:cubicBezTo>
                  <a:pt x="491" y="640"/>
                  <a:pt x="503" y="634"/>
                  <a:pt x="514" y="628"/>
                </a:cubicBezTo>
                <a:cubicBezTo>
                  <a:pt x="564" y="668"/>
                  <a:pt x="564" y="668"/>
                  <a:pt x="564" y="668"/>
                </a:cubicBezTo>
                <a:cubicBezTo>
                  <a:pt x="601" y="640"/>
                  <a:pt x="601" y="640"/>
                  <a:pt x="601" y="640"/>
                </a:cubicBezTo>
                <a:cubicBezTo>
                  <a:pt x="577" y="581"/>
                  <a:pt x="577" y="581"/>
                  <a:pt x="577" y="581"/>
                </a:cubicBezTo>
                <a:cubicBezTo>
                  <a:pt x="587" y="571"/>
                  <a:pt x="597" y="560"/>
                  <a:pt x="605" y="548"/>
                </a:cubicBezTo>
                <a:cubicBezTo>
                  <a:pt x="668" y="566"/>
                  <a:pt x="668" y="566"/>
                  <a:pt x="668" y="566"/>
                </a:cubicBezTo>
                <a:cubicBezTo>
                  <a:pt x="691" y="526"/>
                  <a:pt x="691" y="526"/>
                  <a:pt x="691" y="526"/>
                </a:cubicBezTo>
                <a:cubicBezTo>
                  <a:pt x="645" y="481"/>
                  <a:pt x="645" y="481"/>
                  <a:pt x="645" y="481"/>
                </a:cubicBezTo>
                <a:cubicBezTo>
                  <a:pt x="650" y="468"/>
                  <a:pt x="654" y="456"/>
                  <a:pt x="657" y="444"/>
                </a:cubicBezTo>
                <a:cubicBezTo>
                  <a:pt x="721" y="436"/>
                  <a:pt x="721" y="436"/>
                  <a:pt x="721" y="436"/>
                </a:cubicBezTo>
                <a:cubicBezTo>
                  <a:pt x="727" y="390"/>
                  <a:pt x="727" y="390"/>
                  <a:pt x="727" y="390"/>
                </a:cubicBezTo>
                <a:cubicBezTo>
                  <a:pt x="668" y="366"/>
                  <a:pt x="668" y="366"/>
                  <a:pt x="668" y="366"/>
                </a:cubicBezTo>
                <a:cubicBezTo>
                  <a:pt x="668" y="352"/>
                  <a:pt x="667" y="337"/>
                  <a:pt x="666" y="323"/>
                </a:cubicBezTo>
                <a:cubicBezTo>
                  <a:pt x="721" y="292"/>
                  <a:pt x="721" y="292"/>
                  <a:pt x="721" y="292"/>
                </a:cubicBezTo>
                <a:cubicBezTo>
                  <a:pt x="709" y="247"/>
                  <a:pt x="709" y="247"/>
                  <a:pt x="709" y="247"/>
                </a:cubicBezTo>
                <a:cubicBezTo>
                  <a:pt x="645" y="247"/>
                  <a:pt x="645" y="247"/>
                  <a:pt x="645" y="247"/>
                </a:cubicBezTo>
                <a:cubicBezTo>
                  <a:pt x="640" y="235"/>
                  <a:pt x="635" y="224"/>
                  <a:pt x="628" y="212"/>
                </a:cubicBezTo>
                <a:cubicBezTo>
                  <a:pt x="668" y="162"/>
                  <a:pt x="668" y="162"/>
                  <a:pt x="668" y="162"/>
                </a:cubicBezTo>
                <a:cubicBezTo>
                  <a:pt x="640" y="125"/>
                  <a:pt x="640" y="125"/>
                  <a:pt x="640" y="125"/>
                </a:cubicBezTo>
                <a:cubicBezTo>
                  <a:pt x="581" y="150"/>
                  <a:pt x="581" y="150"/>
                  <a:pt x="581" y="150"/>
                </a:cubicBezTo>
                <a:cubicBezTo>
                  <a:pt x="571" y="140"/>
                  <a:pt x="560" y="130"/>
                  <a:pt x="549" y="121"/>
                </a:cubicBezTo>
                <a:cubicBezTo>
                  <a:pt x="566" y="59"/>
                  <a:pt x="566" y="59"/>
                  <a:pt x="566" y="59"/>
                </a:cubicBezTo>
                <a:cubicBezTo>
                  <a:pt x="526" y="36"/>
                  <a:pt x="526" y="36"/>
                  <a:pt x="526" y="36"/>
                </a:cubicBezTo>
                <a:cubicBezTo>
                  <a:pt x="481" y="82"/>
                  <a:pt x="481" y="82"/>
                  <a:pt x="481" y="82"/>
                </a:cubicBezTo>
                <a:cubicBezTo>
                  <a:pt x="469" y="77"/>
                  <a:pt x="456" y="73"/>
                  <a:pt x="444" y="69"/>
                </a:cubicBezTo>
                <a:cubicBezTo>
                  <a:pt x="436" y="6"/>
                  <a:pt x="436" y="6"/>
                  <a:pt x="436" y="6"/>
                </a:cubicBezTo>
                <a:cubicBezTo>
                  <a:pt x="391" y="0"/>
                  <a:pt x="391" y="0"/>
                  <a:pt x="391" y="0"/>
                </a:cubicBezTo>
                <a:cubicBezTo>
                  <a:pt x="366" y="58"/>
                  <a:pt x="366" y="58"/>
                  <a:pt x="366" y="58"/>
                </a:cubicBezTo>
                <a:cubicBezTo>
                  <a:pt x="352" y="58"/>
                  <a:pt x="337" y="59"/>
                  <a:pt x="323" y="61"/>
                </a:cubicBezTo>
                <a:cubicBezTo>
                  <a:pt x="292" y="6"/>
                  <a:pt x="292" y="6"/>
                  <a:pt x="292" y="6"/>
                </a:cubicBezTo>
                <a:cubicBezTo>
                  <a:pt x="247" y="18"/>
                  <a:pt x="247" y="18"/>
                  <a:pt x="247" y="18"/>
                </a:cubicBezTo>
                <a:cubicBezTo>
                  <a:pt x="247" y="81"/>
                  <a:pt x="247" y="81"/>
                  <a:pt x="247" y="81"/>
                </a:cubicBezTo>
                <a:cubicBezTo>
                  <a:pt x="235" y="86"/>
                  <a:pt x="224" y="92"/>
                  <a:pt x="212" y="98"/>
                </a:cubicBezTo>
                <a:cubicBezTo>
                  <a:pt x="162" y="59"/>
                  <a:pt x="162" y="59"/>
                  <a:pt x="162" y="59"/>
                </a:cubicBezTo>
                <a:cubicBezTo>
                  <a:pt x="125" y="87"/>
                  <a:pt x="125" y="87"/>
                  <a:pt x="125" y="87"/>
                </a:cubicBezTo>
                <a:cubicBezTo>
                  <a:pt x="150" y="146"/>
                  <a:pt x="150" y="146"/>
                  <a:pt x="150" y="146"/>
                </a:cubicBezTo>
                <a:cubicBezTo>
                  <a:pt x="140" y="156"/>
                  <a:pt x="130" y="166"/>
                  <a:pt x="121" y="178"/>
                </a:cubicBezTo>
                <a:cubicBezTo>
                  <a:pt x="59" y="161"/>
                  <a:pt x="59" y="161"/>
                  <a:pt x="59" y="161"/>
                </a:cubicBezTo>
                <a:cubicBezTo>
                  <a:pt x="36" y="201"/>
                  <a:pt x="36" y="201"/>
                  <a:pt x="36" y="201"/>
                </a:cubicBezTo>
                <a:cubicBezTo>
                  <a:pt x="82" y="246"/>
                  <a:pt x="82" y="246"/>
                  <a:pt x="82" y="246"/>
                </a:cubicBezTo>
                <a:cubicBezTo>
                  <a:pt x="77" y="258"/>
                  <a:pt x="73" y="270"/>
                  <a:pt x="69" y="283"/>
                </a:cubicBezTo>
                <a:cubicBezTo>
                  <a:pt x="6" y="290"/>
                  <a:pt x="6" y="290"/>
                  <a:pt x="6" y="290"/>
                </a:cubicBezTo>
                <a:cubicBezTo>
                  <a:pt x="0" y="336"/>
                  <a:pt x="0" y="336"/>
                  <a:pt x="0" y="336"/>
                </a:cubicBezTo>
                <a:cubicBezTo>
                  <a:pt x="59" y="361"/>
                  <a:pt x="59" y="361"/>
                  <a:pt x="59" y="361"/>
                </a:cubicBezTo>
                <a:cubicBezTo>
                  <a:pt x="59" y="375"/>
                  <a:pt x="59" y="389"/>
                  <a:pt x="61" y="403"/>
                </a:cubicBezTo>
                <a:cubicBezTo>
                  <a:pt x="6" y="435"/>
                  <a:pt x="6" y="435"/>
                  <a:pt x="6" y="435"/>
                </a:cubicBezTo>
                <a:cubicBezTo>
                  <a:pt x="18" y="480"/>
                  <a:pt x="18" y="480"/>
                  <a:pt x="18" y="480"/>
                </a:cubicBezTo>
                <a:cubicBezTo>
                  <a:pt x="82" y="479"/>
                  <a:pt x="82" y="479"/>
                  <a:pt x="82" y="479"/>
                </a:cubicBezTo>
                <a:cubicBezTo>
                  <a:pt x="87" y="491"/>
                  <a:pt x="92" y="503"/>
                  <a:pt x="99" y="514"/>
                </a:cubicBezTo>
                <a:cubicBezTo>
                  <a:pt x="59" y="564"/>
                  <a:pt x="59" y="564"/>
                  <a:pt x="59" y="564"/>
                </a:cubicBezTo>
                <a:cubicBezTo>
                  <a:pt x="87" y="601"/>
                  <a:pt x="87" y="601"/>
                  <a:pt x="87" y="601"/>
                </a:cubicBezTo>
                <a:cubicBezTo>
                  <a:pt x="146" y="577"/>
                  <a:pt x="146" y="577"/>
                  <a:pt x="146" y="577"/>
                </a:cubicBezTo>
                <a:cubicBezTo>
                  <a:pt x="156" y="587"/>
                  <a:pt x="167" y="596"/>
                  <a:pt x="178" y="605"/>
                </a:cubicBezTo>
                <a:cubicBezTo>
                  <a:pt x="161" y="667"/>
                  <a:pt x="161" y="667"/>
                  <a:pt x="161" y="667"/>
                </a:cubicBezTo>
                <a:cubicBezTo>
                  <a:pt x="201" y="691"/>
                  <a:pt x="201" y="691"/>
                  <a:pt x="201" y="691"/>
                </a:cubicBezTo>
                <a:cubicBezTo>
                  <a:pt x="246" y="645"/>
                  <a:pt x="246" y="645"/>
                  <a:pt x="246" y="645"/>
                </a:cubicBezTo>
                <a:cubicBezTo>
                  <a:pt x="258" y="650"/>
                  <a:pt x="271" y="654"/>
                  <a:pt x="283" y="657"/>
                </a:cubicBezTo>
                <a:cubicBezTo>
                  <a:pt x="290" y="721"/>
                  <a:pt x="290" y="721"/>
                  <a:pt x="290" y="721"/>
                </a:cubicBezTo>
                <a:cubicBezTo>
                  <a:pt x="336" y="727"/>
                  <a:pt x="336" y="727"/>
                  <a:pt x="336" y="727"/>
                </a:cubicBezTo>
                <a:cubicBezTo>
                  <a:pt x="361" y="668"/>
                  <a:pt x="361" y="668"/>
                  <a:pt x="361" y="668"/>
                </a:cubicBezTo>
                <a:cubicBezTo>
                  <a:pt x="375" y="668"/>
                  <a:pt x="389" y="667"/>
                  <a:pt x="404" y="665"/>
                </a:cubicBezTo>
                <a:close/>
                <a:moveTo>
                  <a:pt x="246" y="566"/>
                </a:moveTo>
                <a:cubicBezTo>
                  <a:pt x="134" y="501"/>
                  <a:pt x="96" y="358"/>
                  <a:pt x="160" y="246"/>
                </a:cubicBezTo>
                <a:cubicBezTo>
                  <a:pt x="225" y="134"/>
                  <a:pt x="369" y="95"/>
                  <a:pt x="481" y="160"/>
                </a:cubicBezTo>
                <a:cubicBezTo>
                  <a:pt x="593" y="225"/>
                  <a:pt x="631" y="368"/>
                  <a:pt x="566" y="481"/>
                </a:cubicBezTo>
                <a:cubicBezTo>
                  <a:pt x="502" y="593"/>
                  <a:pt x="358" y="631"/>
                  <a:pt x="246" y="566"/>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 name="Freeform 24">
            <a:extLst>
              <a:ext uri="{FF2B5EF4-FFF2-40B4-BE49-F238E27FC236}">
                <a16:creationId xmlns:a16="http://schemas.microsoft.com/office/drawing/2014/main" id="{319DCEB5-50BF-435D-881D-068528A557D0}"/>
              </a:ext>
              <a:ext uri="{C183D7F6-B498-43B3-948B-1728B52AA6E4}">
                <adec:decorative xmlns:adec="http://schemas.microsoft.com/office/drawing/2017/decorative" val="1"/>
              </a:ext>
            </a:extLst>
          </p:cNvPr>
          <p:cNvSpPr>
            <a:spLocks noEditPoints="1"/>
          </p:cNvSpPr>
          <p:nvPr/>
        </p:nvSpPr>
        <p:spPr bwMode="auto">
          <a:xfrm>
            <a:off x="6589946" y="1314272"/>
            <a:ext cx="1547283" cy="1550301"/>
          </a:xfrm>
          <a:custGeom>
            <a:avLst/>
            <a:gdLst>
              <a:gd name="T0" fmla="*/ 435 w 727"/>
              <a:gd name="T1" fmla="*/ 722 h 728"/>
              <a:gd name="T2" fmla="*/ 479 w 727"/>
              <a:gd name="T3" fmla="*/ 646 h 728"/>
              <a:gd name="T4" fmla="*/ 565 w 727"/>
              <a:gd name="T5" fmla="*/ 668 h 728"/>
              <a:gd name="T6" fmla="*/ 577 w 727"/>
              <a:gd name="T7" fmla="*/ 582 h 728"/>
              <a:gd name="T8" fmla="*/ 668 w 727"/>
              <a:gd name="T9" fmla="*/ 567 h 728"/>
              <a:gd name="T10" fmla="*/ 645 w 727"/>
              <a:gd name="T11" fmla="*/ 481 h 728"/>
              <a:gd name="T12" fmla="*/ 721 w 727"/>
              <a:gd name="T13" fmla="*/ 437 h 728"/>
              <a:gd name="T14" fmla="*/ 668 w 727"/>
              <a:gd name="T15" fmla="*/ 367 h 728"/>
              <a:gd name="T16" fmla="*/ 721 w 727"/>
              <a:gd name="T17" fmla="*/ 293 h 728"/>
              <a:gd name="T18" fmla="*/ 645 w 727"/>
              <a:gd name="T19" fmla="*/ 248 h 728"/>
              <a:gd name="T20" fmla="*/ 668 w 727"/>
              <a:gd name="T21" fmla="*/ 163 h 728"/>
              <a:gd name="T22" fmla="*/ 581 w 727"/>
              <a:gd name="T23" fmla="*/ 151 h 728"/>
              <a:gd name="T24" fmla="*/ 566 w 727"/>
              <a:gd name="T25" fmla="*/ 60 h 728"/>
              <a:gd name="T26" fmla="*/ 481 w 727"/>
              <a:gd name="T27" fmla="*/ 83 h 728"/>
              <a:gd name="T28" fmla="*/ 436 w 727"/>
              <a:gd name="T29" fmla="*/ 7 h 728"/>
              <a:gd name="T30" fmla="*/ 366 w 727"/>
              <a:gd name="T31" fmla="*/ 59 h 728"/>
              <a:gd name="T32" fmla="*/ 292 w 727"/>
              <a:gd name="T33" fmla="*/ 7 h 728"/>
              <a:gd name="T34" fmla="*/ 247 w 727"/>
              <a:gd name="T35" fmla="*/ 82 h 728"/>
              <a:gd name="T36" fmla="*/ 162 w 727"/>
              <a:gd name="T37" fmla="*/ 60 h 728"/>
              <a:gd name="T38" fmla="*/ 150 w 727"/>
              <a:gd name="T39" fmla="*/ 147 h 728"/>
              <a:gd name="T40" fmla="*/ 59 w 727"/>
              <a:gd name="T41" fmla="*/ 162 h 728"/>
              <a:gd name="T42" fmla="*/ 82 w 727"/>
              <a:gd name="T43" fmla="*/ 247 h 728"/>
              <a:gd name="T44" fmla="*/ 6 w 727"/>
              <a:gd name="T45" fmla="*/ 291 h 728"/>
              <a:gd name="T46" fmla="*/ 59 w 727"/>
              <a:gd name="T47" fmla="*/ 361 h 728"/>
              <a:gd name="T48" fmla="*/ 6 w 727"/>
              <a:gd name="T49" fmla="*/ 436 h 728"/>
              <a:gd name="T50" fmla="*/ 82 w 727"/>
              <a:gd name="T51" fmla="*/ 480 h 728"/>
              <a:gd name="T52" fmla="*/ 59 w 727"/>
              <a:gd name="T53" fmla="*/ 565 h 728"/>
              <a:gd name="T54" fmla="*/ 146 w 727"/>
              <a:gd name="T55" fmla="*/ 578 h 728"/>
              <a:gd name="T56" fmla="*/ 161 w 727"/>
              <a:gd name="T57" fmla="*/ 668 h 728"/>
              <a:gd name="T58" fmla="*/ 246 w 727"/>
              <a:gd name="T59" fmla="*/ 645 h 728"/>
              <a:gd name="T60" fmla="*/ 290 w 727"/>
              <a:gd name="T61" fmla="*/ 721 h 728"/>
              <a:gd name="T62" fmla="*/ 361 w 727"/>
              <a:gd name="T63" fmla="*/ 669 h 728"/>
              <a:gd name="T64" fmla="*/ 246 w 727"/>
              <a:gd name="T65" fmla="*/ 567 h 728"/>
              <a:gd name="T66" fmla="*/ 481 w 727"/>
              <a:gd name="T67" fmla="*/ 161 h 728"/>
              <a:gd name="T68" fmla="*/ 246 w 727"/>
              <a:gd name="T69" fmla="*/ 56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7" h="728">
                <a:moveTo>
                  <a:pt x="404" y="666"/>
                </a:moveTo>
                <a:cubicBezTo>
                  <a:pt x="435" y="722"/>
                  <a:pt x="435" y="722"/>
                  <a:pt x="435" y="722"/>
                </a:cubicBezTo>
                <a:cubicBezTo>
                  <a:pt x="480" y="710"/>
                  <a:pt x="480" y="710"/>
                  <a:pt x="480" y="710"/>
                </a:cubicBezTo>
                <a:cubicBezTo>
                  <a:pt x="479" y="646"/>
                  <a:pt x="479" y="646"/>
                  <a:pt x="479" y="646"/>
                </a:cubicBezTo>
                <a:cubicBezTo>
                  <a:pt x="491" y="641"/>
                  <a:pt x="503" y="635"/>
                  <a:pt x="514" y="629"/>
                </a:cubicBezTo>
                <a:cubicBezTo>
                  <a:pt x="565" y="668"/>
                  <a:pt x="565" y="668"/>
                  <a:pt x="565" y="668"/>
                </a:cubicBezTo>
                <a:cubicBezTo>
                  <a:pt x="601" y="640"/>
                  <a:pt x="601" y="640"/>
                  <a:pt x="601" y="640"/>
                </a:cubicBezTo>
                <a:cubicBezTo>
                  <a:pt x="577" y="582"/>
                  <a:pt x="577" y="582"/>
                  <a:pt x="577" y="582"/>
                </a:cubicBezTo>
                <a:cubicBezTo>
                  <a:pt x="587" y="572"/>
                  <a:pt x="597" y="561"/>
                  <a:pt x="605" y="549"/>
                </a:cubicBezTo>
                <a:cubicBezTo>
                  <a:pt x="668" y="567"/>
                  <a:pt x="668" y="567"/>
                  <a:pt x="668" y="567"/>
                </a:cubicBezTo>
                <a:cubicBezTo>
                  <a:pt x="691" y="527"/>
                  <a:pt x="691" y="527"/>
                  <a:pt x="691" y="527"/>
                </a:cubicBezTo>
                <a:cubicBezTo>
                  <a:pt x="645" y="481"/>
                  <a:pt x="645" y="481"/>
                  <a:pt x="645" y="481"/>
                </a:cubicBezTo>
                <a:cubicBezTo>
                  <a:pt x="650" y="469"/>
                  <a:pt x="654" y="457"/>
                  <a:pt x="657" y="445"/>
                </a:cubicBezTo>
                <a:cubicBezTo>
                  <a:pt x="721" y="437"/>
                  <a:pt x="721" y="437"/>
                  <a:pt x="721" y="437"/>
                </a:cubicBezTo>
                <a:cubicBezTo>
                  <a:pt x="727" y="391"/>
                  <a:pt x="727" y="391"/>
                  <a:pt x="727" y="391"/>
                </a:cubicBezTo>
                <a:cubicBezTo>
                  <a:pt x="668" y="367"/>
                  <a:pt x="668" y="367"/>
                  <a:pt x="668" y="367"/>
                </a:cubicBezTo>
                <a:cubicBezTo>
                  <a:pt x="668" y="352"/>
                  <a:pt x="667" y="338"/>
                  <a:pt x="666" y="324"/>
                </a:cubicBezTo>
                <a:cubicBezTo>
                  <a:pt x="721" y="293"/>
                  <a:pt x="721" y="293"/>
                  <a:pt x="721" y="293"/>
                </a:cubicBezTo>
                <a:cubicBezTo>
                  <a:pt x="709" y="248"/>
                  <a:pt x="709" y="248"/>
                  <a:pt x="709" y="248"/>
                </a:cubicBezTo>
                <a:cubicBezTo>
                  <a:pt x="645" y="248"/>
                  <a:pt x="645" y="248"/>
                  <a:pt x="645" y="248"/>
                </a:cubicBezTo>
                <a:cubicBezTo>
                  <a:pt x="640" y="236"/>
                  <a:pt x="635" y="224"/>
                  <a:pt x="628" y="213"/>
                </a:cubicBezTo>
                <a:cubicBezTo>
                  <a:pt x="668" y="163"/>
                  <a:pt x="668" y="163"/>
                  <a:pt x="668" y="163"/>
                </a:cubicBezTo>
                <a:cubicBezTo>
                  <a:pt x="640" y="126"/>
                  <a:pt x="640" y="126"/>
                  <a:pt x="640" y="126"/>
                </a:cubicBezTo>
                <a:cubicBezTo>
                  <a:pt x="581" y="151"/>
                  <a:pt x="581" y="151"/>
                  <a:pt x="581" y="151"/>
                </a:cubicBezTo>
                <a:cubicBezTo>
                  <a:pt x="571" y="140"/>
                  <a:pt x="560" y="131"/>
                  <a:pt x="549" y="122"/>
                </a:cubicBezTo>
                <a:cubicBezTo>
                  <a:pt x="566" y="60"/>
                  <a:pt x="566" y="60"/>
                  <a:pt x="566" y="60"/>
                </a:cubicBezTo>
                <a:cubicBezTo>
                  <a:pt x="526" y="37"/>
                  <a:pt x="526" y="37"/>
                  <a:pt x="526" y="37"/>
                </a:cubicBezTo>
                <a:cubicBezTo>
                  <a:pt x="481" y="83"/>
                  <a:pt x="481" y="83"/>
                  <a:pt x="481" y="83"/>
                </a:cubicBezTo>
                <a:cubicBezTo>
                  <a:pt x="469" y="78"/>
                  <a:pt x="456" y="74"/>
                  <a:pt x="444" y="70"/>
                </a:cubicBezTo>
                <a:cubicBezTo>
                  <a:pt x="436" y="7"/>
                  <a:pt x="436" y="7"/>
                  <a:pt x="436" y="7"/>
                </a:cubicBezTo>
                <a:cubicBezTo>
                  <a:pt x="391" y="0"/>
                  <a:pt x="391" y="0"/>
                  <a:pt x="391" y="0"/>
                </a:cubicBezTo>
                <a:cubicBezTo>
                  <a:pt x="366" y="59"/>
                  <a:pt x="366" y="59"/>
                  <a:pt x="366" y="59"/>
                </a:cubicBezTo>
                <a:cubicBezTo>
                  <a:pt x="352" y="59"/>
                  <a:pt x="338" y="60"/>
                  <a:pt x="323" y="62"/>
                </a:cubicBezTo>
                <a:cubicBezTo>
                  <a:pt x="292" y="7"/>
                  <a:pt x="292" y="7"/>
                  <a:pt x="292" y="7"/>
                </a:cubicBezTo>
                <a:cubicBezTo>
                  <a:pt x="247" y="18"/>
                  <a:pt x="247" y="18"/>
                  <a:pt x="247" y="18"/>
                </a:cubicBezTo>
                <a:cubicBezTo>
                  <a:pt x="247" y="82"/>
                  <a:pt x="247" y="82"/>
                  <a:pt x="247" y="82"/>
                </a:cubicBezTo>
                <a:cubicBezTo>
                  <a:pt x="236" y="87"/>
                  <a:pt x="224" y="93"/>
                  <a:pt x="212" y="99"/>
                </a:cubicBezTo>
                <a:cubicBezTo>
                  <a:pt x="162" y="60"/>
                  <a:pt x="162" y="60"/>
                  <a:pt x="162" y="60"/>
                </a:cubicBezTo>
                <a:cubicBezTo>
                  <a:pt x="125" y="88"/>
                  <a:pt x="125" y="88"/>
                  <a:pt x="125" y="88"/>
                </a:cubicBezTo>
                <a:cubicBezTo>
                  <a:pt x="150" y="147"/>
                  <a:pt x="150" y="147"/>
                  <a:pt x="150" y="147"/>
                </a:cubicBezTo>
                <a:cubicBezTo>
                  <a:pt x="140" y="157"/>
                  <a:pt x="130" y="167"/>
                  <a:pt x="121" y="179"/>
                </a:cubicBezTo>
                <a:cubicBezTo>
                  <a:pt x="59" y="162"/>
                  <a:pt x="59" y="162"/>
                  <a:pt x="59" y="162"/>
                </a:cubicBezTo>
                <a:cubicBezTo>
                  <a:pt x="36" y="202"/>
                  <a:pt x="36" y="202"/>
                  <a:pt x="36" y="202"/>
                </a:cubicBezTo>
                <a:cubicBezTo>
                  <a:pt x="82" y="247"/>
                  <a:pt x="82" y="247"/>
                  <a:pt x="82" y="247"/>
                </a:cubicBezTo>
                <a:cubicBezTo>
                  <a:pt x="77" y="259"/>
                  <a:pt x="73" y="271"/>
                  <a:pt x="69" y="284"/>
                </a:cubicBezTo>
                <a:cubicBezTo>
                  <a:pt x="6" y="291"/>
                  <a:pt x="6" y="291"/>
                  <a:pt x="6" y="291"/>
                </a:cubicBezTo>
                <a:cubicBezTo>
                  <a:pt x="0" y="337"/>
                  <a:pt x="0" y="337"/>
                  <a:pt x="0" y="337"/>
                </a:cubicBezTo>
                <a:cubicBezTo>
                  <a:pt x="59" y="361"/>
                  <a:pt x="59" y="361"/>
                  <a:pt x="59" y="361"/>
                </a:cubicBezTo>
                <a:cubicBezTo>
                  <a:pt x="59" y="376"/>
                  <a:pt x="59" y="390"/>
                  <a:pt x="61" y="404"/>
                </a:cubicBezTo>
                <a:cubicBezTo>
                  <a:pt x="6" y="436"/>
                  <a:pt x="6" y="436"/>
                  <a:pt x="6" y="436"/>
                </a:cubicBezTo>
                <a:cubicBezTo>
                  <a:pt x="18" y="481"/>
                  <a:pt x="18" y="481"/>
                  <a:pt x="18" y="481"/>
                </a:cubicBezTo>
                <a:cubicBezTo>
                  <a:pt x="82" y="480"/>
                  <a:pt x="82" y="480"/>
                  <a:pt x="82" y="480"/>
                </a:cubicBezTo>
                <a:cubicBezTo>
                  <a:pt x="87" y="492"/>
                  <a:pt x="92" y="504"/>
                  <a:pt x="99" y="515"/>
                </a:cubicBezTo>
                <a:cubicBezTo>
                  <a:pt x="59" y="565"/>
                  <a:pt x="59" y="565"/>
                  <a:pt x="59" y="565"/>
                </a:cubicBezTo>
                <a:cubicBezTo>
                  <a:pt x="87" y="602"/>
                  <a:pt x="87" y="602"/>
                  <a:pt x="87" y="602"/>
                </a:cubicBezTo>
                <a:cubicBezTo>
                  <a:pt x="146" y="578"/>
                  <a:pt x="146" y="578"/>
                  <a:pt x="146" y="578"/>
                </a:cubicBezTo>
                <a:cubicBezTo>
                  <a:pt x="156" y="588"/>
                  <a:pt x="167" y="597"/>
                  <a:pt x="178" y="606"/>
                </a:cubicBezTo>
                <a:cubicBezTo>
                  <a:pt x="161" y="668"/>
                  <a:pt x="161" y="668"/>
                  <a:pt x="161" y="668"/>
                </a:cubicBezTo>
                <a:cubicBezTo>
                  <a:pt x="201" y="691"/>
                  <a:pt x="201" y="691"/>
                  <a:pt x="201" y="691"/>
                </a:cubicBezTo>
                <a:cubicBezTo>
                  <a:pt x="246" y="645"/>
                  <a:pt x="246" y="645"/>
                  <a:pt x="246" y="645"/>
                </a:cubicBezTo>
                <a:cubicBezTo>
                  <a:pt x="258" y="650"/>
                  <a:pt x="271" y="655"/>
                  <a:pt x="283" y="658"/>
                </a:cubicBezTo>
                <a:cubicBezTo>
                  <a:pt x="290" y="721"/>
                  <a:pt x="290" y="721"/>
                  <a:pt x="290" y="721"/>
                </a:cubicBezTo>
                <a:cubicBezTo>
                  <a:pt x="336" y="728"/>
                  <a:pt x="336" y="728"/>
                  <a:pt x="336" y="728"/>
                </a:cubicBezTo>
                <a:cubicBezTo>
                  <a:pt x="361" y="669"/>
                  <a:pt x="361" y="669"/>
                  <a:pt x="361" y="669"/>
                </a:cubicBezTo>
                <a:cubicBezTo>
                  <a:pt x="375" y="669"/>
                  <a:pt x="389" y="668"/>
                  <a:pt x="404" y="666"/>
                </a:cubicBezTo>
                <a:close/>
                <a:moveTo>
                  <a:pt x="246" y="567"/>
                </a:moveTo>
                <a:cubicBezTo>
                  <a:pt x="134" y="502"/>
                  <a:pt x="96" y="359"/>
                  <a:pt x="161" y="247"/>
                </a:cubicBezTo>
                <a:cubicBezTo>
                  <a:pt x="225" y="135"/>
                  <a:pt x="369" y="96"/>
                  <a:pt x="481" y="161"/>
                </a:cubicBezTo>
                <a:cubicBezTo>
                  <a:pt x="593" y="226"/>
                  <a:pt x="631" y="369"/>
                  <a:pt x="566" y="481"/>
                </a:cubicBezTo>
                <a:cubicBezTo>
                  <a:pt x="502" y="594"/>
                  <a:pt x="358" y="632"/>
                  <a:pt x="246" y="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nvGrpSpPr>
          <p:cNvPr id="76" name="Group 75" descr="This image is an icon of pen and paper. ">
            <a:extLst>
              <a:ext uri="{FF2B5EF4-FFF2-40B4-BE49-F238E27FC236}">
                <a16:creationId xmlns:a16="http://schemas.microsoft.com/office/drawing/2014/main" id="{88E9F74A-489B-411B-B288-3FA1291CA688}"/>
              </a:ext>
            </a:extLst>
          </p:cNvPr>
          <p:cNvGrpSpPr/>
          <p:nvPr/>
        </p:nvGrpSpPr>
        <p:grpSpPr>
          <a:xfrm>
            <a:off x="7199964" y="1896173"/>
            <a:ext cx="346328" cy="344414"/>
            <a:chOff x="7018338" y="4656138"/>
            <a:chExt cx="287337" cy="285750"/>
          </a:xfrm>
          <a:solidFill>
            <a:schemeClr val="accent1"/>
          </a:solidFill>
          <a:effectLst/>
        </p:grpSpPr>
        <p:sp>
          <p:nvSpPr>
            <p:cNvPr id="77" name="Freeform 4604">
              <a:extLst>
                <a:ext uri="{FF2B5EF4-FFF2-40B4-BE49-F238E27FC236}">
                  <a16:creationId xmlns:a16="http://schemas.microsoft.com/office/drawing/2014/main" id="{EFB37C51-AF4E-4F5F-BB51-0B96EBD0459D}"/>
                </a:ext>
              </a:extLst>
            </p:cNvPr>
            <p:cNvSpPr>
              <a:spLocks noEditPoints="1"/>
            </p:cNvSpPr>
            <p:nvPr/>
          </p:nvSpPr>
          <p:spPr bwMode="auto">
            <a:xfrm>
              <a:off x="7018338" y="4656138"/>
              <a:ext cx="230188" cy="285750"/>
            </a:xfrm>
            <a:custGeom>
              <a:avLst/>
              <a:gdLst>
                <a:gd name="T0" fmla="*/ 351 w 723"/>
                <a:gd name="T1" fmla="*/ 416 h 903"/>
                <a:gd name="T2" fmla="*/ 348 w 723"/>
                <a:gd name="T3" fmla="*/ 400 h 903"/>
                <a:gd name="T4" fmla="*/ 362 w 723"/>
                <a:gd name="T5" fmla="*/ 391 h 903"/>
                <a:gd name="T6" fmla="*/ 525 w 723"/>
                <a:gd name="T7" fmla="*/ 398 h 903"/>
                <a:gd name="T8" fmla="*/ 525 w 723"/>
                <a:gd name="T9" fmla="*/ 414 h 903"/>
                <a:gd name="T10" fmla="*/ 513 w 723"/>
                <a:gd name="T11" fmla="*/ 572 h 903"/>
                <a:gd name="T12" fmla="*/ 349 w 723"/>
                <a:gd name="T13" fmla="*/ 565 h 903"/>
                <a:gd name="T14" fmla="*/ 349 w 723"/>
                <a:gd name="T15" fmla="*/ 548 h 903"/>
                <a:gd name="T16" fmla="*/ 513 w 723"/>
                <a:gd name="T17" fmla="*/ 542 h 903"/>
                <a:gd name="T18" fmla="*/ 526 w 723"/>
                <a:gd name="T19" fmla="*/ 551 h 903"/>
                <a:gd name="T20" fmla="*/ 523 w 723"/>
                <a:gd name="T21" fmla="*/ 568 h 903"/>
                <a:gd name="T22" fmla="*/ 362 w 723"/>
                <a:gd name="T23" fmla="*/ 722 h 903"/>
                <a:gd name="T24" fmla="*/ 348 w 723"/>
                <a:gd name="T25" fmla="*/ 713 h 903"/>
                <a:gd name="T26" fmla="*/ 351 w 723"/>
                <a:gd name="T27" fmla="*/ 696 h 903"/>
                <a:gd name="T28" fmla="*/ 515 w 723"/>
                <a:gd name="T29" fmla="*/ 693 h 903"/>
                <a:gd name="T30" fmla="*/ 528 w 723"/>
                <a:gd name="T31" fmla="*/ 704 h 903"/>
                <a:gd name="T32" fmla="*/ 521 w 723"/>
                <a:gd name="T33" fmla="*/ 720 h 903"/>
                <a:gd name="T34" fmla="*/ 232 w 723"/>
                <a:gd name="T35" fmla="*/ 405 h 903"/>
                <a:gd name="T36" fmla="*/ 198 w 723"/>
                <a:gd name="T37" fmla="*/ 381 h 903"/>
                <a:gd name="T38" fmla="*/ 200 w 723"/>
                <a:gd name="T39" fmla="*/ 365 h 903"/>
                <a:gd name="T40" fmla="*/ 217 w 723"/>
                <a:gd name="T41" fmla="*/ 362 h 903"/>
                <a:gd name="T42" fmla="*/ 296 w 723"/>
                <a:gd name="T43" fmla="*/ 302 h 903"/>
                <a:gd name="T44" fmla="*/ 312 w 723"/>
                <a:gd name="T45" fmla="*/ 306 h 903"/>
                <a:gd name="T46" fmla="*/ 315 w 723"/>
                <a:gd name="T47" fmla="*/ 321 h 903"/>
                <a:gd name="T48" fmla="*/ 226 w 723"/>
                <a:gd name="T49" fmla="*/ 556 h 903"/>
                <a:gd name="T50" fmla="*/ 197 w 723"/>
                <a:gd name="T51" fmla="*/ 529 h 903"/>
                <a:gd name="T52" fmla="*/ 203 w 723"/>
                <a:gd name="T53" fmla="*/ 514 h 903"/>
                <a:gd name="T54" fmla="*/ 219 w 723"/>
                <a:gd name="T55" fmla="*/ 514 h 903"/>
                <a:gd name="T56" fmla="*/ 298 w 723"/>
                <a:gd name="T57" fmla="*/ 451 h 903"/>
                <a:gd name="T58" fmla="*/ 314 w 723"/>
                <a:gd name="T59" fmla="*/ 458 h 903"/>
                <a:gd name="T60" fmla="*/ 314 w 723"/>
                <a:gd name="T61" fmla="*/ 475 h 903"/>
                <a:gd name="T62" fmla="*/ 155 w 723"/>
                <a:gd name="T63" fmla="*/ 238 h 903"/>
                <a:gd name="T64" fmla="*/ 208 w 723"/>
                <a:gd name="T65" fmla="*/ 197 h 903"/>
                <a:gd name="T66" fmla="*/ 164 w 723"/>
                <a:gd name="T67" fmla="*/ 236 h 903"/>
                <a:gd name="T68" fmla="*/ 31 w 723"/>
                <a:gd name="T69" fmla="*/ 125 h 903"/>
                <a:gd name="T70" fmla="*/ 53 w 723"/>
                <a:gd name="T71" fmla="*/ 68 h 903"/>
                <a:gd name="T72" fmla="*/ 101 w 723"/>
                <a:gd name="T73" fmla="*/ 35 h 903"/>
                <a:gd name="T74" fmla="*/ 150 w 723"/>
                <a:gd name="T75" fmla="*/ 36 h 903"/>
                <a:gd name="T76" fmla="*/ 210 w 723"/>
                <a:gd name="T77" fmla="*/ 80 h 903"/>
                <a:gd name="T78" fmla="*/ 226 w 723"/>
                <a:gd name="T79" fmla="*/ 143 h 903"/>
                <a:gd name="T80" fmla="*/ 125 w 723"/>
                <a:gd name="T81" fmla="*/ 154 h 903"/>
                <a:gd name="T82" fmla="*/ 136 w 723"/>
                <a:gd name="T83" fmla="*/ 0 h 903"/>
                <a:gd name="T84" fmla="*/ 104 w 723"/>
                <a:gd name="T85" fmla="*/ 2 h 903"/>
                <a:gd name="T86" fmla="*/ 39 w 723"/>
                <a:gd name="T87" fmla="*/ 40 h 903"/>
                <a:gd name="T88" fmla="*/ 4 w 723"/>
                <a:gd name="T89" fmla="*/ 108 h 903"/>
                <a:gd name="T90" fmla="*/ 4 w 723"/>
                <a:gd name="T91" fmla="*/ 625 h 903"/>
                <a:gd name="T92" fmla="*/ 121 w 723"/>
                <a:gd name="T93" fmla="*/ 632 h 903"/>
                <a:gd name="T94" fmla="*/ 128 w 723"/>
                <a:gd name="T95" fmla="*/ 901 h 903"/>
                <a:gd name="T96" fmla="*/ 593 w 723"/>
                <a:gd name="T97" fmla="*/ 902 h 903"/>
                <a:gd name="T98" fmla="*/ 603 w 723"/>
                <a:gd name="T99" fmla="*/ 888 h 903"/>
                <a:gd name="T100" fmla="*/ 660 w 723"/>
                <a:gd name="T101" fmla="*/ 248 h 903"/>
                <a:gd name="T102" fmla="*/ 708 w 723"/>
                <a:gd name="T103" fmla="*/ 194 h 903"/>
                <a:gd name="T104" fmla="*/ 723 w 723"/>
                <a:gd name="T105" fmla="*/ 121 h 903"/>
                <a:gd name="T106" fmla="*/ 691 w 723"/>
                <a:gd name="T107" fmla="*/ 50 h 903"/>
                <a:gd name="T108" fmla="*/ 627 w 723"/>
                <a:gd name="T109" fmla="*/ 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3" h="903">
                  <a:moveTo>
                    <a:pt x="513" y="421"/>
                  </a:moveTo>
                  <a:lnTo>
                    <a:pt x="362" y="421"/>
                  </a:lnTo>
                  <a:lnTo>
                    <a:pt x="359" y="421"/>
                  </a:lnTo>
                  <a:lnTo>
                    <a:pt x="356" y="420"/>
                  </a:lnTo>
                  <a:lnTo>
                    <a:pt x="354" y="418"/>
                  </a:lnTo>
                  <a:lnTo>
                    <a:pt x="351" y="416"/>
                  </a:lnTo>
                  <a:lnTo>
                    <a:pt x="349" y="414"/>
                  </a:lnTo>
                  <a:lnTo>
                    <a:pt x="348" y="412"/>
                  </a:lnTo>
                  <a:lnTo>
                    <a:pt x="347" y="409"/>
                  </a:lnTo>
                  <a:lnTo>
                    <a:pt x="347" y="406"/>
                  </a:lnTo>
                  <a:lnTo>
                    <a:pt x="347" y="403"/>
                  </a:lnTo>
                  <a:lnTo>
                    <a:pt x="348" y="400"/>
                  </a:lnTo>
                  <a:lnTo>
                    <a:pt x="349" y="398"/>
                  </a:lnTo>
                  <a:lnTo>
                    <a:pt x="351" y="396"/>
                  </a:lnTo>
                  <a:lnTo>
                    <a:pt x="354" y="394"/>
                  </a:lnTo>
                  <a:lnTo>
                    <a:pt x="356" y="393"/>
                  </a:lnTo>
                  <a:lnTo>
                    <a:pt x="359" y="391"/>
                  </a:lnTo>
                  <a:lnTo>
                    <a:pt x="362" y="391"/>
                  </a:lnTo>
                  <a:lnTo>
                    <a:pt x="513" y="391"/>
                  </a:lnTo>
                  <a:lnTo>
                    <a:pt x="515" y="391"/>
                  </a:lnTo>
                  <a:lnTo>
                    <a:pt x="519" y="393"/>
                  </a:lnTo>
                  <a:lnTo>
                    <a:pt x="521" y="394"/>
                  </a:lnTo>
                  <a:lnTo>
                    <a:pt x="523" y="396"/>
                  </a:lnTo>
                  <a:lnTo>
                    <a:pt x="525" y="398"/>
                  </a:lnTo>
                  <a:lnTo>
                    <a:pt x="526" y="400"/>
                  </a:lnTo>
                  <a:lnTo>
                    <a:pt x="528" y="403"/>
                  </a:lnTo>
                  <a:lnTo>
                    <a:pt x="528" y="406"/>
                  </a:lnTo>
                  <a:lnTo>
                    <a:pt x="528" y="409"/>
                  </a:lnTo>
                  <a:lnTo>
                    <a:pt x="526" y="412"/>
                  </a:lnTo>
                  <a:lnTo>
                    <a:pt x="525" y="414"/>
                  </a:lnTo>
                  <a:lnTo>
                    <a:pt x="523" y="416"/>
                  </a:lnTo>
                  <a:lnTo>
                    <a:pt x="521" y="418"/>
                  </a:lnTo>
                  <a:lnTo>
                    <a:pt x="519" y="420"/>
                  </a:lnTo>
                  <a:lnTo>
                    <a:pt x="515" y="421"/>
                  </a:lnTo>
                  <a:lnTo>
                    <a:pt x="513" y="421"/>
                  </a:lnTo>
                  <a:close/>
                  <a:moveTo>
                    <a:pt x="513" y="572"/>
                  </a:moveTo>
                  <a:lnTo>
                    <a:pt x="362" y="572"/>
                  </a:lnTo>
                  <a:lnTo>
                    <a:pt x="359" y="571"/>
                  </a:lnTo>
                  <a:lnTo>
                    <a:pt x="356" y="571"/>
                  </a:lnTo>
                  <a:lnTo>
                    <a:pt x="354" y="569"/>
                  </a:lnTo>
                  <a:lnTo>
                    <a:pt x="351" y="568"/>
                  </a:lnTo>
                  <a:lnTo>
                    <a:pt x="349" y="565"/>
                  </a:lnTo>
                  <a:lnTo>
                    <a:pt x="348" y="563"/>
                  </a:lnTo>
                  <a:lnTo>
                    <a:pt x="347" y="560"/>
                  </a:lnTo>
                  <a:lnTo>
                    <a:pt x="347" y="556"/>
                  </a:lnTo>
                  <a:lnTo>
                    <a:pt x="347" y="554"/>
                  </a:lnTo>
                  <a:lnTo>
                    <a:pt x="348" y="551"/>
                  </a:lnTo>
                  <a:lnTo>
                    <a:pt x="349" y="548"/>
                  </a:lnTo>
                  <a:lnTo>
                    <a:pt x="351" y="546"/>
                  </a:lnTo>
                  <a:lnTo>
                    <a:pt x="354" y="544"/>
                  </a:lnTo>
                  <a:lnTo>
                    <a:pt x="356" y="543"/>
                  </a:lnTo>
                  <a:lnTo>
                    <a:pt x="359" y="542"/>
                  </a:lnTo>
                  <a:lnTo>
                    <a:pt x="362" y="542"/>
                  </a:lnTo>
                  <a:lnTo>
                    <a:pt x="513" y="542"/>
                  </a:lnTo>
                  <a:lnTo>
                    <a:pt x="515" y="542"/>
                  </a:lnTo>
                  <a:lnTo>
                    <a:pt x="519" y="543"/>
                  </a:lnTo>
                  <a:lnTo>
                    <a:pt x="521" y="544"/>
                  </a:lnTo>
                  <a:lnTo>
                    <a:pt x="523" y="546"/>
                  </a:lnTo>
                  <a:lnTo>
                    <a:pt x="525" y="548"/>
                  </a:lnTo>
                  <a:lnTo>
                    <a:pt x="526" y="551"/>
                  </a:lnTo>
                  <a:lnTo>
                    <a:pt x="528" y="554"/>
                  </a:lnTo>
                  <a:lnTo>
                    <a:pt x="528" y="556"/>
                  </a:lnTo>
                  <a:lnTo>
                    <a:pt x="528" y="560"/>
                  </a:lnTo>
                  <a:lnTo>
                    <a:pt x="526" y="563"/>
                  </a:lnTo>
                  <a:lnTo>
                    <a:pt x="525" y="565"/>
                  </a:lnTo>
                  <a:lnTo>
                    <a:pt x="523" y="568"/>
                  </a:lnTo>
                  <a:lnTo>
                    <a:pt x="521" y="569"/>
                  </a:lnTo>
                  <a:lnTo>
                    <a:pt x="519" y="571"/>
                  </a:lnTo>
                  <a:lnTo>
                    <a:pt x="515" y="571"/>
                  </a:lnTo>
                  <a:lnTo>
                    <a:pt x="513" y="572"/>
                  </a:lnTo>
                  <a:close/>
                  <a:moveTo>
                    <a:pt x="513" y="722"/>
                  </a:moveTo>
                  <a:lnTo>
                    <a:pt x="362" y="722"/>
                  </a:lnTo>
                  <a:lnTo>
                    <a:pt x="359" y="722"/>
                  </a:lnTo>
                  <a:lnTo>
                    <a:pt x="356" y="721"/>
                  </a:lnTo>
                  <a:lnTo>
                    <a:pt x="354" y="720"/>
                  </a:lnTo>
                  <a:lnTo>
                    <a:pt x="351" y="718"/>
                  </a:lnTo>
                  <a:lnTo>
                    <a:pt x="349" y="716"/>
                  </a:lnTo>
                  <a:lnTo>
                    <a:pt x="348" y="713"/>
                  </a:lnTo>
                  <a:lnTo>
                    <a:pt x="347" y="710"/>
                  </a:lnTo>
                  <a:lnTo>
                    <a:pt x="347" y="708"/>
                  </a:lnTo>
                  <a:lnTo>
                    <a:pt x="347" y="704"/>
                  </a:lnTo>
                  <a:lnTo>
                    <a:pt x="348" y="702"/>
                  </a:lnTo>
                  <a:lnTo>
                    <a:pt x="349" y="699"/>
                  </a:lnTo>
                  <a:lnTo>
                    <a:pt x="351" y="696"/>
                  </a:lnTo>
                  <a:lnTo>
                    <a:pt x="354" y="695"/>
                  </a:lnTo>
                  <a:lnTo>
                    <a:pt x="356" y="693"/>
                  </a:lnTo>
                  <a:lnTo>
                    <a:pt x="359" y="693"/>
                  </a:lnTo>
                  <a:lnTo>
                    <a:pt x="362" y="692"/>
                  </a:lnTo>
                  <a:lnTo>
                    <a:pt x="513" y="692"/>
                  </a:lnTo>
                  <a:lnTo>
                    <a:pt x="515" y="693"/>
                  </a:lnTo>
                  <a:lnTo>
                    <a:pt x="519" y="693"/>
                  </a:lnTo>
                  <a:lnTo>
                    <a:pt x="521" y="695"/>
                  </a:lnTo>
                  <a:lnTo>
                    <a:pt x="523" y="696"/>
                  </a:lnTo>
                  <a:lnTo>
                    <a:pt x="525" y="699"/>
                  </a:lnTo>
                  <a:lnTo>
                    <a:pt x="526" y="702"/>
                  </a:lnTo>
                  <a:lnTo>
                    <a:pt x="528" y="704"/>
                  </a:lnTo>
                  <a:lnTo>
                    <a:pt x="528" y="708"/>
                  </a:lnTo>
                  <a:lnTo>
                    <a:pt x="528" y="710"/>
                  </a:lnTo>
                  <a:lnTo>
                    <a:pt x="526" y="713"/>
                  </a:lnTo>
                  <a:lnTo>
                    <a:pt x="525" y="716"/>
                  </a:lnTo>
                  <a:lnTo>
                    <a:pt x="523" y="718"/>
                  </a:lnTo>
                  <a:lnTo>
                    <a:pt x="521" y="720"/>
                  </a:lnTo>
                  <a:lnTo>
                    <a:pt x="519" y="721"/>
                  </a:lnTo>
                  <a:lnTo>
                    <a:pt x="515" y="722"/>
                  </a:lnTo>
                  <a:lnTo>
                    <a:pt x="513" y="722"/>
                  </a:lnTo>
                  <a:close/>
                  <a:moveTo>
                    <a:pt x="312" y="326"/>
                  </a:moveTo>
                  <a:lnTo>
                    <a:pt x="237" y="402"/>
                  </a:lnTo>
                  <a:lnTo>
                    <a:pt x="232" y="405"/>
                  </a:lnTo>
                  <a:lnTo>
                    <a:pt x="226" y="406"/>
                  </a:lnTo>
                  <a:lnTo>
                    <a:pt x="220" y="405"/>
                  </a:lnTo>
                  <a:lnTo>
                    <a:pt x="216" y="402"/>
                  </a:lnTo>
                  <a:lnTo>
                    <a:pt x="200" y="387"/>
                  </a:lnTo>
                  <a:lnTo>
                    <a:pt x="199" y="385"/>
                  </a:lnTo>
                  <a:lnTo>
                    <a:pt x="198" y="381"/>
                  </a:lnTo>
                  <a:lnTo>
                    <a:pt x="197" y="379"/>
                  </a:lnTo>
                  <a:lnTo>
                    <a:pt x="197" y="376"/>
                  </a:lnTo>
                  <a:lnTo>
                    <a:pt x="197" y="373"/>
                  </a:lnTo>
                  <a:lnTo>
                    <a:pt x="198" y="370"/>
                  </a:lnTo>
                  <a:lnTo>
                    <a:pt x="199" y="368"/>
                  </a:lnTo>
                  <a:lnTo>
                    <a:pt x="200" y="365"/>
                  </a:lnTo>
                  <a:lnTo>
                    <a:pt x="203" y="363"/>
                  </a:lnTo>
                  <a:lnTo>
                    <a:pt x="206" y="362"/>
                  </a:lnTo>
                  <a:lnTo>
                    <a:pt x="208" y="361"/>
                  </a:lnTo>
                  <a:lnTo>
                    <a:pt x="211" y="361"/>
                  </a:lnTo>
                  <a:lnTo>
                    <a:pt x="214" y="361"/>
                  </a:lnTo>
                  <a:lnTo>
                    <a:pt x="217" y="362"/>
                  </a:lnTo>
                  <a:lnTo>
                    <a:pt x="219" y="363"/>
                  </a:lnTo>
                  <a:lnTo>
                    <a:pt x="221" y="365"/>
                  </a:lnTo>
                  <a:lnTo>
                    <a:pt x="226" y="370"/>
                  </a:lnTo>
                  <a:lnTo>
                    <a:pt x="290" y="306"/>
                  </a:lnTo>
                  <a:lnTo>
                    <a:pt x="294" y="303"/>
                  </a:lnTo>
                  <a:lnTo>
                    <a:pt x="296" y="302"/>
                  </a:lnTo>
                  <a:lnTo>
                    <a:pt x="298" y="301"/>
                  </a:lnTo>
                  <a:lnTo>
                    <a:pt x="302" y="301"/>
                  </a:lnTo>
                  <a:lnTo>
                    <a:pt x="304" y="301"/>
                  </a:lnTo>
                  <a:lnTo>
                    <a:pt x="307" y="302"/>
                  </a:lnTo>
                  <a:lnTo>
                    <a:pt x="310" y="303"/>
                  </a:lnTo>
                  <a:lnTo>
                    <a:pt x="312" y="306"/>
                  </a:lnTo>
                  <a:lnTo>
                    <a:pt x="314" y="308"/>
                  </a:lnTo>
                  <a:lnTo>
                    <a:pt x="315" y="310"/>
                  </a:lnTo>
                  <a:lnTo>
                    <a:pt x="316" y="312"/>
                  </a:lnTo>
                  <a:lnTo>
                    <a:pt x="316" y="316"/>
                  </a:lnTo>
                  <a:lnTo>
                    <a:pt x="316" y="319"/>
                  </a:lnTo>
                  <a:lnTo>
                    <a:pt x="315" y="321"/>
                  </a:lnTo>
                  <a:lnTo>
                    <a:pt x="314" y="324"/>
                  </a:lnTo>
                  <a:lnTo>
                    <a:pt x="312" y="326"/>
                  </a:lnTo>
                  <a:close/>
                  <a:moveTo>
                    <a:pt x="312" y="477"/>
                  </a:moveTo>
                  <a:lnTo>
                    <a:pt x="237" y="552"/>
                  </a:lnTo>
                  <a:lnTo>
                    <a:pt x="232" y="555"/>
                  </a:lnTo>
                  <a:lnTo>
                    <a:pt x="226" y="556"/>
                  </a:lnTo>
                  <a:lnTo>
                    <a:pt x="220" y="555"/>
                  </a:lnTo>
                  <a:lnTo>
                    <a:pt x="216" y="552"/>
                  </a:lnTo>
                  <a:lnTo>
                    <a:pt x="200" y="537"/>
                  </a:lnTo>
                  <a:lnTo>
                    <a:pt x="199" y="535"/>
                  </a:lnTo>
                  <a:lnTo>
                    <a:pt x="198" y="533"/>
                  </a:lnTo>
                  <a:lnTo>
                    <a:pt x="197" y="529"/>
                  </a:lnTo>
                  <a:lnTo>
                    <a:pt x="197" y="527"/>
                  </a:lnTo>
                  <a:lnTo>
                    <a:pt x="197" y="524"/>
                  </a:lnTo>
                  <a:lnTo>
                    <a:pt x="198" y="521"/>
                  </a:lnTo>
                  <a:lnTo>
                    <a:pt x="199" y="518"/>
                  </a:lnTo>
                  <a:lnTo>
                    <a:pt x="200" y="516"/>
                  </a:lnTo>
                  <a:lnTo>
                    <a:pt x="203" y="514"/>
                  </a:lnTo>
                  <a:lnTo>
                    <a:pt x="206" y="512"/>
                  </a:lnTo>
                  <a:lnTo>
                    <a:pt x="208" y="512"/>
                  </a:lnTo>
                  <a:lnTo>
                    <a:pt x="211" y="511"/>
                  </a:lnTo>
                  <a:lnTo>
                    <a:pt x="214" y="512"/>
                  </a:lnTo>
                  <a:lnTo>
                    <a:pt x="217" y="512"/>
                  </a:lnTo>
                  <a:lnTo>
                    <a:pt x="219" y="514"/>
                  </a:lnTo>
                  <a:lnTo>
                    <a:pt x="221" y="516"/>
                  </a:lnTo>
                  <a:lnTo>
                    <a:pt x="226" y="520"/>
                  </a:lnTo>
                  <a:lnTo>
                    <a:pt x="290" y="456"/>
                  </a:lnTo>
                  <a:lnTo>
                    <a:pt x="294" y="454"/>
                  </a:lnTo>
                  <a:lnTo>
                    <a:pt x="296" y="452"/>
                  </a:lnTo>
                  <a:lnTo>
                    <a:pt x="298" y="451"/>
                  </a:lnTo>
                  <a:lnTo>
                    <a:pt x="302" y="451"/>
                  </a:lnTo>
                  <a:lnTo>
                    <a:pt x="304" y="451"/>
                  </a:lnTo>
                  <a:lnTo>
                    <a:pt x="307" y="452"/>
                  </a:lnTo>
                  <a:lnTo>
                    <a:pt x="310" y="454"/>
                  </a:lnTo>
                  <a:lnTo>
                    <a:pt x="312" y="456"/>
                  </a:lnTo>
                  <a:lnTo>
                    <a:pt x="314" y="458"/>
                  </a:lnTo>
                  <a:lnTo>
                    <a:pt x="315" y="460"/>
                  </a:lnTo>
                  <a:lnTo>
                    <a:pt x="316" y="464"/>
                  </a:lnTo>
                  <a:lnTo>
                    <a:pt x="316" y="466"/>
                  </a:lnTo>
                  <a:lnTo>
                    <a:pt x="316" y="469"/>
                  </a:lnTo>
                  <a:lnTo>
                    <a:pt x="315" y="472"/>
                  </a:lnTo>
                  <a:lnTo>
                    <a:pt x="314" y="475"/>
                  </a:lnTo>
                  <a:lnTo>
                    <a:pt x="312" y="477"/>
                  </a:lnTo>
                  <a:close/>
                  <a:moveTo>
                    <a:pt x="164" y="236"/>
                  </a:moveTo>
                  <a:lnTo>
                    <a:pt x="162" y="237"/>
                  </a:lnTo>
                  <a:lnTo>
                    <a:pt x="158" y="238"/>
                  </a:lnTo>
                  <a:lnTo>
                    <a:pt x="157" y="238"/>
                  </a:lnTo>
                  <a:lnTo>
                    <a:pt x="155" y="238"/>
                  </a:lnTo>
                  <a:lnTo>
                    <a:pt x="153" y="239"/>
                  </a:lnTo>
                  <a:lnTo>
                    <a:pt x="151" y="239"/>
                  </a:lnTo>
                  <a:lnTo>
                    <a:pt x="151" y="180"/>
                  </a:lnTo>
                  <a:lnTo>
                    <a:pt x="217" y="180"/>
                  </a:lnTo>
                  <a:lnTo>
                    <a:pt x="214" y="188"/>
                  </a:lnTo>
                  <a:lnTo>
                    <a:pt x="208" y="197"/>
                  </a:lnTo>
                  <a:lnTo>
                    <a:pt x="203" y="205"/>
                  </a:lnTo>
                  <a:lnTo>
                    <a:pt x="197" y="212"/>
                  </a:lnTo>
                  <a:lnTo>
                    <a:pt x="190" y="220"/>
                  </a:lnTo>
                  <a:lnTo>
                    <a:pt x="182" y="225"/>
                  </a:lnTo>
                  <a:lnTo>
                    <a:pt x="173" y="231"/>
                  </a:lnTo>
                  <a:lnTo>
                    <a:pt x="164" y="236"/>
                  </a:lnTo>
                  <a:close/>
                  <a:moveTo>
                    <a:pt x="121" y="166"/>
                  </a:moveTo>
                  <a:lnTo>
                    <a:pt x="121" y="256"/>
                  </a:lnTo>
                  <a:lnTo>
                    <a:pt x="121" y="601"/>
                  </a:lnTo>
                  <a:lnTo>
                    <a:pt x="31" y="601"/>
                  </a:lnTo>
                  <a:lnTo>
                    <a:pt x="31" y="135"/>
                  </a:lnTo>
                  <a:lnTo>
                    <a:pt x="31" y="125"/>
                  </a:lnTo>
                  <a:lnTo>
                    <a:pt x="33" y="115"/>
                  </a:lnTo>
                  <a:lnTo>
                    <a:pt x="35" y="105"/>
                  </a:lnTo>
                  <a:lnTo>
                    <a:pt x="39" y="94"/>
                  </a:lnTo>
                  <a:lnTo>
                    <a:pt x="43" y="85"/>
                  </a:lnTo>
                  <a:lnTo>
                    <a:pt x="48" y="77"/>
                  </a:lnTo>
                  <a:lnTo>
                    <a:pt x="53" y="68"/>
                  </a:lnTo>
                  <a:lnTo>
                    <a:pt x="60" y="62"/>
                  </a:lnTo>
                  <a:lnTo>
                    <a:pt x="67" y="55"/>
                  </a:lnTo>
                  <a:lnTo>
                    <a:pt x="75" y="48"/>
                  </a:lnTo>
                  <a:lnTo>
                    <a:pt x="83" y="42"/>
                  </a:lnTo>
                  <a:lnTo>
                    <a:pt x="92" y="38"/>
                  </a:lnTo>
                  <a:lnTo>
                    <a:pt x="101" y="35"/>
                  </a:lnTo>
                  <a:lnTo>
                    <a:pt x="110" y="32"/>
                  </a:lnTo>
                  <a:lnTo>
                    <a:pt x="120" y="30"/>
                  </a:lnTo>
                  <a:lnTo>
                    <a:pt x="129" y="30"/>
                  </a:lnTo>
                  <a:lnTo>
                    <a:pt x="132" y="30"/>
                  </a:lnTo>
                  <a:lnTo>
                    <a:pt x="135" y="30"/>
                  </a:lnTo>
                  <a:lnTo>
                    <a:pt x="150" y="36"/>
                  </a:lnTo>
                  <a:lnTo>
                    <a:pt x="164" y="41"/>
                  </a:lnTo>
                  <a:lnTo>
                    <a:pt x="176" y="48"/>
                  </a:lnTo>
                  <a:lnTo>
                    <a:pt x="188" y="56"/>
                  </a:lnTo>
                  <a:lnTo>
                    <a:pt x="197" y="63"/>
                  </a:lnTo>
                  <a:lnTo>
                    <a:pt x="205" y="71"/>
                  </a:lnTo>
                  <a:lnTo>
                    <a:pt x="210" y="80"/>
                  </a:lnTo>
                  <a:lnTo>
                    <a:pt x="216" y="88"/>
                  </a:lnTo>
                  <a:lnTo>
                    <a:pt x="220" y="99"/>
                  </a:lnTo>
                  <a:lnTo>
                    <a:pt x="224" y="110"/>
                  </a:lnTo>
                  <a:lnTo>
                    <a:pt x="226" y="123"/>
                  </a:lnTo>
                  <a:lnTo>
                    <a:pt x="226" y="135"/>
                  </a:lnTo>
                  <a:lnTo>
                    <a:pt x="226" y="143"/>
                  </a:lnTo>
                  <a:lnTo>
                    <a:pt x="225" y="150"/>
                  </a:lnTo>
                  <a:lnTo>
                    <a:pt x="136" y="150"/>
                  </a:lnTo>
                  <a:lnTo>
                    <a:pt x="133" y="151"/>
                  </a:lnTo>
                  <a:lnTo>
                    <a:pt x="130" y="151"/>
                  </a:lnTo>
                  <a:lnTo>
                    <a:pt x="128" y="153"/>
                  </a:lnTo>
                  <a:lnTo>
                    <a:pt x="125" y="154"/>
                  </a:lnTo>
                  <a:lnTo>
                    <a:pt x="123" y="156"/>
                  </a:lnTo>
                  <a:lnTo>
                    <a:pt x="122" y="160"/>
                  </a:lnTo>
                  <a:lnTo>
                    <a:pt x="121" y="162"/>
                  </a:lnTo>
                  <a:lnTo>
                    <a:pt x="121" y="166"/>
                  </a:lnTo>
                  <a:close/>
                  <a:moveTo>
                    <a:pt x="587" y="0"/>
                  </a:moveTo>
                  <a:lnTo>
                    <a:pt x="136" y="0"/>
                  </a:lnTo>
                  <a:lnTo>
                    <a:pt x="136" y="0"/>
                  </a:lnTo>
                  <a:lnTo>
                    <a:pt x="135" y="0"/>
                  </a:lnTo>
                  <a:lnTo>
                    <a:pt x="132" y="0"/>
                  </a:lnTo>
                  <a:lnTo>
                    <a:pt x="129" y="0"/>
                  </a:lnTo>
                  <a:lnTo>
                    <a:pt x="116" y="1"/>
                  </a:lnTo>
                  <a:lnTo>
                    <a:pt x="104" y="2"/>
                  </a:lnTo>
                  <a:lnTo>
                    <a:pt x="92" y="5"/>
                  </a:lnTo>
                  <a:lnTo>
                    <a:pt x="80" y="11"/>
                  </a:lnTo>
                  <a:lnTo>
                    <a:pt x="69" y="16"/>
                  </a:lnTo>
                  <a:lnTo>
                    <a:pt x="58" y="23"/>
                  </a:lnTo>
                  <a:lnTo>
                    <a:pt x="48" y="31"/>
                  </a:lnTo>
                  <a:lnTo>
                    <a:pt x="39" y="40"/>
                  </a:lnTo>
                  <a:lnTo>
                    <a:pt x="31" y="49"/>
                  </a:lnTo>
                  <a:lnTo>
                    <a:pt x="23" y="59"/>
                  </a:lnTo>
                  <a:lnTo>
                    <a:pt x="16" y="71"/>
                  </a:lnTo>
                  <a:lnTo>
                    <a:pt x="10" y="83"/>
                  </a:lnTo>
                  <a:lnTo>
                    <a:pt x="6" y="95"/>
                  </a:lnTo>
                  <a:lnTo>
                    <a:pt x="4" y="108"/>
                  </a:lnTo>
                  <a:lnTo>
                    <a:pt x="1" y="121"/>
                  </a:lnTo>
                  <a:lnTo>
                    <a:pt x="0" y="135"/>
                  </a:lnTo>
                  <a:lnTo>
                    <a:pt x="0" y="617"/>
                  </a:lnTo>
                  <a:lnTo>
                    <a:pt x="1" y="620"/>
                  </a:lnTo>
                  <a:lnTo>
                    <a:pt x="1" y="623"/>
                  </a:lnTo>
                  <a:lnTo>
                    <a:pt x="4" y="625"/>
                  </a:lnTo>
                  <a:lnTo>
                    <a:pt x="5" y="627"/>
                  </a:lnTo>
                  <a:lnTo>
                    <a:pt x="7" y="630"/>
                  </a:lnTo>
                  <a:lnTo>
                    <a:pt x="9" y="631"/>
                  </a:lnTo>
                  <a:lnTo>
                    <a:pt x="13" y="632"/>
                  </a:lnTo>
                  <a:lnTo>
                    <a:pt x="16" y="632"/>
                  </a:lnTo>
                  <a:lnTo>
                    <a:pt x="121" y="632"/>
                  </a:lnTo>
                  <a:lnTo>
                    <a:pt x="121" y="888"/>
                  </a:lnTo>
                  <a:lnTo>
                    <a:pt x="121" y="891"/>
                  </a:lnTo>
                  <a:lnTo>
                    <a:pt x="122" y="894"/>
                  </a:lnTo>
                  <a:lnTo>
                    <a:pt x="123" y="896"/>
                  </a:lnTo>
                  <a:lnTo>
                    <a:pt x="125" y="898"/>
                  </a:lnTo>
                  <a:lnTo>
                    <a:pt x="128" y="901"/>
                  </a:lnTo>
                  <a:lnTo>
                    <a:pt x="130" y="902"/>
                  </a:lnTo>
                  <a:lnTo>
                    <a:pt x="133" y="903"/>
                  </a:lnTo>
                  <a:lnTo>
                    <a:pt x="136" y="903"/>
                  </a:lnTo>
                  <a:lnTo>
                    <a:pt x="587" y="903"/>
                  </a:lnTo>
                  <a:lnTo>
                    <a:pt x="591" y="903"/>
                  </a:lnTo>
                  <a:lnTo>
                    <a:pt x="593" y="902"/>
                  </a:lnTo>
                  <a:lnTo>
                    <a:pt x="596" y="901"/>
                  </a:lnTo>
                  <a:lnTo>
                    <a:pt x="599" y="898"/>
                  </a:lnTo>
                  <a:lnTo>
                    <a:pt x="600" y="896"/>
                  </a:lnTo>
                  <a:lnTo>
                    <a:pt x="602" y="894"/>
                  </a:lnTo>
                  <a:lnTo>
                    <a:pt x="602" y="891"/>
                  </a:lnTo>
                  <a:lnTo>
                    <a:pt x="603" y="888"/>
                  </a:lnTo>
                  <a:lnTo>
                    <a:pt x="603" y="269"/>
                  </a:lnTo>
                  <a:lnTo>
                    <a:pt x="615" y="267"/>
                  </a:lnTo>
                  <a:lnTo>
                    <a:pt x="627" y="264"/>
                  </a:lnTo>
                  <a:lnTo>
                    <a:pt x="638" y="259"/>
                  </a:lnTo>
                  <a:lnTo>
                    <a:pt x="648" y="255"/>
                  </a:lnTo>
                  <a:lnTo>
                    <a:pt x="660" y="248"/>
                  </a:lnTo>
                  <a:lnTo>
                    <a:pt x="670" y="241"/>
                  </a:lnTo>
                  <a:lnTo>
                    <a:pt x="679" y="232"/>
                  </a:lnTo>
                  <a:lnTo>
                    <a:pt x="687" y="224"/>
                  </a:lnTo>
                  <a:lnTo>
                    <a:pt x="695" y="214"/>
                  </a:lnTo>
                  <a:lnTo>
                    <a:pt x="703" y="204"/>
                  </a:lnTo>
                  <a:lnTo>
                    <a:pt x="708" y="194"/>
                  </a:lnTo>
                  <a:lnTo>
                    <a:pt x="714" y="182"/>
                  </a:lnTo>
                  <a:lnTo>
                    <a:pt x="717" y="171"/>
                  </a:lnTo>
                  <a:lnTo>
                    <a:pt x="721" y="160"/>
                  </a:lnTo>
                  <a:lnTo>
                    <a:pt x="723" y="147"/>
                  </a:lnTo>
                  <a:lnTo>
                    <a:pt x="723" y="135"/>
                  </a:lnTo>
                  <a:lnTo>
                    <a:pt x="723" y="121"/>
                  </a:lnTo>
                  <a:lnTo>
                    <a:pt x="721" y="109"/>
                  </a:lnTo>
                  <a:lnTo>
                    <a:pt x="717" y="97"/>
                  </a:lnTo>
                  <a:lnTo>
                    <a:pt x="712" y="84"/>
                  </a:lnTo>
                  <a:lnTo>
                    <a:pt x="706" y="72"/>
                  </a:lnTo>
                  <a:lnTo>
                    <a:pt x="699" y="60"/>
                  </a:lnTo>
                  <a:lnTo>
                    <a:pt x="691" y="50"/>
                  </a:lnTo>
                  <a:lnTo>
                    <a:pt x="682" y="40"/>
                  </a:lnTo>
                  <a:lnTo>
                    <a:pt x="672" y="32"/>
                  </a:lnTo>
                  <a:lnTo>
                    <a:pt x="662" y="23"/>
                  </a:lnTo>
                  <a:lnTo>
                    <a:pt x="651" y="16"/>
                  </a:lnTo>
                  <a:lnTo>
                    <a:pt x="638" y="11"/>
                  </a:lnTo>
                  <a:lnTo>
                    <a:pt x="627" y="6"/>
                  </a:lnTo>
                  <a:lnTo>
                    <a:pt x="613" y="3"/>
                  </a:lnTo>
                  <a:lnTo>
                    <a:pt x="601" y="1"/>
                  </a:lnTo>
                  <a:lnTo>
                    <a:pt x="587" y="0"/>
                  </a:lnTo>
                  <a:lnTo>
                    <a:pt x="5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 name="Freeform 4605">
              <a:extLst>
                <a:ext uri="{FF2B5EF4-FFF2-40B4-BE49-F238E27FC236}">
                  <a16:creationId xmlns:a16="http://schemas.microsoft.com/office/drawing/2014/main" id="{7B4C77B3-3441-40A4-BB72-2A02209D6B3D}"/>
                </a:ext>
              </a:extLst>
            </p:cNvPr>
            <p:cNvSpPr>
              <a:spLocks/>
            </p:cNvSpPr>
            <p:nvPr/>
          </p:nvSpPr>
          <p:spPr bwMode="auto">
            <a:xfrm>
              <a:off x="7239000" y="4722813"/>
              <a:ext cx="66675" cy="128588"/>
            </a:xfrm>
            <a:custGeom>
              <a:avLst/>
              <a:gdLst>
                <a:gd name="T0" fmla="*/ 123 w 210"/>
                <a:gd name="T1" fmla="*/ 1 h 407"/>
                <a:gd name="T2" fmla="*/ 101 w 210"/>
                <a:gd name="T3" fmla="*/ 8 h 407"/>
                <a:gd name="T4" fmla="*/ 82 w 210"/>
                <a:gd name="T5" fmla="*/ 21 h 407"/>
                <a:gd name="T6" fmla="*/ 67 w 210"/>
                <a:gd name="T7" fmla="*/ 37 h 407"/>
                <a:gd name="T8" fmla="*/ 50 w 210"/>
                <a:gd name="T9" fmla="*/ 47 h 407"/>
                <a:gd name="T10" fmla="*/ 33 w 210"/>
                <a:gd name="T11" fmla="*/ 54 h 407"/>
                <a:gd name="T12" fmla="*/ 23 w 210"/>
                <a:gd name="T13" fmla="*/ 61 h 407"/>
                <a:gd name="T14" fmla="*/ 14 w 210"/>
                <a:gd name="T15" fmla="*/ 70 h 407"/>
                <a:gd name="T16" fmla="*/ 7 w 210"/>
                <a:gd name="T17" fmla="*/ 81 h 407"/>
                <a:gd name="T18" fmla="*/ 2 w 210"/>
                <a:gd name="T19" fmla="*/ 95 h 407"/>
                <a:gd name="T20" fmla="*/ 0 w 210"/>
                <a:gd name="T21" fmla="*/ 110 h 407"/>
                <a:gd name="T22" fmla="*/ 0 w 210"/>
                <a:gd name="T23" fmla="*/ 393 h 407"/>
                <a:gd name="T24" fmla="*/ 1 w 210"/>
                <a:gd name="T25" fmla="*/ 398 h 407"/>
                <a:gd name="T26" fmla="*/ 3 w 210"/>
                <a:gd name="T27" fmla="*/ 403 h 407"/>
                <a:gd name="T28" fmla="*/ 9 w 210"/>
                <a:gd name="T29" fmla="*/ 406 h 407"/>
                <a:gd name="T30" fmla="*/ 14 w 210"/>
                <a:gd name="T31" fmla="*/ 407 h 407"/>
                <a:gd name="T32" fmla="*/ 20 w 210"/>
                <a:gd name="T33" fmla="*/ 406 h 407"/>
                <a:gd name="T34" fmla="*/ 24 w 210"/>
                <a:gd name="T35" fmla="*/ 403 h 407"/>
                <a:gd name="T36" fmla="*/ 28 w 210"/>
                <a:gd name="T37" fmla="*/ 398 h 407"/>
                <a:gd name="T38" fmla="*/ 29 w 210"/>
                <a:gd name="T39" fmla="*/ 393 h 407"/>
                <a:gd name="T40" fmla="*/ 30 w 210"/>
                <a:gd name="T41" fmla="*/ 110 h 407"/>
                <a:gd name="T42" fmla="*/ 35 w 210"/>
                <a:gd name="T43" fmla="*/ 95 h 407"/>
                <a:gd name="T44" fmla="*/ 42 w 210"/>
                <a:gd name="T45" fmla="*/ 84 h 407"/>
                <a:gd name="T46" fmla="*/ 54 w 210"/>
                <a:gd name="T47" fmla="*/ 78 h 407"/>
                <a:gd name="T48" fmla="*/ 59 w 210"/>
                <a:gd name="T49" fmla="*/ 331 h 407"/>
                <a:gd name="T50" fmla="*/ 210 w 210"/>
                <a:gd name="T51" fmla="*/ 60 h 407"/>
                <a:gd name="T52" fmla="*/ 209 w 210"/>
                <a:gd name="T53" fmla="*/ 49 h 407"/>
                <a:gd name="T54" fmla="*/ 203 w 210"/>
                <a:gd name="T55" fmla="*/ 39 h 407"/>
                <a:gd name="T56" fmla="*/ 186 w 210"/>
                <a:gd name="T57" fmla="*/ 20 h 407"/>
                <a:gd name="T58" fmla="*/ 162 w 210"/>
                <a:gd name="T59" fmla="*/ 5 h 407"/>
                <a:gd name="T60" fmla="*/ 149 w 210"/>
                <a:gd name="T61" fmla="*/ 1 h 407"/>
                <a:gd name="T62" fmla="*/ 135 w 210"/>
                <a:gd name="T6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0" h="407">
                  <a:moveTo>
                    <a:pt x="135" y="0"/>
                  </a:moveTo>
                  <a:lnTo>
                    <a:pt x="123" y="1"/>
                  </a:lnTo>
                  <a:lnTo>
                    <a:pt x="111" y="3"/>
                  </a:lnTo>
                  <a:lnTo>
                    <a:pt x="101" y="8"/>
                  </a:lnTo>
                  <a:lnTo>
                    <a:pt x="91" y="14"/>
                  </a:lnTo>
                  <a:lnTo>
                    <a:pt x="82" y="21"/>
                  </a:lnTo>
                  <a:lnTo>
                    <a:pt x="74" y="29"/>
                  </a:lnTo>
                  <a:lnTo>
                    <a:pt x="67" y="37"/>
                  </a:lnTo>
                  <a:lnTo>
                    <a:pt x="63" y="45"/>
                  </a:lnTo>
                  <a:lnTo>
                    <a:pt x="50" y="47"/>
                  </a:lnTo>
                  <a:lnTo>
                    <a:pt x="39" y="52"/>
                  </a:lnTo>
                  <a:lnTo>
                    <a:pt x="33" y="54"/>
                  </a:lnTo>
                  <a:lnTo>
                    <a:pt x="28" y="57"/>
                  </a:lnTo>
                  <a:lnTo>
                    <a:pt x="23" y="61"/>
                  </a:lnTo>
                  <a:lnTo>
                    <a:pt x="19" y="65"/>
                  </a:lnTo>
                  <a:lnTo>
                    <a:pt x="14" y="70"/>
                  </a:lnTo>
                  <a:lnTo>
                    <a:pt x="11" y="75"/>
                  </a:lnTo>
                  <a:lnTo>
                    <a:pt x="7" y="81"/>
                  </a:lnTo>
                  <a:lnTo>
                    <a:pt x="4" y="88"/>
                  </a:lnTo>
                  <a:lnTo>
                    <a:pt x="2" y="95"/>
                  </a:lnTo>
                  <a:lnTo>
                    <a:pt x="1" y="102"/>
                  </a:lnTo>
                  <a:lnTo>
                    <a:pt x="0" y="110"/>
                  </a:lnTo>
                  <a:lnTo>
                    <a:pt x="0" y="119"/>
                  </a:lnTo>
                  <a:lnTo>
                    <a:pt x="0" y="393"/>
                  </a:lnTo>
                  <a:lnTo>
                    <a:pt x="0" y="395"/>
                  </a:lnTo>
                  <a:lnTo>
                    <a:pt x="1" y="398"/>
                  </a:lnTo>
                  <a:lnTo>
                    <a:pt x="2" y="401"/>
                  </a:lnTo>
                  <a:lnTo>
                    <a:pt x="3" y="403"/>
                  </a:lnTo>
                  <a:lnTo>
                    <a:pt x="5" y="405"/>
                  </a:lnTo>
                  <a:lnTo>
                    <a:pt x="9" y="406"/>
                  </a:lnTo>
                  <a:lnTo>
                    <a:pt x="11" y="407"/>
                  </a:lnTo>
                  <a:lnTo>
                    <a:pt x="14" y="407"/>
                  </a:lnTo>
                  <a:lnTo>
                    <a:pt x="18" y="407"/>
                  </a:lnTo>
                  <a:lnTo>
                    <a:pt x="20" y="406"/>
                  </a:lnTo>
                  <a:lnTo>
                    <a:pt x="22" y="405"/>
                  </a:lnTo>
                  <a:lnTo>
                    <a:pt x="24" y="403"/>
                  </a:lnTo>
                  <a:lnTo>
                    <a:pt x="27" y="401"/>
                  </a:lnTo>
                  <a:lnTo>
                    <a:pt x="28" y="398"/>
                  </a:lnTo>
                  <a:lnTo>
                    <a:pt x="29" y="395"/>
                  </a:lnTo>
                  <a:lnTo>
                    <a:pt x="29" y="393"/>
                  </a:lnTo>
                  <a:lnTo>
                    <a:pt x="29" y="119"/>
                  </a:lnTo>
                  <a:lnTo>
                    <a:pt x="30" y="110"/>
                  </a:lnTo>
                  <a:lnTo>
                    <a:pt x="31" y="101"/>
                  </a:lnTo>
                  <a:lnTo>
                    <a:pt x="35" y="95"/>
                  </a:lnTo>
                  <a:lnTo>
                    <a:pt x="38" y="89"/>
                  </a:lnTo>
                  <a:lnTo>
                    <a:pt x="42" y="84"/>
                  </a:lnTo>
                  <a:lnTo>
                    <a:pt x="48" y="81"/>
                  </a:lnTo>
                  <a:lnTo>
                    <a:pt x="54" y="78"/>
                  </a:lnTo>
                  <a:lnTo>
                    <a:pt x="59" y="76"/>
                  </a:lnTo>
                  <a:lnTo>
                    <a:pt x="59" y="331"/>
                  </a:lnTo>
                  <a:lnTo>
                    <a:pt x="210" y="331"/>
                  </a:lnTo>
                  <a:lnTo>
                    <a:pt x="210" y="60"/>
                  </a:lnTo>
                  <a:lnTo>
                    <a:pt x="210" y="55"/>
                  </a:lnTo>
                  <a:lnTo>
                    <a:pt x="209" y="49"/>
                  </a:lnTo>
                  <a:lnTo>
                    <a:pt x="206" y="45"/>
                  </a:lnTo>
                  <a:lnTo>
                    <a:pt x="203" y="39"/>
                  </a:lnTo>
                  <a:lnTo>
                    <a:pt x="196" y="29"/>
                  </a:lnTo>
                  <a:lnTo>
                    <a:pt x="186" y="20"/>
                  </a:lnTo>
                  <a:lnTo>
                    <a:pt x="175" y="12"/>
                  </a:lnTo>
                  <a:lnTo>
                    <a:pt x="162" y="5"/>
                  </a:lnTo>
                  <a:lnTo>
                    <a:pt x="155" y="3"/>
                  </a:lnTo>
                  <a:lnTo>
                    <a:pt x="149" y="1"/>
                  </a:lnTo>
                  <a:lnTo>
                    <a:pt x="142" y="0"/>
                  </a:lnTo>
                  <a:lnTo>
                    <a:pt x="135" y="0"/>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 name="Freeform 4606">
              <a:extLst>
                <a:ext uri="{FF2B5EF4-FFF2-40B4-BE49-F238E27FC236}">
                  <a16:creationId xmlns:a16="http://schemas.microsoft.com/office/drawing/2014/main" id="{98CAAF97-015F-4507-A8E3-2F95D46D12DF}"/>
                </a:ext>
              </a:extLst>
            </p:cNvPr>
            <p:cNvSpPr>
              <a:spLocks/>
            </p:cNvSpPr>
            <p:nvPr/>
          </p:nvSpPr>
          <p:spPr bwMode="auto">
            <a:xfrm>
              <a:off x="7258050" y="4913313"/>
              <a:ext cx="47625" cy="28575"/>
            </a:xfrm>
            <a:custGeom>
              <a:avLst/>
              <a:gdLst>
                <a:gd name="T0" fmla="*/ 0 w 151"/>
                <a:gd name="T1" fmla="*/ 14 h 90"/>
                <a:gd name="T2" fmla="*/ 0 w 151"/>
                <a:gd name="T3" fmla="*/ 22 h 90"/>
                <a:gd name="T4" fmla="*/ 2 w 151"/>
                <a:gd name="T5" fmla="*/ 29 h 90"/>
                <a:gd name="T6" fmla="*/ 4 w 151"/>
                <a:gd name="T7" fmla="*/ 37 h 90"/>
                <a:gd name="T8" fmla="*/ 6 w 151"/>
                <a:gd name="T9" fmla="*/ 44 h 90"/>
                <a:gd name="T10" fmla="*/ 9 w 151"/>
                <a:gd name="T11" fmla="*/ 50 h 90"/>
                <a:gd name="T12" fmla="*/ 14 w 151"/>
                <a:gd name="T13" fmla="*/ 56 h 90"/>
                <a:gd name="T14" fmla="*/ 18 w 151"/>
                <a:gd name="T15" fmla="*/ 62 h 90"/>
                <a:gd name="T16" fmla="*/ 23 w 151"/>
                <a:gd name="T17" fmla="*/ 67 h 90"/>
                <a:gd name="T18" fmla="*/ 29 w 151"/>
                <a:gd name="T19" fmla="*/ 72 h 90"/>
                <a:gd name="T20" fmla="*/ 34 w 151"/>
                <a:gd name="T21" fmla="*/ 76 h 90"/>
                <a:gd name="T22" fmla="*/ 40 w 151"/>
                <a:gd name="T23" fmla="*/ 81 h 90"/>
                <a:gd name="T24" fmla="*/ 47 w 151"/>
                <a:gd name="T25" fmla="*/ 84 h 90"/>
                <a:gd name="T26" fmla="*/ 54 w 151"/>
                <a:gd name="T27" fmla="*/ 87 h 90"/>
                <a:gd name="T28" fmla="*/ 61 w 151"/>
                <a:gd name="T29" fmla="*/ 89 h 90"/>
                <a:gd name="T30" fmla="*/ 68 w 151"/>
                <a:gd name="T31" fmla="*/ 90 h 90"/>
                <a:gd name="T32" fmla="*/ 76 w 151"/>
                <a:gd name="T33" fmla="*/ 90 h 90"/>
                <a:gd name="T34" fmla="*/ 83 w 151"/>
                <a:gd name="T35" fmla="*/ 90 h 90"/>
                <a:gd name="T36" fmla="*/ 90 w 151"/>
                <a:gd name="T37" fmla="*/ 89 h 90"/>
                <a:gd name="T38" fmla="*/ 96 w 151"/>
                <a:gd name="T39" fmla="*/ 87 h 90"/>
                <a:gd name="T40" fmla="*/ 103 w 151"/>
                <a:gd name="T41" fmla="*/ 83 h 90"/>
                <a:gd name="T42" fmla="*/ 109 w 151"/>
                <a:gd name="T43" fmla="*/ 80 h 90"/>
                <a:gd name="T44" fmla="*/ 116 w 151"/>
                <a:gd name="T45" fmla="*/ 76 h 90"/>
                <a:gd name="T46" fmla="*/ 121 w 151"/>
                <a:gd name="T47" fmla="*/ 71 h 90"/>
                <a:gd name="T48" fmla="*/ 127 w 151"/>
                <a:gd name="T49" fmla="*/ 65 h 90"/>
                <a:gd name="T50" fmla="*/ 131 w 151"/>
                <a:gd name="T51" fmla="*/ 60 h 90"/>
                <a:gd name="T52" fmla="*/ 137 w 151"/>
                <a:gd name="T53" fmla="*/ 53 h 90"/>
                <a:gd name="T54" fmla="*/ 140 w 151"/>
                <a:gd name="T55" fmla="*/ 45 h 90"/>
                <a:gd name="T56" fmla="*/ 144 w 151"/>
                <a:gd name="T57" fmla="*/ 37 h 90"/>
                <a:gd name="T58" fmla="*/ 147 w 151"/>
                <a:gd name="T59" fmla="*/ 29 h 90"/>
                <a:gd name="T60" fmla="*/ 150 w 151"/>
                <a:gd name="T61" fmla="*/ 20 h 90"/>
                <a:gd name="T62" fmla="*/ 151 w 151"/>
                <a:gd name="T63" fmla="*/ 10 h 90"/>
                <a:gd name="T64" fmla="*/ 151 w 151"/>
                <a:gd name="T65" fmla="*/ 0 h 90"/>
                <a:gd name="T66" fmla="*/ 0 w 151"/>
                <a:gd name="T67" fmla="*/ 0 h 90"/>
                <a:gd name="T68" fmla="*/ 0 w 151"/>
                <a:gd name="T69" fmla="*/ 1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90">
                  <a:moveTo>
                    <a:pt x="0" y="14"/>
                  </a:moveTo>
                  <a:lnTo>
                    <a:pt x="0" y="22"/>
                  </a:lnTo>
                  <a:lnTo>
                    <a:pt x="2" y="29"/>
                  </a:lnTo>
                  <a:lnTo>
                    <a:pt x="4" y="37"/>
                  </a:lnTo>
                  <a:lnTo>
                    <a:pt x="6" y="44"/>
                  </a:lnTo>
                  <a:lnTo>
                    <a:pt x="9" y="50"/>
                  </a:lnTo>
                  <a:lnTo>
                    <a:pt x="14" y="56"/>
                  </a:lnTo>
                  <a:lnTo>
                    <a:pt x="18" y="62"/>
                  </a:lnTo>
                  <a:lnTo>
                    <a:pt x="23" y="67"/>
                  </a:lnTo>
                  <a:lnTo>
                    <a:pt x="29" y="72"/>
                  </a:lnTo>
                  <a:lnTo>
                    <a:pt x="34" y="76"/>
                  </a:lnTo>
                  <a:lnTo>
                    <a:pt x="40" y="81"/>
                  </a:lnTo>
                  <a:lnTo>
                    <a:pt x="47" y="84"/>
                  </a:lnTo>
                  <a:lnTo>
                    <a:pt x="54" y="87"/>
                  </a:lnTo>
                  <a:lnTo>
                    <a:pt x="61" y="89"/>
                  </a:lnTo>
                  <a:lnTo>
                    <a:pt x="68" y="90"/>
                  </a:lnTo>
                  <a:lnTo>
                    <a:pt x="76" y="90"/>
                  </a:lnTo>
                  <a:lnTo>
                    <a:pt x="83" y="90"/>
                  </a:lnTo>
                  <a:lnTo>
                    <a:pt x="90" y="89"/>
                  </a:lnTo>
                  <a:lnTo>
                    <a:pt x="96" y="87"/>
                  </a:lnTo>
                  <a:lnTo>
                    <a:pt x="103" y="83"/>
                  </a:lnTo>
                  <a:lnTo>
                    <a:pt x="109" y="80"/>
                  </a:lnTo>
                  <a:lnTo>
                    <a:pt x="116" y="76"/>
                  </a:lnTo>
                  <a:lnTo>
                    <a:pt x="121" y="71"/>
                  </a:lnTo>
                  <a:lnTo>
                    <a:pt x="127" y="65"/>
                  </a:lnTo>
                  <a:lnTo>
                    <a:pt x="131" y="60"/>
                  </a:lnTo>
                  <a:lnTo>
                    <a:pt x="137" y="53"/>
                  </a:lnTo>
                  <a:lnTo>
                    <a:pt x="140" y="45"/>
                  </a:lnTo>
                  <a:lnTo>
                    <a:pt x="144" y="37"/>
                  </a:lnTo>
                  <a:lnTo>
                    <a:pt x="147" y="29"/>
                  </a:lnTo>
                  <a:lnTo>
                    <a:pt x="150" y="20"/>
                  </a:lnTo>
                  <a:lnTo>
                    <a:pt x="151" y="10"/>
                  </a:lnTo>
                  <a:lnTo>
                    <a:pt x="151" y="0"/>
                  </a:lnTo>
                  <a:lnTo>
                    <a:pt x="0"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 name="Rectangle 4607">
              <a:extLst>
                <a:ext uri="{FF2B5EF4-FFF2-40B4-BE49-F238E27FC236}">
                  <a16:creationId xmlns:a16="http://schemas.microsoft.com/office/drawing/2014/main" id="{E628A228-65DF-4721-90C3-E7F354A3E795}"/>
                </a:ext>
              </a:extLst>
            </p:cNvPr>
            <p:cNvSpPr>
              <a:spLocks noChangeArrowheads="1"/>
            </p:cNvSpPr>
            <p:nvPr/>
          </p:nvSpPr>
          <p:spPr bwMode="auto">
            <a:xfrm>
              <a:off x="7258050" y="4837113"/>
              <a:ext cx="4762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84" name="Group 83" descr="This image is an icon coins and paper money. ">
            <a:extLst>
              <a:ext uri="{FF2B5EF4-FFF2-40B4-BE49-F238E27FC236}">
                <a16:creationId xmlns:a16="http://schemas.microsoft.com/office/drawing/2014/main" id="{70190257-6E9B-4A91-B96F-7A4F96482776}"/>
              </a:ext>
            </a:extLst>
          </p:cNvPr>
          <p:cNvGrpSpPr/>
          <p:nvPr/>
        </p:nvGrpSpPr>
        <p:grpSpPr>
          <a:xfrm>
            <a:off x="1135127" y="2041711"/>
            <a:ext cx="333003" cy="334852"/>
            <a:chOff x="3746500" y="1344613"/>
            <a:chExt cx="285750" cy="287338"/>
          </a:xfrm>
          <a:solidFill>
            <a:schemeClr val="accent1"/>
          </a:solidFill>
          <a:effectLst/>
        </p:grpSpPr>
        <p:sp>
          <p:nvSpPr>
            <p:cNvPr id="85" name="Freeform 497">
              <a:extLst>
                <a:ext uri="{FF2B5EF4-FFF2-40B4-BE49-F238E27FC236}">
                  <a16:creationId xmlns:a16="http://schemas.microsoft.com/office/drawing/2014/main" id="{401A185B-54BB-4003-AC2C-6ED382C3F7CE}"/>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 name="Freeform 498">
              <a:extLst>
                <a:ext uri="{FF2B5EF4-FFF2-40B4-BE49-F238E27FC236}">
                  <a16:creationId xmlns:a16="http://schemas.microsoft.com/office/drawing/2014/main" id="{CE0B976E-14BA-4C7E-AFC6-2CC7C4351C2D}"/>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4" name="Freeform 499">
              <a:extLst>
                <a:ext uri="{FF2B5EF4-FFF2-40B4-BE49-F238E27FC236}">
                  <a16:creationId xmlns:a16="http://schemas.microsoft.com/office/drawing/2014/main" id="{13A92302-F0CA-44AA-9EF1-A8E1DCAF4207}"/>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5" name="Freeform 500">
              <a:extLst>
                <a:ext uri="{FF2B5EF4-FFF2-40B4-BE49-F238E27FC236}">
                  <a16:creationId xmlns:a16="http://schemas.microsoft.com/office/drawing/2014/main" id="{4AE1AD0D-61CC-42DE-B3FE-FD081F1AA530}"/>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6" name="Freeform 501">
              <a:extLst>
                <a:ext uri="{FF2B5EF4-FFF2-40B4-BE49-F238E27FC236}">
                  <a16:creationId xmlns:a16="http://schemas.microsoft.com/office/drawing/2014/main" id="{A414F18A-F4E5-493B-ADF6-3CA29ACD7826}"/>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8" name="Freeform 502">
              <a:extLst>
                <a:ext uri="{FF2B5EF4-FFF2-40B4-BE49-F238E27FC236}">
                  <a16:creationId xmlns:a16="http://schemas.microsoft.com/office/drawing/2014/main" id="{FEF5E9B3-3884-4535-90BB-D50507FAA68E}"/>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9" name="Freeform 503">
              <a:extLst>
                <a:ext uri="{FF2B5EF4-FFF2-40B4-BE49-F238E27FC236}">
                  <a16:creationId xmlns:a16="http://schemas.microsoft.com/office/drawing/2014/main" id="{55379948-9876-45D6-B25E-B22A146F948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0" name="Freeform 504">
              <a:extLst>
                <a:ext uri="{FF2B5EF4-FFF2-40B4-BE49-F238E27FC236}">
                  <a16:creationId xmlns:a16="http://schemas.microsoft.com/office/drawing/2014/main" id="{ED8B3318-89C1-4B94-AB88-E15DC5D6609C}"/>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8" name="Diamond 7">
            <a:extLst>
              <a:ext uri="{FF2B5EF4-FFF2-40B4-BE49-F238E27FC236}">
                <a16:creationId xmlns:a16="http://schemas.microsoft.com/office/drawing/2014/main" id="{93542F45-F86D-4BFB-AD3C-F3569FF97889}"/>
              </a:ext>
              <a:ext uri="{C183D7F6-B498-43B3-948B-1728B52AA6E4}">
                <adec:decorative xmlns:adec="http://schemas.microsoft.com/office/drawing/2017/decorative" val="1"/>
              </a:ext>
            </a:extLst>
          </p:cNvPr>
          <p:cNvSpPr/>
          <p:nvPr/>
        </p:nvSpPr>
        <p:spPr>
          <a:xfrm>
            <a:off x="6856326" y="2990617"/>
            <a:ext cx="914400" cy="9144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62" name="Group 161" descr="This image is an icon of pen and paper. ">
            <a:extLst>
              <a:ext uri="{FF2B5EF4-FFF2-40B4-BE49-F238E27FC236}">
                <a16:creationId xmlns:a16="http://schemas.microsoft.com/office/drawing/2014/main" id="{2483BC18-0A05-4FF8-B031-03F40068091B}"/>
              </a:ext>
            </a:extLst>
          </p:cNvPr>
          <p:cNvGrpSpPr/>
          <p:nvPr/>
        </p:nvGrpSpPr>
        <p:grpSpPr>
          <a:xfrm>
            <a:off x="7183425" y="3318435"/>
            <a:ext cx="260202" cy="258764"/>
            <a:chOff x="7018338" y="4656138"/>
            <a:chExt cx="287337" cy="285750"/>
          </a:xfrm>
          <a:solidFill>
            <a:schemeClr val="bg1"/>
          </a:solidFill>
          <a:effectLst/>
        </p:grpSpPr>
        <p:sp>
          <p:nvSpPr>
            <p:cNvPr id="163" name="Freeform 4604">
              <a:extLst>
                <a:ext uri="{FF2B5EF4-FFF2-40B4-BE49-F238E27FC236}">
                  <a16:creationId xmlns:a16="http://schemas.microsoft.com/office/drawing/2014/main" id="{DA1316D7-5899-4370-95D5-FD8C6DF3ECC0}"/>
                </a:ext>
              </a:extLst>
            </p:cNvPr>
            <p:cNvSpPr>
              <a:spLocks noEditPoints="1"/>
            </p:cNvSpPr>
            <p:nvPr/>
          </p:nvSpPr>
          <p:spPr bwMode="auto">
            <a:xfrm>
              <a:off x="7018338" y="4656138"/>
              <a:ext cx="230188" cy="285750"/>
            </a:xfrm>
            <a:custGeom>
              <a:avLst/>
              <a:gdLst>
                <a:gd name="T0" fmla="*/ 351 w 723"/>
                <a:gd name="T1" fmla="*/ 416 h 903"/>
                <a:gd name="T2" fmla="*/ 348 w 723"/>
                <a:gd name="T3" fmla="*/ 400 h 903"/>
                <a:gd name="T4" fmla="*/ 362 w 723"/>
                <a:gd name="T5" fmla="*/ 391 h 903"/>
                <a:gd name="T6" fmla="*/ 525 w 723"/>
                <a:gd name="T7" fmla="*/ 398 h 903"/>
                <a:gd name="T8" fmla="*/ 525 w 723"/>
                <a:gd name="T9" fmla="*/ 414 h 903"/>
                <a:gd name="T10" fmla="*/ 513 w 723"/>
                <a:gd name="T11" fmla="*/ 572 h 903"/>
                <a:gd name="T12" fmla="*/ 349 w 723"/>
                <a:gd name="T13" fmla="*/ 565 h 903"/>
                <a:gd name="T14" fmla="*/ 349 w 723"/>
                <a:gd name="T15" fmla="*/ 548 h 903"/>
                <a:gd name="T16" fmla="*/ 513 w 723"/>
                <a:gd name="T17" fmla="*/ 542 h 903"/>
                <a:gd name="T18" fmla="*/ 526 w 723"/>
                <a:gd name="T19" fmla="*/ 551 h 903"/>
                <a:gd name="T20" fmla="*/ 523 w 723"/>
                <a:gd name="T21" fmla="*/ 568 h 903"/>
                <a:gd name="T22" fmla="*/ 362 w 723"/>
                <a:gd name="T23" fmla="*/ 722 h 903"/>
                <a:gd name="T24" fmla="*/ 348 w 723"/>
                <a:gd name="T25" fmla="*/ 713 h 903"/>
                <a:gd name="T26" fmla="*/ 351 w 723"/>
                <a:gd name="T27" fmla="*/ 696 h 903"/>
                <a:gd name="T28" fmla="*/ 515 w 723"/>
                <a:gd name="T29" fmla="*/ 693 h 903"/>
                <a:gd name="T30" fmla="*/ 528 w 723"/>
                <a:gd name="T31" fmla="*/ 704 h 903"/>
                <a:gd name="T32" fmla="*/ 521 w 723"/>
                <a:gd name="T33" fmla="*/ 720 h 903"/>
                <a:gd name="T34" fmla="*/ 232 w 723"/>
                <a:gd name="T35" fmla="*/ 405 h 903"/>
                <a:gd name="T36" fmla="*/ 198 w 723"/>
                <a:gd name="T37" fmla="*/ 381 h 903"/>
                <a:gd name="T38" fmla="*/ 200 w 723"/>
                <a:gd name="T39" fmla="*/ 365 h 903"/>
                <a:gd name="T40" fmla="*/ 217 w 723"/>
                <a:gd name="T41" fmla="*/ 362 h 903"/>
                <a:gd name="T42" fmla="*/ 296 w 723"/>
                <a:gd name="T43" fmla="*/ 302 h 903"/>
                <a:gd name="T44" fmla="*/ 312 w 723"/>
                <a:gd name="T45" fmla="*/ 306 h 903"/>
                <a:gd name="T46" fmla="*/ 315 w 723"/>
                <a:gd name="T47" fmla="*/ 321 h 903"/>
                <a:gd name="T48" fmla="*/ 226 w 723"/>
                <a:gd name="T49" fmla="*/ 556 h 903"/>
                <a:gd name="T50" fmla="*/ 197 w 723"/>
                <a:gd name="T51" fmla="*/ 529 h 903"/>
                <a:gd name="T52" fmla="*/ 203 w 723"/>
                <a:gd name="T53" fmla="*/ 514 h 903"/>
                <a:gd name="T54" fmla="*/ 219 w 723"/>
                <a:gd name="T55" fmla="*/ 514 h 903"/>
                <a:gd name="T56" fmla="*/ 298 w 723"/>
                <a:gd name="T57" fmla="*/ 451 h 903"/>
                <a:gd name="T58" fmla="*/ 314 w 723"/>
                <a:gd name="T59" fmla="*/ 458 h 903"/>
                <a:gd name="T60" fmla="*/ 314 w 723"/>
                <a:gd name="T61" fmla="*/ 475 h 903"/>
                <a:gd name="T62" fmla="*/ 155 w 723"/>
                <a:gd name="T63" fmla="*/ 238 h 903"/>
                <a:gd name="T64" fmla="*/ 208 w 723"/>
                <a:gd name="T65" fmla="*/ 197 h 903"/>
                <a:gd name="T66" fmla="*/ 164 w 723"/>
                <a:gd name="T67" fmla="*/ 236 h 903"/>
                <a:gd name="T68" fmla="*/ 31 w 723"/>
                <a:gd name="T69" fmla="*/ 125 h 903"/>
                <a:gd name="T70" fmla="*/ 53 w 723"/>
                <a:gd name="T71" fmla="*/ 68 h 903"/>
                <a:gd name="T72" fmla="*/ 101 w 723"/>
                <a:gd name="T73" fmla="*/ 35 h 903"/>
                <a:gd name="T74" fmla="*/ 150 w 723"/>
                <a:gd name="T75" fmla="*/ 36 h 903"/>
                <a:gd name="T76" fmla="*/ 210 w 723"/>
                <a:gd name="T77" fmla="*/ 80 h 903"/>
                <a:gd name="T78" fmla="*/ 226 w 723"/>
                <a:gd name="T79" fmla="*/ 143 h 903"/>
                <a:gd name="T80" fmla="*/ 125 w 723"/>
                <a:gd name="T81" fmla="*/ 154 h 903"/>
                <a:gd name="T82" fmla="*/ 136 w 723"/>
                <a:gd name="T83" fmla="*/ 0 h 903"/>
                <a:gd name="T84" fmla="*/ 104 w 723"/>
                <a:gd name="T85" fmla="*/ 2 h 903"/>
                <a:gd name="T86" fmla="*/ 39 w 723"/>
                <a:gd name="T87" fmla="*/ 40 h 903"/>
                <a:gd name="T88" fmla="*/ 4 w 723"/>
                <a:gd name="T89" fmla="*/ 108 h 903"/>
                <a:gd name="T90" fmla="*/ 4 w 723"/>
                <a:gd name="T91" fmla="*/ 625 h 903"/>
                <a:gd name="T92" fmla="*/ 121 w 723"/>
                <a:gd name="T93" fmla="*/ 632 h 903"/>
                <a:gd name="T94" fmla="*/ 128 w 723"/>
                <a:gd name="T95" fmla="*/ 901 h 903"/>
                <a:gd name="T96" fmla="*/ 593 w 723"/>
                <a:gd name="T97" fmla="*/ 902 h 903"/>
                <a:gd name="T98" fmla="*/ 603 w 723"/>
                <a:gd name="T99" fmla="*/ 888 h 903"/>
                <a:gd name="T100" fmla="*/ 660 w 723"/>
                <a:gd name="T101" fmla="*/ 248 h 903"/>
                <a:gd name="T102" fmla="*/ 708 w 723"/>
                <a:gd name="T103" fmla="*/ 194 h 903"/>
                <a:gd name="T104" fmla="*/ 723 w 723"/>
                <a:gd name="T105" fmla="*/ 121 h 903"/>
                <a:gd name="T106" fmla="*/ 691 w 723"/>
                <a:gd name="T107" fmla="*/ 50 h 903"/>
                <a:gd name="T108" fmla="*/ 627 w 723"/>
                <a:gd name="T109" fmla="*/ 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3" h="903">
                  <a:moveTo>
                    <a:pt x="513" y="421"/>
                  </a:moveTo>
                  <a:lnTo>
                    <a:pt x="362" y="421"/>
                  </a:lnTo>
                  <a:lnTo>
                    <a:pt x="359" y="421"/>
                  </a:lnTo>
                  <a:lnTo>
                    <a:pt x="356" y="420"/>
                  </a:lnTo>
                  <a:lnTo>
                    <a:pt x="354" y="418"/>
                  </a:lnTo>
                  <a:lnTo>
                    <a:pt x="351" y="416"/>
                  </a:lnTo>
                  <a:lnTo>
                    <a:pt x="349" y="414"/>
                  </a:lnTo>
                  <a:lnTo>
                    <a:pt x="348" y="412"/>
                  </a:lnTo>
                  <a:lnTo>
                    <a:pt x="347" y="409"/>
                  </a:lnTo>
                  <a:lnTo>
                    <a:pt x="347" y="406"/>
                  </a:lnTo>
                  <a:lnTo>
                    <a:pt x="347" y="403"/>
                  </a:lnTo>
                  <a:lnTo>
                    <a:pt x="348" y="400"/>
                  </a:lnTo>
                  <a:lnTo>
                    <a:pt x="349" y="398"/>
                  </a:lnTo>
                  <a:lnTo>
                    <a:pt x="351" y="396"/>
                  </a:lnTo>
                  <a:lnTo>
                    <a:pt x="354" y="394"/>
                  </a:lnTo>
                  <a:lnTo>
                    <a:pt x="356" y="393"/>
                  </a:lnTo>
                  <a:lnTo>
                    <a:pt x="359" y="391"/>
                  </a:lnTo>
                  <a:lnTo>
                    <a:pt x="362" y="391"/>
                  </a:lnTo>
                  <a:lnTo>
                    <a:pt x="513" y="391"/>
                  </a:lnTo>
                  <a:lnTo>
                    <a:pt x="515" y="391"/>
                  </a:lnTo>
                  <a:lnTo>
                    <a:pt x="519" y="393"/>
                  </a:lnTo>
                  <a:lnTo>
                    <a:pt x="521" y="394"/>
                  </a:lnTo>
                  <a:lnTo>
                    <a:pt x="523" y="396"/>
                  </a:lnTo>
                  <a:lnTo>
                    <a:pt x="525" y="398"/>
                  </a:lnTo>
                  <a:lnTo>
                    <a:pt x="526" y="400"/>
                  </a:lnTo>
                  <a:lnTo>
                    <a:pt x="528" y="403"/>
                  </a:lnTo>
                  <a:lnTo>
                    <a:pt x="528" y="406"/>
                  </a:lnTo>
                  <a:lnTo>
                    <a:pt x="528" y="409"/>
                  </a:lnTo>
                  <a:lnTo>
                    <a:pt x="526" y="412"/>
                  </a:lnTo>
                  <a:lnTo>
                    <a:pt x="525" y="414"/>
                  </a:lnTo>
                  <a:lnTo>
                    <a:pt x="523" y="416"/>
                  </a:lnTo>
                  <a:lnTo>
                    <a:pt x="521" y="418"/>
                  </a:lnTo>
                  <a:lnTo>
                    <a:pt x="519" y="420"/>
                  </a:lnTo>
                  <a:lnTo>
                    <a:pt x="515" y="421"/>
                  </a:lnTo>
                  <a:lnTo>
                    <a:pt x="513" y="421"/>
                  </a:lnTo>
                  <a:close/>
                  <a:moveTo>
                    <a:pt x="513" y="572"/>
                  </a:moveTo>
                  <a:lnTo>
                    <a:pt x="362" y="572"/>
                  </a:lnTo>
                  <a:lnTo>
                    <a:pt x="359" y="571"/>
                  </a:lnTo>
                  <a:lnTo>
                    <a:pt x="356" y="571"/>
                  </a:lnTo>
                  <a:lnTo>
                    <a:pt x="354" y="569"/>
                  </a:lnTo>
                  <a:lnTo>
                    <a:pt x="351" y="568"/>
                  </a:lnTo>
                  <a:lnTo>
                    <a:pt x="349" y="565"/>
                  </a:lnTo>
                  <a:lnTo>
                    <a:pt x="348" y="563"/>
                  </a:lnTo>
                  <a:lnTo>
                    <a:pt x="347" y="560"/>
                  </a:lnTo>
                  <a:lnTo>
                    <a:pt x="347" y="556"/>
                  </a:lnTo>
                  <a:lnTo>
                    <a:pt x="347" y="554"/>
                  </a:lnTo>
                  <a:lnTo>
                    <a:pt x="348" y="551"/>
                  </a:lnTo>
                  <a:lnTo>
                    <a:pt x="349" y="548"/>
                  </a:lnTo>
                  <a:lnTo>
                    <a:pt x="351" y="546"/>
                  </a:lnTo>
                  <a:lnTo>
                    <a:pt x="354" y="544"/>
                  </a:lnTo>
                  <a:lnTo>
                    <a:pt x="356" y="543"/>
                  </a:lnTo>
                  <a:lnTo>
                    <a:pt x="359" y="542"/>
                  </a:lnTo>
                  <a:lnTo>
                    <a:pt x="362" y="542"/>
                  </a:lnTo>
                  <a:lnTo>
                    <a:pt x="513" y="542"/>
                  </a:lnTo>
                  <a:lnTo>
                    <a:pt x="515" y="542"/>
                  </a:lnTo>
                  <a:lnTo>
                    <a:pt x="519" y="543"/>
                  </a:lnTo>
                  <a:lnTo>
                    <a:pt x="521" y="544"/>
                  </a:lnTo>
                  <a:lnTo>
                    <a:pt x="523" y="546"/>
                  </a:lnTo>
                  <a:lnTo>
                    <a:pt x="525" y="548"/>
                  </a:lnTo>
                  <a:lnTo>
                    <a:pt x="526" y="551"/>
                  </a:lnTo>
                  <a:lnTo>
                    <a:pt x="528" y="554"/>
                  </a:lnTo>
                  <a:lnTo>
                    <a:pt x="528" y="556"/>
                  </a:lnTo>
                  <a:lnTo>
                    <a:pt x="528" y="560"/>
                  </a:lnTo>
                  <a:lnTo>
                    <a:pt x="526" y="563"/>
                  </a:lnTo>
                  <a:lnTo>
                    <a:pt x="525" y="565"/>
                  </a:lnTo>
                  <a:lnTo>
                    <a:pt x="523" y="568"/>
                  </a:lnTo>
                  <a:lnTo>
                    <a:pt x="521" y="569"/>
                  </a:lnTo>
                  <a:lnTo>
                    <a:pt x="519" y="571"/>
                  </a:lnTo>
                  <a:lnTo>
                    <a:pt x="515" y="571"/>
                  </a:lnTo>
                  <a:lnTo>
                    <a:pt x="513" y="572"/>
                  </a:lnTo>
                  <a:close/>
                  <a:moveTo>
                    <a:pt x="513" y="722"/>
                  </a:moveTo>
                  <a:lnTo>
                    <a:pt x="362" y="722"/>
                  </a:lnTo>
                  <a:lnTo>
                    <a:pt x="359" y="722"/>
                  </a:lnTo>
                  <a:lnTo>
                    <a:pt x="356" y="721"/>
                  </a:lnTo>
                  <a:lnTo>
                    <a:pt x="354" y="720"/>
                  </a:lnTo>
                  <a:lnTo>
                    <a:pt x="351" y="718"/>
                  </a:lnTo>
                  <a:lnTo>
                    <a:pt x="349" y="716"/>
                  </a:lnTo>
                  <a:lnTo>
                    <a:pt x="348" y="713"/>
                  </a:lnTo>
                  <a:lnTo>
                    <a:pt x="347" y="710"/>
                  </a:lnTo>
                  <a:lnTo>
                    <a:pt x="347" y="708"/>
                  </a:lnTo>
                  <a:lnTo>
                    <a:pt x="347" y="704"/>
                  </a:lnTo>
                  <a:lnTo>
                    <a:pt x="348" y="702"/>
                  </a:lnTo>
                  <a:lnTo>
                    <a:pt x="349" y="699"/>
                  </a:lnTo>
                  <a:lnTo>
                    <a:pt x="351" y="696"/>
                  </a:lnTo>
                  <a:lnTo>
                    <a:pt x="354" y="695"/>
                  </a:lnTo>
                  <a:lnTo>
                    <a:pt x="356" y="693"/>
                  </a:lnTo>
                  <a:lnTo>
                    <a:pt x="359" y="693"/>
                  </a:lnTo>
                  <a:lnTo>
                    <a:pt x="362" y="692"/>
                  </a:lnTo>
                  <a:lnTo>
                    <a:pt x="513" y="692"/>
                  </a:lnTo>
                  <a:lnTo>
                    <a:pt x="515" y="693"/>
                  </a:lnTo>
                  <a:lnTo>
                    <a:pt x="519" y="693"/>
                  </a:lnTo>
                  <a:lnTo>
                    <a:pt x="521" y="695"/>
                  </a:lnTo>
                  <a:lnTo>
                    <a:pt x="523" y="696"/>
                  </a:lnTo>
                  <a:lnTo>
                    <a:pt x="525" y="699"/>
                  </a:lnTo>
                  <a:lnTo>
                    <a:pt x="526" y="702"/>
                  </a:lnTo>
                  <a:lnTo>
                    <a:pt x="528" y="704"/>
                  </a:lnTo>
                  <a:lnTo>
                    <a:pt x="528" y="708"/>
                  </a:lnTo>
                  <a:lnTo>
                    <a:pt x="528" y="710"/>
                  </a:lnTo>
                  <a:lnTo>
                    <a:pt x="526" y="713"/>
                  </a:lnTo>
                  <a:lnTo>
                    <a:pt x="525" y="716"/>
                  </a:lnTo>
                  <a:lnTo>
                    <a:pt x="523" y="718"/>
                  </a:lnTo>
                  <a:lnTo>
                    <a:pt x="521" y="720"/>
                  </a:lnTo>
                  <a:lnTo>
                    <a:pt x="519" y="721"/>
                  </a:lnTo>
                  <a:lnTo>
                    <a:pt x="515" y="722"/>
                  </a:lnTo>
                  <a:lnTo>
                    <a:pt x="513" y="722"/>
                  </a:lnTo>
                  <a:close/>
                  <a:moveTo>
                    <a:pt x="312" y="326"/>
                  </a:moveTo>
                  <a:lnTo>
                    <a:pt x="237" y="402"/>
                  </a:lnTo>
                  <a:lnTo>
                    <a:pt x="232" y="405"/>
                  </a:lnTo>
                  <a:lnTo>
                    <a:pt x="226" y="406"/>
                  </a:lnTo>
                  <a:lnTo>
                    <a:pt x="220" y="405"/>
                  </a:lnTo>
                  <a:lnTo>
                    <a:pt x="216" y="402"/>
                  </a:lnTo>
                  <a:lnTo>
                    <a:pt x="200" y="387"/>
                  </a:lnTo>
                  <a:lnTo>
                    <a:pt x="199" y="385"/>
                  </a:lnTo>
                  <a:lnTo>
                    <a:pt x="198" y="381"/>
                  </a:lnTo>
                  <a:lnTo>
                    <a:pt x="197" y="379"/>
                  </a:lnTo>
                  <a:lnTo>
                    <a:pt x="197" y="376"/>
                  </a:lnTo>
                  <a:lnTo>
                    <a:pt x="197" y="373"/>
                  </a:lnTo>
                  <a:lnTo>
                    <a:pt x="198" y="370"/>
                  </a:lnTo>
                  <a:lnTo>
                    <a:pt x="199" y="368"/>
                  </a:lnTo>
                  <a:lnTo>
                    <a:pt x="200" y="365"/>
                  </a:lnTo>
                  <a:lnTo>
                    <a:pt x="203" y="363"/>
                  </a:lnTo>
                  <a:lnTo>
                    <a:pt x="206" y="362"/>
                  </a:lnTo>
                  <a:lnTo>
                    <a:pt x="208" y="361"/>
                  </a:lnTo>
                  <a:lnTo>
                    <a:pt x="211" y="361"/>
                  </a:lnTo>
                  <a:lnTo>
                    <a:pt x="214" y="361"/>
                  </a:lnTo>
                  <a:lnTo>
                    <a:pt x="217" y="362"/>
                  </a:lnTo>
                  <a:lnTo>
                    <a:pt x="219" y="363"/>
                  </a:lnTo>
                  <a:lnTo>
                    <a:pt x="221" y="365"/>
                  </a:lnTo>
                  <a:lnTo>
                    <a:pt x="226" y="370"/>
                  </a:lnTo>
                  <a:lnTo>
                    <a:pt x="290" y="306"/>
                  </a:lnTo>
                  <a:lnTo>
                    <a:pt x="294" y="303"/>
                  </a:lnTo>
                  <a:lnTo>
                    <a:pt x="296" y="302"/>
                  </a:lnTo>
                  <a:lnTo>
                    <a:pt x="298" y="301"/>
                  </a:lnTo>
                  <a:lnTo>
                    <a:pt x="302" y="301"/>
                  </a:lnTo>
                  <a:lnTo>
                    <a:pt x="304" y="301"/>
                  </a:lnTo>
                  <a:lnTo>
                    <a:pt x="307" y="302"/>
                  </a:lnTo>
                  <a:lnTo>
                    <a:pt x="310" y="303"/>
                  </a:lnTo>
                  <a:lnTo>
                    <a:pt x="312" y="306"/>
                  </a:lnTo>
                  <a:lnTo>
                    <a:pt x="314" y="308"/>
                  </a:lnTo>
                  <a:lnTo>
                    <a:pt x="315" y="310"/>
                  </a:lnTo>
                  <a:lnTo>
                    <a:pt x="316" y="312"/>
                  </a:lnTo>
                  <a:lnTo>
                    <a:pt x="316" y="316"/>
                  </a:lnTo>
                  <a:lnTo>
                    <a:pt x="316" y="319"/>
                  </a:lnTo>
                  <a:lnTo>
                    <a:pt x="315" y="321"/>
                  </a:lnTo>
                  <a:lnTo>
                    <a:pt x="314" y="324"/>
                  </a:lnTo>
                  <a:lnTo>
                    <a:pt x="312" y="326"/>
                  </a:lnTo>
                  <a:close/>
                  <a:moveTo>
                    <a:pt x="312" y="477"/>
                  </a:moveTo>
                  <a:lnTo>
                    <a:pt x="237" y="552"/>
                  </a:lnTo>
                  <a:lnTo>
                    <a:pt x="232" y="555"/>
                  </a:lnTo>
                  <a:lnTo>
                    <a:pt x="226" y="556"/>
                  </a:lnTo>
                  <a:lnTo>
                    <a:pt x="220" y="555"/>
                  </a:lnTo>
                  <a:lnTo>
                    <a:pt x="216" y="552"/>
                  </a:lnTo>
                  <a:lnTo>
                    <a:pt x="200" y="537"/>
                  </a:lnTo>
                  <a:lnTo>
                    <a:pt x="199" y="535"/>
                  </a:lnTo>
                  <a:lnTo>
                    <a:pt x="198" y="533"/>
                  </a:lnTo>
                  <a:lnTo>
                    <a:pt x="197" y="529"/>
                  </a:lnTo>
                  <a:lnTo>
                    <a:pt x="197" y="527"/>
                  </a:lnTo>
                  <a:lnTo>
                    <a:pt x="197" y="524"/>
                  </a:lnTo>
                  <a:lnTo>
                    <a:pt x="198" y="521"/>
                  </a:lnTo>
                  <a:lnTo>
                    <a:pt x="199" y="518"/>
                  </a:lnTo>
                  <a:lnTo>
                    <a:pt x="200" y="516"/>
                  </a:lnTo>
                  <a:lnTo>
                    <a:pt x="203" y="514"/>
                  </a:lnTo>
                  <a:lnTo>
                    <a:pt x="206" y="512"/>
                  </a:lnTo>
                  <a:lnTo>
                    <a:pt x="208" y="512"/>
                  </a:lnTo>
                  <a:lnTo>
                    <a:pt x="211" y="511"/>
                  </a:lnTo>
                  <a:lnTo>
                    <a:pt x="214" y="512"/>
                  </a:lnTo>
                  <a:lnTo>
                    <a:pt x="217" y="512"/>
                  </a:lnTo>
                  <a:lnTo>
                    <a:pt x="219" y="514"/>
                  </a:lnTo>
                  <a:lnTo>
                    <a:pt x="221" y="516"/>
                  </a:lnTo>
                  <a:lnTo>
                    <a:pt x="226" y="520"/>
                  </a:lnTo>
                  <a:lnTo>
                    <a:pt x="290" y="456"/>
                  </a:lnTo>
                  <a:lnTo>
                    <a:pt x="294" y="454"/>
                  </a:lnTo>
                  <a:lnTo>
                    <a:pt x="296" y="452"/>
                  </a:lnTo>
                  <a:lnTo>
                    <a:pt x="298" y="451"/>
                  </a:lnTo>
                  <a:lnTo>
                    <a:pt x="302" y="451"/>
                  </a:lnTo>
                  <a:lnTo>
                    <a:pt x="304" y="451"/>
                  </a:lnTo>
                  <a:lnTo>
                    <a:pt x="307" y="452"/>
                  </a:lnTo>
                  <a:lnTo>
                    <a:pt x="310" y="454"/>
                  </a:lnTo>
                  <a:lnTo>
                    <a:pt x="312" y="456"/>
                  </a:lnTo>
                  <a:lnTo>
                    <a:pt x="314" y="458"/>
                  </a:lnTo>
                  <a:lnTo>
                    <a:pt x="315" y="460"/>
                  </a:lnTo>
                  <a:lnTo>
                    <a:pt x="316" y="464"/>
                  </a:lnTo>
                  <a:lnTo>
                    <a:pt x="316" y="466"/>
                  </a:lnTo>
                  <a:lnTo>
                    <a:pt x="316" y="469"/>
                  </a:lnTo>
                  <a:lnTo>
                    <a:pt x="315" y="472"/>
                  </a:lnTo>
                  <a:lnTo>
                    <a:pt x="314" y="475"/>
                  </a:lnTo>
                  <a:lnTo>
                    <a:pt x="312" y="477"/>
                  </a:lnTo>
                  <a:close/>
                  <a:moveTo>
                    <a:pt x="164" y="236"/>
                  </a:moveTo>
                  <a:lnTo>
                    <a:pt x="162" y="237"/>
                  </a:lnTo>
                  <a:lnTo>
                    <a:pt x="158" y="238"/>
                  </a:lnTo>
                  <a:lnTo>
                    <a:pt x="157" y="238"/>
                  </a:lnTo>
                  <a:lnTo>
                    <a:pt x="155" y="238"/>
                  </a:lnTo>
                  <a:lnTo>
                    <a:pt x="153" y="239"/>
                  </a:lnTo>
                  <a:lnTo>
                    <a:pt x="151" y="239"/>
                  </a:lnTo>
                  <a:lnTo>
                    <a:pt x="151" y="180"/>
                  </a:lnTo>
                  <a:lnTo>
                    <a:pt x="217" y="180"/>
                  </a:lnTo>
                  <a:lnTo>
                    <a:pt x="214" y="188"/>
                  </a:lnTo>
                  <a:lnTo>
                    <a:pt x="208" y="197"/>
                  </a:lnTo>
                  <a:lnTo>
                    <a:pt x="203" y="205"/>
                  </a:lnTo>
                  <a:lnTo>
                    <a:pt x="197" y="212"/>
                  </a:lnTo>
                  <a:lnTo>
                    <a:pt x="190" y="220"/>
                  </a:lnTo>
                  <a:lnTo>
                    <a:pt x="182" y="225"/>
                  </a:lnTo>
                  <a:lnTo>
                    <a:pt x="173" y="231"/>
                  </a:lnTo>
                  <a:lnTo>
                    <a:pt x="164" y="236"/>
                  </a:lnTo>
                  <a:close/>
                  <a:moveTo>
                    <a:pt x="121" y="166"/>
                  </a:moveTo>
                  <a:lnTo>
                    <a:pt x="121" y="256"/>
                  </a:lnTo>
                  <a:lnTo>
                    <a:pt x="121" y="601"/>
                  </a:lnTo>
                  <a:lnTo>
                    <a:pt x="31" y="601"/>
                  </a:lnTo>
                  <a:lnTo>
                    <a:pt x="31" y="135"/>
                  </a:lnTo>
                  <a:lnTo>
                    <a:pt x="31" y="125"/>
                  </a:lnTo>
                  <a:lnTo>
                    <a:pt x="33" y="115"/>
                  </a:lnTo>
                  <a:lnTo>
                    <a:pt x="35" y="105"/>
                  </a:lnTo>
                  <a:lnTo>
                    <a:pt x="39" y="94"/>
                  </a:lnTo>
                  <a:lnTo>
                    <a:pt x="43" y="85"/>
                  </a:lnTo>
                  <a:lnTo>
                    <a:pt x="48" y="77"/>
                  </a:lnTo>
                  <a:lnTo>
                    <a:pt x="53" y="68"/>
                  </a:lnTo>
                  <a:lnTo>
                    <a:pt x="60" y="62"/>
                  </a:lnTo>
                  <a:lnTo>
                    <a:pt x="67" y="55"/>
                  </a:lnTo>
                  <a:lnTo>
                    <a:pt x="75" y="48"/>
                  </a:lnTo>
                  <a:lnTo>
                    <a:pt x="83" y="42"/>
                  </a:lnTo>
                  <a:lnTo>
                    <a:pt x="92" y="38"/>
                  </a:lnTo>
                  <a:lnTo>
                    <a:pt x="101" y="35"/>
                  </a:lnTo>
                  <a:lnTo>
                    <a:pt x="110" y="32"/>
                  </a:lnTo>
                  <a:lnTo>
                    <a:pt x="120" y="30"/>
                  </a:lnTo>
                  <a:lnTo>
                    <a:pt x="129" y="30"/>
                  </a:lnTo>
                  <a:lnTo>
                    <a:pt x="132" y="30"/>
                  </a:lnTo>
                  <a:lnTo>
                    <a:pt x="135" y="30"/>
                  </a:lnTo>
                  <a:lnTo>
                    <a:pt x="150" y="36"/>
                  </a:lnTo>
                  <a:lnTo>
                    <a:pt x="164" y="41"/>
                  </a:lnTo>
                  <a:lnTo>
                    <a:pt x="176" y="48"/>
                  </a:lnTo>
                  <a:lnTo>
                    <a:pt x="188" y="56"/>
                  </a:lnTo>
                  <a:lnTo>
                    <a:pt x="197" y="63"/>
                  </a:lnTo>
                  <a:lnTo>
                    <a:pt x="205" y="71"/>
                  </a:lnTo>
                  <a:lnTo>
                    <a:pt x="210" y="80"/>
                  </a:lnTo>
                  <a:lnTo>
                    <a:pt x="216" y="88"/>
                  </a:lnTo>
                  <a:lnTo>
                    <a:pt x="220" y="99"/>
                  </a:lnTo>
                  <a:lnTo>
                    <a:pt x="224" y="110"/>
                  </a:lnTo>
                  <a:lnTo>
                    <a:pt x="226" y="123"/>
                  </a:lnTo>
                  <a:lnTo>
                    <a:pt x="226" y="135"/>
                  </a:lnTo>
                  <a:lnTo>
                    <a:pt x="226" y="143"/>
                  </a:lnTo>
                  <a:lnTo>
                    <a:pt x="225" y="150"/>
                  </a:lnTo>
                  <a:lnTo>
                    <a:pt x="136" y="150"/>
                  </a:lnTo>
                  <a:lnTo>
                    <a:pt x="133" y="151"/>
                  </a:lnTo>
                  <a:lnTo>
                    <a:pt x="130" y="151"/>
                  </a:lnTo>
                  <a:lnTo>
                    <a:pt x="128" y="153"/>
                  </a:lnTo>
                  <a:lnTo>
                    <a:pt x="125" y="154"/>
                  </a:lnTo>
                  <a:lnTo>
                    <a:pt x="123" y="156"/>
                  </a:lnTo>
                  <a:lnTo>
                    <a:pt x="122" y="160"/>
                  </a:lnTo>
                  <a:lnTo>
                    <a:pt x="121" y="162"/>
                  </a:lnTo>
                  <a:lnTo>
                    <a:pt x="121" y="166"/>
                  </a:lnTo>
                  <a:close/>
                  <a:moveTo>
                    <a:pt x="587" y="0"/>
                  </a:moveTo>
                  <a:lnTo>
                    <a:pt x="136" y="0"/>
                  </a:lnTo>
                  <a:lnTo>
                    <a:pt x="136" y="0"/>
                  </a:lnTo>
                  <a:lnTo>
                    <a:pt x="135" y="0"/>
                  </a:lnTo>
                  <a:lnTo>
                    <a:pt x="132" y="0"/>
                  </a:lnTo>
                  <a:lnTo>
                    <a:pt x="129" y="0"/>
                  </a:lnTo>
                  <a:lnTo>
                    <a:pt x="116" y="1"/>
                  </a:lnTo>
                  <a:lnTo>
                    <a:pt x="104" y="2"/>
                  </a:lnTo>
                  <a:lnTo>
                    <a:pt x="92" y="5"/>
                  </a:lnTo>
                  <a:lnTo>
                    <a:pt x="80" y="11"/>
                  </a:lnTo>
                  <a:lnTo>
                    <a:pt x="69" y="16"/>
                  </a:lnTo>
                  <a:lnTo>
                    <a:pt x="58" y="23"/>
                  </a:lnTo>
                  <a:lnTo>
                    <a:pt x="48" y="31"/>
                  </a:lnTo>
                  <a:lnTo>
                    <a:pt x="39" y="40"/>
                  </a:lnTo>
                  <a:lnTo>
                    <a:pt x="31" y="49"/>
                  </a:lnTo>
                  <a:lnTo>
                    <a:pt x="23" y="59"/>
                  </a:lnTo>
                  <a:lnTo>
                    <a:pt x="16" y="71"/>
                  </a:lnTo>
                  <a:lnTo>
                    <a:pt x="10" y="83"/>
                  </a:lnTo>
                  <a:lnTo>
                    <a:pt x="6" y="95"/>
                  </a:lnTo>
                  <a:lnTo>
                    <a:pt x="4" y="108"/>
                  </a:lnTo>
                  <a:lnTo>
                    <a:pt x="1" y="121"/>
                  </a:lnTo>
                  <a:lnTo>
                    <a:pt x="0" y="135"/>
                  </a:lnTo>
                  <a:lnTo>
                    <a:pt x="0" y="617"/>
                  </a:lnTo>
                  <a:lnTo>
                    <a:pt x="1" y="620"/>
                  </a:lnTo>
                  <a:lnTo>
                    <a:pt x="1" y="623"/>
                  </a:lnTo>
                  <a:lnTo>
                    <a:pt x="4" y="625"/>
                  </a:lnTo>
                  <a:lnTo>
                    <a:pt x="5" y="627"/>
                  </a:lnTo>
                  <a:lnTo>
                    <a:pt x="7" y="630"/>
                  </a:lnTo>
                  <a:lnTo>
                    <a:pt x="9" y="631"/>
                  </a:lnTo>
                  <a:lnTo>
                    <a:pt x="13" y="632"/>
                  </a:lnTo>
                  <a:lnTo>
                    <a:pt x="16" y="632"/>
                  </a:lnTo>
                  <a:lnTo>
                    <a:pt x="121" y="632"/>
                  </a:lnTo>
                  <a:lnTo>
                    <a:pt x="121" y="888"/>
                  </a:lnTo>
                  <a:lnTo>
                    <a:pt x="121" y="891"/>
                  </a:lnTo>
                  <a:lnTo>
                    <a:pt x="122" y="894"/>
                  </a:lnTo>
                  <a:lnTo>
                    <a:pt x="123" y="896"/>
                  </a:lnTo>
                  <a:lnTo>
                    <a:pt x="125" y="898"/>
                  </a:lnTo>
                  <a:lnTo>
                    <a:pt x="128" y="901"/>
                  </a:lnTo>
                  <a:lnTo>
                    <a:pt x="130" y="902"/>
                  </a:lnTo>
                  <a:lnTo>
                    <a:pt x="133" y="903"/>
                  </a:lnTo>
                  <a:lnTo>
                    <a:pt x="136" y="903"/>
                  </a:lnTo>
                  <a:lnTo>
                    <a:pt x="587" y="903"/>
                  </a:lnTo>
                  <a:lnTo>
                    <a:pt x="591" y="903"/>
                  </a:lnTo>
                  <a:lnTo>
                    <a:pt x="593" y="902"/>
                  </a:lnTo>
                  <a:lnTo>
                    <a:pt x="596" y="901"/>
                  </a:lnTo>
                  <a:lnTo>
                    <a:pt x="599" y="898"/>
                  </a:lnTo>
                  <a:lnTo>
                    <a:pt x="600" y="896"/>
                  </a:lnTo>
                  <a:lnTo>
                    <a:pt x="602" y="894"/>
                  </a:lnTo>
                  <a:lnTo>
                    <a:pt x="602" y="891"/>
                  </a:lnTo>
                  <a:lnTo>
                    <a:pt x="603" y="888"/>
                  </a:lnTo>
                  <a:lnTo>
                    <a:pt x="603" y="269"/>
                  </a:lnTo>
                  <a:lnTo>
                    <a:pt x="615" y="267"/>
                  </a:lnTo>
                  <a:lnTo>
                    <a:pt x="627" y="264"/>
                  </a:lnTo>
                  <a:lnTo>
                    <a:pt x="638" y="259"/>
                  </a:lnTo>
                  <a:lnTo>
                    <a:pt x="648" y="255"/>
                  </a:lnTo>
                  <a:lnTo>
                    <a:pt x="660" y="248"/>
                  </a:lnTo>
                  <a:lnTo>
                    <a:pt x="670" y="241"/>
                  </a:lnTo>
                  <a:lnTo>
                    <a:pt x="679" y="232"/>
                  </a:lnTo>
                  <a:lnTo>
                    <a:pt x="687" y="224"/>
                  </a:lnTo>
                  <a:lnTo>
                    <a:pt x="695" y="214"/>
                  </a:lnTo>
                  <a:lnTo>
                    <a:pt x="703" y="204"/>
                  </a:lnTo>
                  <a:lnTo>
                    <a:pt x="708" y="194"/>
                  </a:lnTo>
                  <a:lnTo>
                    <a:pt x="714" y="182"/>
                  </a:lnTo>
                  <a:lnTo>
                    <a:pt x="717" y="171"/>
                  </a:lnTo>
                  <a:lnTo>
                    <a:pt x="721" y="160"/>
                  </a:lnTo>
                  <a:lnTo>
                    <a:pt x="723" y="147"/>
                  </a:lnTo>
                  <a:lnTo>
                    <a:pt x="723" y="135"/>
                  </a:lnTo>
                  <a:lnTo>
                    <a:pt x="723" y="121"/>
                  </a:lnTo>
                  <a:lnTo>
                    <a:pt x="721" y="109"/>
                  </a:lnTo>
                  <a:lnTo>
                    <a:pt x="717" y="97"/>
                  </a:lnTo>
                  <a:lnTo>
                    <a:pt x="712" y="84"/>
                  </a:lnTo>
                  <a:lnTo>
                    <a:pt x="706" y="72"/>
                  </a:lnTo>
                  <a:lnTo>
                    <a:pt x="699" y="60"/>
                  </a:lnTo>
                  <a:lnTo>
                    <a:pt x="691" y="50"/>
                  </a:lnTo>
                  <a:lnTo>
                    <a:pt x="682" y="40"/>
                  </a:lnTo>
                  <a:lnTo>
                    <a:pt x="672" y="32"/>
                  </a:lnTo>
                  <a:lnTo>
                    <a:pt x="662" y="23"/>
                  </a:lnTo>
                  <a:lnTo>
                    <a:pt x="651" y="16"/>
                  </a:lnTo>
                  <a:lnTo>
                    <a:pt x="638" y="11"/>
                  </a:lnTo>
                  <a:lnTo>
                    <a:pt x="627" y="6"/>
                  </a:lnTo>
                  <a:lnTo>
                    <a:pt x="613" y="3"/>
                  </a:lnTo>
                  <a:lnTo>
                    <a:pt x="601" y="1"/>
                  </a:lnTo>
                  <a:lnTo>
                    <a:pt x="587" y="0"/>
                  </a:lnTo>
                  <a:lnTo>
                    <a:pt x="5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sp>
          <p:nvSpPr>
            <p:cNvPr id="164" name="Freeform 4605">
              <a:extLst>
                <a:ext uri="{FF2B5EF4-FFF2-40B4-BE49-F238E27FC236}">
                  <a16:creationId xmlns:a16="http://schemas.microsoft.com/office/drawing/2014/main" id="{15640447-21BA-483E-AD33-E186BD68A744}"/>
                </a:ext>
              </a:extLst>
            </p:cNvPr>
            <p:cNvSpPr>
              <a:spLocks/>
            </p:cNvSpPr>
            <p:nvPr/>
          </p:nvSpPr>
          <p:spPr bwMode="auto">
            <a:xfrm>
              <a:off x="7239000" y="4722813"/>
              <a:ext cx="66675" cy="128588"/>
            </a:xfrm>
            <a:custGeom>
              <a:avLst/>
              <a:gdLst>
                <a:gd name="T0" fmla="*/ 123 w 210"/>
                <a:gd name="T1" fmla="*/ 1 h 407"/>
                <a:gd name="T2" fmla="*/ 101 w 210"/>
                <a:gd name="T3" fmla="*/ 8 h 407"/>
                <a:gd name="T4" fmla="*/ 82 w 210"/>
                <a:gd name="T5" fmla="*/ 21 h 407"/>
                <a:gd name="T6" fmla="*/ 67 w 210"/>
                <a:gd name="T7" fmla="*/ 37 h 407"/>
                <a:gd name="T8" fmla="*/ 50 w 210"/>
                <a:gd name="T9" fmla="*/ 47 h 407"/>
                <a:gd name="T10" fmla="*/ 33 w 210"/>
                <a:gd name="T11" fmla="*/ 54 h 407"/>
                <a:gd name="T12" fmla="*/ 23 w 210"/>
                <a:gd name="T13" fmla="*/ 61 h 407"/>
                <a:gd name="T14" fmla="*/ 14 w 210"/>
                <a:gd name="T15" fmla="*/ 70 h 407"/>
                <a:gd name="T16" fmla="*/ 7 w 210"/>
                <a:gd name="T17" fmla="*/ 81 h 407"/>
                <a:gd name="T18" fmla="*/ 2 w 210"/>
                <a:gd name="T19" fmla="*/ 95 h 407"/>
                <a:gd name="T20" fmla="*/ 0 w 210"/>
                <a:gd name="T21" fmla="*/ 110 h 407"/>
                <a:gd name="T22" fmla="*/ 0 w 210"/>
                <a:gd name="T23" fmla="*/ 393 h 407"/>
                <a:gd name="T24" fmla="*/ 1 w 210"/>
                <a:gd name="T25" fmla="*/ 398 h 407"/>
                <a:gd name="T26" fmla="*/ 3 w 210"/>
                <a:gd name="T27" fmla="*/ 403 h 407"/>
                <a:gd name="T28" fmla="*/ 9 w 210"/>
                <a:gd name="T29" fmla="*/ 406 h 407"/>
                <a:gd name="T30" fmla="*/ 14 w 210"/>
                <a:gd name="T31" fmla="*/ 407 h 407"/>
                <a:gd name="T32" fmla="*/ 20 w 210"/>
                <a:gd name="T33" fmla="*/ 406 h 407"/>
                <a:gd name="T34" fmla="*/ 24 w 210"/>
                <a:gd name="T35" fmla="*/ 403 h 407"/>
                <a:gd name="T36" fmla="*/ 28 w 210"/>
                <a:gd name="T37" fmla="*/ 398 h 407"/>
                <a:gd name="T38" fmla="*/ 29 w 210"/>
                <a:gd name="T39" fmla="*/ 393 h 407"/>
                <a:gd name="T40" fmla="*/ 30 w 210"/>
                <a:gd name="T41" fmla="*/ 110 h 407"/>
                <a:gd name="T42" fmla="*/ 35 w 210"/>
                <a:gd name="T43" fmla="*/ 95 h 407"/>
                <a:gd name="T44" fmla="*/ 42 w 210"/>
                <a:gd name="T45" fmla="*/ 84 h 407"/>
                <a:gd name="T46" fmla="*/ 54 w 210"/>
                <a:gd name="T47" fmla="*/ 78 h 407"/>
                <a:gd name="T48" fmla="*/ 59 w 210"/>
                <a:gd name="T49" fmla="*/ 331 h 407"/>
                <a:gd name="T50" fmla="*/ 210 w 210"/>
                <a:gd name="T51" fmla="*/ 60 h 407"/>
                <a:gd name="T52" fmla="*/ 209 w 210"/>
                <a:gd name="T53" fmla="*/ 49 h 407"/>
                <a:gd name="T54" fmla="*/ 203 w 210"/>
                <a:gd name="T55" fmla="*/ 39 h 407"/>
                <a:gd name="T56" fmla="*/ 186 w 210"/>
                <a:gd name="T57" fmla="*/ 20 h 407"/>
                <a:gd name="T58" fmla="*/ 162 w 210"/>
                <a:gd name="T59" fmla="*/ 5 h 407"/>
                <a:gd name="T60" fmla="*/ 149 w 210"/>
                <a:gd name="T61" fmla="*/ 1 h 407"/>
                <a:gd name="T62" fmla="*/ 135 w 210"/>
                <a:gd name="T63"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0" h="407">
                  <a:moveTo>
                    <a:pt x="135" y="0"/>
                  </a:moveTo>
                  <a:lnTo>
                    <a:pt x="123" y="1"/>
                  </a:lnTo>
                  <a:lnTo>
                    <a:pt x="111" y="3"/>
                  </a:lnTo>
                  <a:lnTo>
                    <a:pt x="101" y="8"/>
                  </a:lnTo>
                  <a:lnTo>
                    <a:pt x="91" y="14"/>
                  </a:lnTo>
                  <a:lnTo>
                    <a:pt x="82" y="21"/>
                  </a:lnTo>
                  <a:lnTo>
                    <a:pt x="74" y="29"/>
                  </a:lnTo>
                  <a:lnTo>
                    <a:pt x="67" y="37"/>
                  </a:lnTo>
                  <a:lnTo>
                    <a:pt x="63" y="45"/>
                  </a:lnTo>
                  <a:lnTo>
                    <a:pt x="50" y="47"/>
                  </a:lnTo>
                  <a:lnTo>
                    <a:pt x="39" y="52"/>
                  </a:lnTo>
                  <a:lnTo>
                    <a:pt x="33" y="54"/>
                  </a:lnTo>
                  <a:lnTo>
                    <a:pt x="28" y="57"/>
                  </a:lnTo>
                  <a:lnTo>
                    <a:pt x="23" y="61"/>
                  </a:lnTo>
                  <a:lnTo>
                    <a:pt x="19" y="65"/>
                  </a:lnTo>
                  <a:lnTo>
                    <a:pt x="14" y="70"/>
                  </a:lnTo>
                  <a:lnTo>
                    <a:pt x="11" y="75"/>
                  </a:lnTo>
                  <a:lnTo>
                    <a:pt x="7" y="81"/>
                  </a:lnTo>
                  <a:lnTo>
                    <a:pt x="4" y="88"/>
                  </a:lnTo>
                  <a:lnTo>
                    <a:pt x="2" y="95"/>
                  </a:lnTo>
                  <a:lnTo>
                    <a:pt x="1" y="102"/>
                  </a:lnTo>
                  <a:lnTo>
                    <a:pt x="0" y="110"/>
                  </a:lnTo>
                  <a:lnTo>
                    <a:pt x="0" y="119"/>
                  </a:lnTo>
                  <a:lnTo>
                    <a:pt x="0" y="393"/>
                  </a:lnTo>
                  <a:lnTo>
                    <a:pt x="0" y="395"/>
                  </a:lnTo>
                  <a:lnTo>
                    <a:pt x="1" y="398"/>
                  </a:lnTo>
                  <a:lnTo>
                    <a:pt x="2" y="401"/>
                  </a:lnTo>
                  <a:lnTo>
                    <a:pt x="3" y="403"/>
                  </a:lnTo>
                  <a:lnTo>
                    <a:pt x="5" y="405"/>
                  </a:lnTo>
                  <a:lnTo>
                    <a:pt x="9" y="406"/>
                  </a:lnTo>
                  <a:lnTo>
                    <a:pt x="11" y="407"/>
                  </a:lnTo>
                  <a:lnTo>
                    <a:pt x="14" y="407"/>
                  </a:lnTo>
                  <a:lnTo>
                    <a:pt x="18" y="407"/>
                  </a:lnTo>
                  <a:lnTo>
                    <a:pt x="20" y="406"/>
                  </a:lnTo>
                  <a:lnTo>
                    <a:pt x="22" y="405"/>
                  </a:lnTo>
                  <a:lnTo>
                    <a:pt x="24" y="403"/>
                  </a:lnTo>
                  <a:lnTo>
                    <a:pt x="27" y="401"/>
                  </a:lnTo>
                  <a:lnTo>
                    <a:pt x="28" y="398"/>
                  </a:lnTo>
                  <a:lnTo>
                    <a:pt x="29" y="395"/>
                  </a:lnTo>
                  <a:lnTo>
                    <a:pt x="29" y="393"/>
                  </a:lnTo>
                  <a:lnTo>
                    <a:pt x="29" y="119"/>
                  </a:lnTo>
                  <a:lnTo>
                    <a:pt x="30" y="110"/>
                  </a:lnTo>
                  <a:lnTo>
                    <a:pt x="31" y="101"/>
                  </a:lnTo>
                  <a:lnTo>
                    <a:pt x="35" y="95"/>
                  </a:lnTo>
                  <a:lnTo>
                    <a:pt x="38" y="89"/>
                  </a:lnTo>
                  <a:lnTo>
                    <a:pt x="42" y="84"/>
                  </a:lnTo>
                  <a:lnTo>
                    <a:pt x="48" y="81"/>
                  </a:lnTo>
                  <a:lnTo>
                    <a:pt x="54" y="78"/>
                  </a:lnTo>
                  <a:lnTo>
                    <a:pt x="59" y="76"/>
                  </a:lnTo>
                  <a:lnTo>
                    <a:pt x="59" y="331"/>
                  </a:lnTo>
                  <a:lnTo>
                    <a:pt x="210" y="331"/>
                  </a:lnTo>
                  <a:lnTo>
                    <a:pt x="210" y="60"/>
                  </a:lnTo>
                  <a:lnTo>
                    <a:pt x="210" y="55"/>
                  </a:lnTo>
                  <a:lnTo>
                    <a:pt x="209" y="49"/>
                  </a:lnTo>
                  <a:lnTo>
                    <a:pt x="206" y="45"/>
                  </a:lnTo>
                  <a:lnTo>
                    <a:pt x="203" y="39"/>
                  </a:lnTo>
                  <a:lnTo>
                    <a:pt x="196" y="29"/>
                  </a:lnTo>
                  <a:lnTo>
                    <a:pt x="186" y="20"/>
                  </a:lnTo>
                  <a:lnTo>
                    <a:pt x="175" y="12"/>
                  </a:lnTo>
                  <a:lnTo>
                    <a:pt x="162" y="5"/>
                  </a:lnTo>
                  <a:lnTo>
                    <a:pt x="155" y="3"/>
                  </a:lnTo>
                  <a:lnTo>
                    <a:pt x="149" y="1"/>
                  </a:lnTo>
                  <a:lnTo>
                    <a:pt x="142" y="0"/>
                  </a:lnTo>
                  <a:lnTo>
                    <a:pt x="135" y="0"/>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sp>
          <p:nvSpPr>
            <p:cNvPr id="165" name="Freeform 4606">
              <a:extLst>
                <a:ext uri="{FF2B5EF4-FFF2-40B4-BE49-F238E27FC236}">
                  <a16:creationId xmlns:a16="http://schemas.microsoft.com/office/drawing/2014/main" id="{62C9B6C1-8369-4602-91DA-09AEC520225E}"/>
                </a:ext>
              </a:extLst>
            </p:cNvPr>
            <p:cNvSpPr>
              <a:spLocks/>
            </p:cNvSpPr>
            <p:nvPr/>
          </p:nvSpPr>
          <p:spPr bwMode="auto">
            <a:xfrm>
              <a:off x="7258050" y="4913313"/>
              <a:ext cx="47625" cy="28575"/>
            </a:xfrm>
            <a:custGeom>
              <a:avLst/>
              <a:gdLst>
                <a:gd name="T0" fmla="*/ 0 w 151"/>
                <a:gd name="T1" fmla="*/ 14 h 90"/>
                <a:gd name="T2" fmla="*/ 0 w 151"/>
                <a:gd name="T3" fmla="*/ 22 h 90"/>
                <a:gd name="T4" fmla="*/ 2 w 151"/>
                <a:gd name="T5" fmla="*/ 29 h 90"/>
                <a:gd name="T6" fmla="*/ 4 w 151"/>
                <a:gd name="T7" fmla="*/ 37 h 90"/>
                <a:gd name="T8" fmla="*/ 6 w 151"/>
                <a:gd name="T9" fmla="*/ 44 h 90"/>
                <a:gd name="T10" fmla="*/ 9 w 151"/>
                <a:gd name="T11" fmla="*/ 50 h 90"/>
                <a:gd name="T12" fmla="*/ 14 w 151"/>
                <a:gd name="T13" fmla="*/ 56 h 90"/>
                <a:gd name="T14" fmla="*/ 18 w 151"/>
                <a:gd name="T15" fmla="*/ 62 h 90"/>
                <a:gd name="T16" fmla="*/ 23 w 151"/>
                <a:gd name="T17" fmla="*/ 67 h 90"/>
                <a:gd name="T18" fmla="*/ 29 w 151"/>
                <a:gd name="T19" fmla="*/ 72 h 90"/>
                <a:gd name="T20" fmla="*/ 34 w 151"/>
                <a:gd name="T21" fmla="*/ 76 h 90"/>
                <a:gd name="T22" fmla="*/ 40 w 151"/>
                <a:gd name="T23" fmla="*/ 81 h 90"/>
                <a:gd name="T24" fmla="*/ 47 w 151"/>
                <a:gd name="T25" fmla="*/ 84 h 90"/>
                <a:gd name="T26" fmla="*/ 54 w 151"/>
                <a:gd name="T27" fmla="*/ 87 h 90"/>
                <a:gd name="T28" fmla="*/ 61 w 151"/>
                <a:gd name="T29" fmla="*/ 89 h 90"/>
                <a:gd name="T30" fmla="*/ 68 w 151"/>
                <a:gd name="T31" fmla="*/ 90 h 90"/>
                <a:gd name="T32" fmla="*/ 76 w 151"/>
                <a:gd name="T33" fmla="*/ 90 h 90"/>
                <a:gd name="T34" fmla="*/ 83 w 151"/>
                <a:gd name="T35" fmla="*/ 90 h 90"/>
                <a:gd name="T36" fmla="*/ 90 w 151"/>
                <a:gd name="T37" fmla="*/ 89 h 90"/>
                <a:gd name="T38" fmla="*/ 96 w 151"/>
                <a:gd name="T39" fmla="*/ 87 h 90"/>
                <a:gd name="T40" fmla="*/ 103 w 151"/>
                <a:gd name="T41" fmla="*/ 83 h 90"/>
                <a:gd name="T42" fmla="*/ 109 w 151"/>
                <a:gd name="T43" fmla="*/ 80 h 90"/>
                <a:gd name="T44" fmla="*/ 116 w 151"/>
                <a:gd name="T45" fmla="*/ 76 h 90"/>
                <a:gd name="T46" fmla="*/ 121 w 151"/>
                <a:gd name="T47" fmla="*/ 71 h 90"/>
                <a:gd name="T48" fmla="*/ 127 w 151"/>
                <a:gd name="T49" fmla="*/ 65 h 90"/>
                <a:gd name="T50" fmla="*/ 131 w 151"/>
                <a:gd name="T51" fmla="*/ 60 h 90"/>
                <a:gd name="T52" fmla="*/ 137 w 151"/>
                <a:gd name="T53" fmla="*/ 53 h 90"/>
                <a:gd name="T54" fmla="*/ 140 w 151"/>
                <a:gd name="T55" fmla="*/ 45 h 90"/>
                <a:gd name="T56" fmla="*/ 144 w 151"/>
                <a:gd name="T57" fmla="*/ 37 h 90"/>
                <a:gd name="T58" fmla="*/ 147 w 151"/>
                <a:gd name="T59" fmla="*/ 29 h 90"/>
                <a:gd name="T60" fmla="*/ 150 w 151"/>
                <a:gd name="T61" fmla="*/ 20 h 90"/>
                <a:gd name="T62" fmla="*/ 151 w 151"/>
                <a:gd name="T63" fmla="*/ 10 h 90"/>
                <a:gd name="T64" fmla="*/ 151 w 151"/>
                <a:gd name="T65" fmla="*/ 0 h 90"/>
                <a:gd name="T66" fmla="*/ 0 w 151"/>
                <a:gd name="T67" fmla="*/ 0 h 90"/>
                <a:gd name="T68" fmla="*/ 0 w 151"/>
                <a:gd name="T69" fmla="*/ 1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90">
                  <a:moveTo>
                    <a:pt x="0" y="14"/>
                  </a:moveTo>
                  <a:lnTo>
                    <a:pt x="0" y="22"/>
                  </a:lnTo>
                  <a:lnTo>
                    <a:pt x="2" y="29"/>
                  </a:lnTo>
                  <a:lnTo>
                    <a:pt x="4" y="37"/>
                  </a:lnTo>
                  <a:lnTo>
                    <a:pt x="6" y="44"/>
                  </a:lnTo>
                  <a:lnTo>
                    <a:pt x="9" y="50"/>
                  </a:lnTo>
                  <a:lnTo>
                    <a:pt x="14" y="56"/>
                  </a:lnTo>
                  <a:lnTo>
                    <a:pt x="18" y="62"/>
                  </a:lnTo>
                  <a:lnTo>
                    <a:pt x="23" y="67"/>
                  </a:lnTo>
                  <a:lnTo>
                    <a:pt x="29" y="72"/>
                  </a:lnTo>
                  <a:lnTo>
                    <a:pt x="34" y="76"/>
                  </a:lnTo>
                  <a:lnTo>
                    <a:pt x="40" y="81"/>
                  </a:lnTo>
                  <a:lnTo>
                    <a:pt x="47" y="84"/>
                  </a:lnTo>
                  <a:lnTo>
                    <a:pt x="54" y="87"/>
                  </a:lnTo>
                  <a:lnTo>
                    <a:pt x="61" y="89"/>
                  </a:lnTo>
                  <a:lnTo>
                    <a:pt x="68" y="90"/>
                  </a:lnTo>
                  <a:lnTo>
                    <a:pt x="76" y="90"/>
                  </a:lnTo>
                  <a:lnTo>
                    <a:pt x="83" y="90"/>
                  </a:lnTo>
                  <a:lnTo>
                    <a:pt x="90" y="89"/>
                  </a:lnTo>
                  <a:lnTo>
                    <a:pt x="96" y="87"/>
                  </a:lnTo>
                  <a:lnTo>
                    <a:pt x="103" y="83"/>
                  </a:lnTo>
                  <a:lnTo>
                    <a:pt x="109" y="80"/>
                  </a:lnTo>
                  <a:lnTo>
                    <a:pt x="116" y="76"/>
                  </a:lnTo>
                  <a:lnTo>
                    <a:pt x="121" y="71"/>
                  </a:lnTo>
                  <a:lnTo>
                    <a:pt x="127" y="65"/>
                  </a:lnTo>
                  <a:lnTo>
                    <a:pt x="131" y="60"/>
                  </a:lnTo>
                  <a:lnTo>
                    <a:pt x="137" y="53"/>
                  </a:lnTo>
                  <a:lnTo>
                    <a:pt x="140" y="45"/>
                  </a:lnTo>
                  <a:lnTo>
                    <a:pt x="144" y="37"/>
                  </a:lnTo>
                  <a:lnTo>
                    <a:pt x="147" y="29"/>
                  </a:lnTo>
                  <a:lnTo>
                    <a:pt x="150" y="20"/>
                  </a:lnTo>
                  <a:lnTo>
                    <a:pt x="151" y="10"/>
                  </a:lnTo>
                  <a:lnTo>
                    <a:pt x="151" y="0"/>
                  </a:lnTo>
                  <a:lnTo>
                    <a:pt x="0"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sp>
          <p:nvSpPr>
            <p:cNvPr id="166" name="Rectangle 4607">
              <a:extLst>
                <a:ext uri="{FF2B5EF4-FFF2-40B4-BE49-F238E27FC236}">
                  <a16:creationId xmlns:a16="http://schemas.microsoft.com/office/drawing/2014/main" id="{FAFE3EE4-8EC8-4735-B429-8DFE7550BBF0}"/>
                </a:ext>
              </a:extLst>
            </p:cNvPr>
            <p:cNvSpPr>
              <a:spLocks noChangeArrowheads="1"/>
            </p:cNvSpPr>
            <p:nvPr/>
          </p:nvSpPr>
          <p:spPr bwMode="auto">
            <a:xfrm>
              <a:off x="7258050" y="4837113"/>
              <a:ext cx="47625" cy="6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grpSp>
      <p:sp>
        <p:nvSpPr>
          <p:cNvPr id="168" name="TextBox 167">
            <a:extLst>
              <a:ext uri="{FF2B5EF4-FFF2-40B4-BE49-F238E27FC236}">
                <a16:creationId xmlns:a16="http://schemas.microsoft.com/office/drawing/2014/main" id="{39F335A2-FCEA-482E-AF80-46BFB511CD58}"/>
              </a:ext>
            </a:extLst>
          </p:cNvPr>
          <p:cNvSpPr txBox="1"/>
          <p:nvPr/>
        </p:nvSpPr>
        <p:spPr>
          <a:xfrm>
            <a:off x="7901716" y="3078485"/>
            <a:ext cx="3860129" cy="738664"/>
          </a:xfrm>
          <a:prstGeom prst="rect">
            <a:avLst/>
          </a:prstGeom>
          <a:noFill/>
        </p:spPr>
        <p:txBody>
          <a:bodyPr wrap="square" lIns="0" tIns="0" rIns="0" bIns="0" rtlCol="0">
            <a:spAutoFit/>
          </a:bodyPr>
          <a:lstStyle/>
          <a:p>
            <a:r>
              <a:rPr lang="en-US" sz="1600" dirty="0">
                <a:latin typeface="+mj-lt"/>
              </a:rPr>
              <a:t>Financially Viable Non-traditional Partnerships. </a:t>
            </a:r>
          </a:p>
          <a:p>
            <a:r>
              <a:rPr lang="en-US" sz="1600" dirty="0">
                <a:latin typeface="+mj-lt"/>
              </a:rPr>
              <a:t>Non-Traditional Partners and Funders </a:t>
            </a:r>
          </a:p>
        </p:txBody>
      </p:sp>
      <p:sp>
        <p:nvSpPr>
          <p:cNvPr id="169" name="Diamond 168">
            <a:extLst>
              <a:ext uri="{FF2B5EF4-FFF2-40B4-BE49-F238E27FC236}">
                <a16:creationId xmlns:a16="http://schemas.microsoft.com/office/drawing/2014/main" id="{56C7CE62-F75C-4C0A-A2D8-6FC23C3737A4}"/>
              </a:ext>
              <a:ext uri="{C183D7F6-B498-43B3-948B-1728B52AA6E4}">
                <adec:decorative xmlns:adec="http://schemas.microsoft.com/office/drawing/2017/decorative" val="1"/>
              </a:ext>
            </a:extLst>
          </p:cNvPr>
          <p:cNvSpPr/>
          <p:nvPr/>
        </p:nvSpPr>
        <p:spPr>
          <a:xfrm>
            <a:off x="6856326" y="4081038"/>
            <a:ext cx="914400" cy="9144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75" name="Group 174" descr="This image is an icon of binoculars. ">
            <a:extLst>
              <a:ext uri="{FF2B5EF4-FFF2-40B4-BE49-F238E27FC236}">
                <a16:creationId xmlns:a16="http://schemas.microsoft.com/office/drawing/2014/main" id="{1D175F66-0044-4EFE-A6E1-A7F83915FDA2}"/>
              </a:ext>
            </a:extLst>
          </p:cNvPr>
          <p:cNvGrpSpPr/>
          <p:nvPr/>
        </p:nvGrpSpPr>
        <p:grpSpPr>
          <a:xfrm>
            <a:off x="7199964" y="4393039"/>
            <a:ext cx="306795" cy="284640"/>
            <a:chOff x="9879013" y="2500313"/>
            <a:chExt cx="285750" cy="265113"/>
          </a:xfrm>
          <a:solidFill>
            <a:schemeClr val="bg1"/>
          </a:solidFill>
          <a:effectLst/>
        </p:grpSpPr>
        <p:sp>
          <p:nvSpPr>
            <p:cNvPr id="176" name="Freeform 3859">
              <a:extLst>
                <a:ext uri="{FF2B5EF4-FFF2-40B4-BE49-F238E27FC236}">
                  <a16:creationId xmlns:a16="http://schemas.microsoft.com/office/drawing/2014/main" id="{D59C5855-C93B-435E-AECC-A6C9C2DB4E24}"/>
                </a:ext>
              </a:extLst>
            </p:cNvPr>
            <p:cNvSpPr>
              <a:spLocks noEditPoints="1"/>
            </p:cNvSpPr>
            <p:nvPr/>
          </p:nvSpPr>
          <p:spPr bwMode="auto">
            <a:xfrm>
              <a:off x="10031413" y="2500313"/>
              <a:ext cx="133350" cy="265113"/>
            </a:xfrm>
            <a:custGeom>
              <a:avLst/>
              <a:gdLst>
                <a:gd name="T0" fmla="*/ 156 w 420"/>
                <a:gd name="T1" fmla="*/ 795 h 832"/>
                <a:gd name="T2" fmla="*/ 95 w 420"/>
                <a:gd name="T3" fmla="*/ 761 h 832"/>
                <a:gd name="T4" fmla="*/ 51 w 420"/>
                <a:gd name="T5" fmla="*/ 708 h 832"/>
                <a:gd name="T6" fmla="*/ 31 w 420"/>
                <a:gd name="T7" fmla="*/ 640 h 832"/>
                <a:gd name="T8" fmla="*/ 38 w 420"/>
                <a:gd name="T9" fmla="*/ 576 h 832"/>
                <a:gd name="T10" fmla="*/ 73 w 420"/>
                <a:gd name="T11" fmla="*/ 517 h 832"/>
                <a:gd name="T12" fmla="*/ 128 w 420"/>
                <a:gd name="T13" fmla="*/ 469 h 832"/>
                <a:gd name="T14" fmla="*/ 186 w 420"/>
                <a:gd name="T15" fmla="*/ 446 h 832"/>
                <a:gd name="T16" fmla="*/ 224 w 420"/>
                <a:gd name="T17" fmla="*/ 444 h 832"/>
                <a:gd name="T18" fmla="*/ 263 w 420"/>
                <a:gd name="T19" fmla="*/ 451 h 832"/>
                <a:gd name="T20" fmla="*/ 300 w 420"/>
                <a:gd name="T21" fmla="*/ 470 h 832"/>
                <a:gd name="T22" fmla="*/ 344 w 420"/>
                <a:gd name="T23" fmla="*/ 505 h 832"/>
                <a:gd name="T24" fmla="*/ 378 w 420"/>
                <a:gd name="T25" fmla="*/ 556 h 832"/>
                <a:gd name="T26" fmla="*/ 390 w 420"/>
                <a:gd name="T27" fmla="*/ 609 h 832"/>
                <a:gd name="T28" fmla="*/ 383 w 420"/>
                <a:gd name="T29" fmla="*/ 676 h 832"/>
                <a:gd name="T30" fmla="*/ 350 w 420"/>
                <a:gd name="T31" fmla="*/ 737 h 832"/>
                <a:gd name="T32" fmla="*/ 296 w 420"/>
                <a:gd name="T33" fmla="*/ 781 h 832"/>
                <a:gd name="T34" fmla="*/ 228 w 420"/>
                <a:gd name="T35" fmla="*/ 802 h 832"/>
                <a:gd name="T36" fmla="*/ 388 w 420"/>
                <a:gd name="T37" fmla="*/ 508 h 832"/>
                <a:gd name="T38" fmla="*/ 208 w 420"/>
                <a:gd name="T39" fmla="*/ 178 h 832"/>
                <a:gd name="T40" fmla="*/ 145 w 420"/>
                <a:gd name="T41" fmla="*/ 20 h 832"/>
                <a:gd name="T42" fmla="*/ 109 w 420"/>
                <a:gd name="T43" fmla="*/ 4 h 832"/>
                <a:gd name="T44" fmla="*/ 66 w 420"/>
                <a:gd name="T45" fmla="*/ 0 h 832"/>
                <a:gd name="T46" fmla="*/ 27 w 420"/>
                <a:gd name="T47" fmla="*/ 11 h 832"/>
                <a:gd name="T48" fmla="*/ 2 w 420"/>
                <a:gd name="T49" fmla="*/ 28 h 832"/>
                <a:gd name="T50" fmla="*/ 0 w 420"/>
                <a:gd name="T51" fmla="*/ 263 h 832"/>
                <a:gd name="T52" fmla="*/ 55 w 420"/>
                <a:gd name="T53" fmla="*/ 273 h 832"/>
                <a:gd name="T54" fmla="*/ 97 w 420"/>
                <a:gd name="T55" fmla="*/ 293 h 832"/>
                <a:gd name="T56" fmla="*/ 125 w 420"/>
                <a:gd name="T57" fmla="*/ 320 h 832"/>
                <a:gd name="T58" fmla="*/ 135 w 420"/>
                <a:gd name="T59" fmla="*/ 352 h 832"/>
                <a:gd name="T60" fmla="*/ 131 w 420"/>
                <a:gd name="T61" fmla="*/ 362 h 832"/>
                <a:gd name="T62" fmla="*/ 120 w 420"/>
                <a:gd name="T63" fmla="*/ 367 h 832"/>
                <a:gd name="T64" fmla="*/ 109 w 420"/>
                <a:gd name="T65" fmla="*/ 362 h 832"/>
                <a:gd name="T66" fmla="*/ 105 w 420"/>
                <a:gd name="T67" fmla="*/ 352 h 832"/>
                <a:gd name="T68" fmla="*/ 97 w 420"/>
                <a:gd name="T69" fmla="*/ 333 h 832"/>
                <a:gd name="T70" fmla="*/ 76 w 420"/>
                <a:gd name="T71" fmla="*/ 315 h 832"/>
                <a:gd name="T72" fmla="*/ 0 w 420"/>
                <a:gd name="T73" fmla="*/ 293 h 832"/>
                <a:gd name="T74" fmla="*/ 2 w 420"/>
                <a:gd name="T75" fmla="*/ 648 h 832"/>
                <a:gd name="T76" fmla="*/ 27 w 420"/>
                <a:gd name="T77" fmla="*/ 725 h 832"/>
                <a:gd name="T78" fmla="*/ 78 w 420"/>
                <a:gd name="T79" fmla="*/ 786 h 832"/>
                <a:gd name="T80" fmla="*/ 149 w 420"/>
                <a:gd name="T81" fmla="*/ 823 h 832"/>
                <a:gd name="T82" fmla="*/ 221 w 420"/>
                <a:gd name="T83" fmla="*/ 832 h 832"/>
                <a:gd name="T84" fmla="*/ 272 w 420"/>
                <a:gd name="T85" fmla="*/ 823 h 832"/>
                <a:gd name="T86" fmla="*/ 344 w 420"/>
                <a:gd name="T87" fmla="*/ 785 h 832"/>
                <a:gd name="T88" fmla="*/ 396 w 420"/>
                <a:gd name="T89" fmla="*/ 723 h 832"/>
                <a:gd name="T90" fmla="*/ 418 w 420"/>
                <a:gd name="T91" fmla="*/ 654 h 832"/>
                <a:gd name="T92" fmla="*/ 420 w 420"/>
                <a:gd name="T93" fmla="*/ 608 h 832"/>
                <a:gd name="T94" fmla="*/ 408 w 420"/>
                <a:gd name="T95" fmla="*/ 55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0" h="832">
                  <a:moveTo>
                    <a:pt x="210" y="802"/>
                  </a:moveTo>
                  <a:lnTo>
                    <a:pt x="192" y="802"/>
                  </a:lnTo>
                  <a:lnTo>
                    <a:pt x="174" y="799"/>
                  </a:lnTo>
                  <a:lnTo>
                    <a:pt x="156" y="795"/>
                  </a:lnTo>
                  <a:lnTo>
                    <a:pt x="140" y="788"/>
                  </a:lnTo>
                  <a:lnTo>
                    <a:pt x="124" y="781"/>
                  </a:lnTo>
                  <a:lnTo>
                    <a:pt x="109" y="772"/>
                  </a:lnTo>
                  <a:lnTo>
                    <a:pt x="95" y="761"/>
                  </a:lnTo>
                  <a:lnTo>
                    <a:pt x="82" y="749"/>
                  </a:lnTo>
                  <a:lnTo>
                    <a:pt x="71" y="737"/>
                  </a:lnTo>
                  <a:lnTo>
                    <a:pt x="61" y="723"/>
                  </a:lnTo>
                  <a:lnTo>
                    <a:pt x="51" y="708"/>
                  </a:lnTo>
                  <a:lnTo>
                    <a:pt x="44" y="693"/>
                  </a:lnTo>
                  <a:lnTo>
                    <a:pt x="38" y="676"/>
                  </a:lnTo>
                  <a:lnTo>
                    <a:pt x="33" y="658"/>
                  </a:lnTo>
                  <a:lnTo>
                    <a:pt x="31" y="640"/>
                  </a:lnTo>
                  <a:lnTo>
                    <a:pt x="30" y="622"/>
                  </a:lnTo>
                  <a:lnTo>
                    <a:pt x="31" y="607"/>
                  </a:lnTo>
                  <a:lnTo>
                    <a:pt x="34" y="592"/>
                  </a:lnTo>
                  <a:lnTo>
                    <a:pt x="38" y="576"/>
                  </a:lnTo>
                  <a:lnTo>
                    <a:pt x="45" y="561"/>
                  </a:lnTo>
                  <a:lnTo>
                    <a:pt x="52" y="546"/>
                  </a:lnTo>
                  <a:lnTo>
                    <a:pt x="62" y="531"/>
                  </a:lnTo>
                  <a:lnTo>
                    <a:pt x="73" y="517"/>
                  </a:lnTo>
                  <a:lnTo>
                    <a:pt x="85" y="503"/>
                  </a:lnTo>
                  <a:lnTo>
                    <a:pt x="97" y="490"/>
                  </a:lnTo>
                  <a:lnTo>
                    <a:pt x="112" y="479"/>
                  </a:lnTo>
                  <a:lnTo>
                    <a:pt x="128" y="469"/>
                  </a:lnTo>
                  <a:lnTo>
                    <a:pt x="144" y="460"/>
                  </a:lnTo>
                  <a:lnTo>
                    <a:pt x="161" y="454"/>
                  </a:lnTo>
                  <a:lnTo>
                    <a:pt x="178" y="448"/>
                  </a:lnTo>
                  <a:lnTo>
                    <a:pt x="186" y="446"/>
                  </a:lnTo>
                  <a:lnTo>
                    <a:pt x="196" y="445"/>
                  </a:lnTo>
                  <a:lnTo>
                    <a:pt x="205" y="444"/>
                  </a:lnTo>
                  <a:lnTo>
                    <a:pt x="214" y="444"/>
                  </a:lnTo>
                  <a:lnTo>
                    <a:pt x="224" y="444"/>
                  </a:lnTo>
                  <a:lnTo>
                    <a:pt x="234" y="445"/>
                  </a:lnTo>
                  <a:lnTo>
                    <a:pt x="243" y="447"/>
                  </a:lnTo>
                  <a:lnTo>
                    <a:pt x="253" y="449"/>
                  </a:lnTo>
                  <a:lnTo>
                    <a:pt x="263" y="451"/>
                  </a:lnTo>
                  <a:lnTo>
                    <a:pt x="272" y="456"/>
                  </a:lnTo>
                  <a:lnTo>
                    <a:pt x="281" y="459"/>
                  </a:lnTo>
                  <a:lnTo>
                    <a:pt x="291" y="464"/>
                  </a:lnTo>
                  <a:lnTo>
                    <a:pt x="300" y="470"/>
                  </a:lnTo>
                  <a:lnTo>
                    <a:pt x="309" y="475"/>
                  </a:lnTo>
                  <a:lnTo>
                    <a:pt x="317" y="481"/>
                  </a:lnTo>
                  <a:lnTo>
                    <a:pt x="327" y="489"/>
                  </a:lnTo>
                  <a:lnTo>
                    <a:pt x="344" y="505"/>
                  </a:lnTo>
                  <a:lnTo>
                    <a:pt x="360" y="522"/>
                  </a:lnTo>
                  <a:lnTo>
                    <a:pt x="367" y="534"/>
                  </a:lnTo>
                  <a:lnTo>
                    <a:pt x="373" y="545"/>
                  </a:lnTo>
                  <a:lnTo>
                    <a:pt x="378" y="556"/>
                  </a:lnTo>
                  <a:lnTo>
                    <a:pt x="383" y="569"/>
                  </a:lnTo>
                  <a:lnTo>
                    <a:pt x="386" y="582"/>
                  </a:lnTo>
                  <a:lnTo>
                    <a:pt x="388" y="595"/>
                  </a:lnTo>
                  <a:lnTo>
                    <a:pt x="390" y="609"/>
                  </a:lnTo>
                  <a:lnTo>
                    <a:pt x="390" y="622"/>
                  </a:lnTo>
                  <a:lnTo>
                    <a:pt x="389" y="640"/>
                  </a:lnTo>
                  <a:lnTo>
                    <a:pt x="387" y="658"/>
                  </a:lnTo>
                  <a:lnTo>
                    <a:pt x="383" y="676"/>
                  </a:lnTo>
                  <a:lnTo>
                    <a:pt x="376" y="693"/>
                  </a:lnTo>
                  <a:lnTo>
                    <a:pt x="369" y="708"/>
                  </a:lnTo>
                  <a:lnTo>
                    <a:pt x="359" y="723"/>
                  </a:lnTo>
                  <a:lnTo>
                    <a:pt x="350" y="737"/>
                  </a:lnTo>
                  <a:lnTo>
                    <a:pt x="338" y="749"/>
                  </a:lnTo>
                  <a:lnTo>
                    <a:pt x="325" y="761"/>
                  </a:lnTo>
                  <a:lnTo>
                    <a:pt x="311" y="772"/>
                  </a:lnTo>
                  <a:lnTo>
                    <a:pt x="296" y="781"/>
                  </a:lnTo>
                  <a:lnTo>
                    <a:pt x="280" y="788"/>
                  </a:lnTo>
                  <a:lnTo>
                    <a:pt x="264" y="795"/>
                  </a:lnTo>
                  <a:lnTo>
                    <a:pt x="247" y="799"/>
                  </a:lnTo>
                  <a:lnTo>
                    <a:pt x="228" y="802"/>
                  </a:lnTo>
                  <a:lnTo>
                    <a:pt x="210" y="802"/>
                  </a:lnTo>
                  <a:close/>
                  <a:moveTo>
                    <a:pt x="390" y="515"/>
                  </a:moveTo>
                  <a:lnTo>
                    <a:pt x="389" y="511"/>
                  </a:lnTo>
                  <a:lnTo>
                    <a:pt x="388" y="508"/>
                  </a:lnTo>
                  <a:lnTo>
                    <a:pt x="269" y="240"/>
                  </a:lnTo>
                  <a:lnTo>
                    <a:pt x="268" y="238"/>
                  </a:lnTo>
                  <a:lnTo>
                    <a:pt x="266" y="236"/>
                  </a:lnTo>
                  <a:lnTo>
                    <a:pt x="208" y="178"/>
                  </a:lnTo>
                  <a:lnTo>
                    <a:pt x="154" y="31"/>
                  </a:lnTo>
                  <a:lnTo>
                    <a:pt x="153" y="28"/>
                  </a:lnTo>
                  <a:lnTo>
                    <a:pt x="151" y="26"/>
                  </a:lnTo>
                  <a:lnTo>
                    <a:pt x="145" y="20"/>
                  </a:lnTo>
                  <a:lnTo>
                    <a:pt x="137" y="15"/>
                  </a:lnTo>
                  <a:lnTo>
                    <a:pt x="129" y="11"/>
                  </a:lnTo>
                  <a:lnTo>
                    <a:pt x="119" y="6"/>
                  </a:lnTo>
                  <a:lnTo>
                    <a:pt x="109" y="4"/>
                  </a:lnTo>
                  <a:lnTo>
                    <a:pt x="100" y="2"/>
                  </a:lnTo>
                  <a:lnTo>
                    <a:pt x="89" y="0"/>
                  </a:lnTo>
                  <a:lnTo>
                    <a:pt x="77" y="0"/>
                  </a:lnTo>
                  <a:lnTo>
                    <a:pt x="66" y="0"/>
                  </a:lnTo>
                  <a:lnTo>
                    <a:pt x="56" y="2"/>
                  </a:lnTo>
                  <a:lnTo>
                    <a:pt x="45" y="4"/>
                  </a:lnTo>
                  <a:lnTo>
                    <a:pt x="35" y="6"/>
                  </a:lnTo>
                  <a:lnTo>
                    <a:pt x="27" y="11"/>
                  </a:lnTo>
                  <a:lnTo>
                    <a:pt x="18" y="15"/>
                  </a:lnTo>
                  <a:lnTo>
                    <a:pt x="11" y="20"/>
                  </a:lnTo>
                  <a:lnTo>
                    <a:pt x="4" y="26"/>
                  </a:lnTo>
                  <a:lnTo>
                    <a:pt x="2" y="28"/>
                  </a:lnTo>
                  <a:lnTo>
                    <a:pt x="1" y="31"/>
                  </a:lnTo>
                  <a:lnTo>
                    <a:pt x="0" y="33"/>
                  </a:lnTo>
                  <a:lnTo>
                    <a:pt x="0" y="36"/>
                  </a:lnTo>
                  <a:lnTo>
                    <a:pt x="0" y="263"/>
                  </a:lnTo>
                  <a:lnTo>
                    <a:pt x="14" y="265"/>
                  </a:lnTo>
                  <a:lnTo>
                    <a:pt x="28" y="267"/>
                  </a:lnTo>
                  <a:lnTo>
                    <a:pt x="42" y="270"/>
                  </a:lnTo>
                  <a:lnTo>
                    <a:pt x="55" y="273"/>
                  </a:lnTo>
                  <a:lnTo>
                    <a:pt x="66" y="278"/>
                  </a:lnTo>
                  <a:lnTo>
                    <a:pt x="77" y="282"/>
                  </a:lnTo>
                  <a:lnTo>
                    <a:pt x="88" y="287"/>
                  </a:lnTo>
                  <a:lnTo>
                    <a:pt x="97" y="293"/>
                  </a:lnTo>
                  <a:lnTo>
                    <a:pt x="106" y="299"/>
                  </a:lnTo>
                  <a:lnTo>
                    <a:pt x="114" y="306"/>
                  </a:lnTo>
                  <a:lnTo>
                    <a:pt x="120" y="312"/>
                  </a:lnTo>
                  <a:lnTo>
                    <a:pt x="125" y="320"/>
                  </a:lnTo>
                  <a:lnTo>
                    <a:pt x="130" y="327"/>
                  </a:lnTo>
                  <a:lnTo>
                    <a:pt x="133" y="336"/>
                  </a:lnTo>
                  <a:lnTo>
                    <a:pt x="134" y="343"/>
                  </a:lnTo>
                  <a:lnTo>
                    <a:pt x="135" y="352"/>
                  </a:lnTo>
                  <a:lnTo>
                    <a:pt x="135" y="355"/>
                  </a:lnTo>
                  <a:lnTo>
                    <a:pt x="134" y="358"/>
                  </a:lnTo>
                  <a:lnTo>
                    <a:pt x="133" y="360"/>
                  </a:lnTo>
                  <a:lnTo>
                    <a:pt x="131" y="362"/>
                  </a:lnTo>
                  <a:lnTo>
                    <a:pt x="129" y="365"/>
                  </a:lnTo>
                  <a:lnTo>
                    <a:pt x="125" y="366"/>
                  </a:lnTo>
                  <a:lnTo>
                    <a:pt x="123" y="367"/>
                  </a:lnTo>
                  <a:lnTo>
                    <a:pt x="120" y="367"/>
                  </a:lnTo>
                  <a:lnTo>
                    <a:pt x="117" y="367"/>
                  </a:lnTo>
                  <a:lnTo>
                    <a:pt x="115" y="366"/>
                  </a:lnTo>
                  <a:lnTo>
                    <a:pt x="111" y="365"/>
                  </a:lnTo>
                  <a:lnTo>
                    <a:pt x="109" y="362"/>
                  </a:lnTo>
                  <a:lnTo>
                    <a:pt x="107" y="360"/>
                  </a:lnTo>
                  <a:lnTo>
                    <a:pt x="106" y="358"/>
                  </a:lnTo>
                  <a:lnTo>
                    <a:pt x="105" y="355"/>
                  </a:lnTo>
                  <a:lnTo>
                    <a:pt x="105" y="352"/>
                  </a:lnTo>
                  <a:lnTo>
                    <a:pt x="105" y="347"/>
                  </a:lnTo>
                  <a:lnTo>
                    <a:pt x="103" y="342"/>
                  </a:lnTo>
                  <a:lnTo>
                    <a:pt x="101" y="338"/>
                  </a:lnTo>
                  <a:lnTo>
                    <a:pt x="97" y="333"/>
                  </a:lnTo>
                  <a:lnTo>
                    <a:pt x="93" y="328"/>
                  </a:lnTo>
                  <a:lnTo>
                    <a:pt x="89" y="324"/>
                  </a:lnTo>
                  <a:lnTo>
                    <a:pt x="82" y="320"/>
                  </a:lnTo>
                  <a:lnTo>
                    <a:pt x="76" y="315"/>
                  </a:lnTo>
                  <a:lnTo>
                    <a:pt x="61" y="308"/>
                  </a:lnTo>
                  <a:lnTo>
                    <a:pt x="43" y="301"/>
                  </a:lnTo>
                  <a:lnTo>
                    <a:pt x="22" y="297"/>
                  </a:lnTo>
                  <a:lnTo>
                    <a:pt x="0" y="293"/>
                  </a:lnTo>
                  <a:lnTo>
                    <a:pt x="0" y="626"/>
                  </a:lnTo>
                  <a:lnTo>
                    <a:pt x="0" y="626"/>
                  </a:lnTo>
                  <a:lnTo>
                    <a:pt x="0" y="627"/>
                  </a:lnTo>
                  <a:lnTo>
                    <a:pt x="2" y="648"/>
                  </a:lnTo>
                  <a:lnTo>
                    <a:pt x="5" y="669"/>
                  </a:lnTo>
                  <a:lnTo>
                    <a:pt x="11" y="688"/>
                  </a:lnTo>
                  <a:lnTo>
                    <a:pt x="18" y="707"/>
                  </a:lnTo>
                  <a:lnTo>
                    <a:pt x="27" y="725"/>
                  </a:lnTo>
                  <a:lnTo>
                    <a:pt x="37" y="742"/>
                  </a:lnTo>
                  <a:lnTo>
                    <a:pt x="49" y="758"/>
                  </a:lnTo>
                  <a:lnTo>
                    <a:pt x="63" y="772"/>
                  </a:lnTo>
                  <a:lnTo>
                    <a:pt x="78" y="786"/>
                  </a:lnTo>
                  <a:lnTo>
                    <a:pt x="94" y="798"/>
                  </a:lnTo>
                  <a:lnTo>
                    <a:pt x="111" y="807"/>
                  </a:lnTo>
                  <a:lnTo>
                    <a:pt x="130" y="816"/>
                  </a:lnTo>
                  <a:lnTo>
                    <a:pt x="149" y="823"/>
                  </a:lnTo>
                  <a:lnTo>
                    <a:pt x="168" y="829"/>
                  </a:lnTo>
                  <a:lnTo>
                    <a:pt x="189" y="831"/>
                  </a:lnTo>
                  <a:lnTo>
                    <a:pt x="210" y="832"/>
                  </a:lnTo>
                  <a:lnTo>
                    <a:pt x="221" y="832"/>
                  </a:lnTo>
                  <a:lnTo>
                    <a:pt x="232" y="831"/>
                  </a:lnTo>
                  <a:lnTo>
                    <a:pt x="242" y="830"/>
                  </a:lnTo>
                  <a:lnTo>
                    <a:pt x="253" y="828"/>
                  </a:lnTo>
                  <a:lnTo>
                    <a:pt x="272" y="823"/>
                  </a:lnTo>
                  <a:lnTo>
                    <a:pt x="292" y="816"/>
                  </a:lnTo>
                  <a:lnTo>
                    <a:pt x="311" y="807"/>
                  </a:lnTo>
                  <a:lnTo>
                    <a:pt x="328" y="797"/>
                  </a:lnTo>
                  <a:lnTo>
                    <a:pt x="344" y="785"/>
                  </a:lnTo>
                  <a:lnTo>
                    <a:pt x="359" y="771"/>
                  </a:lnTo>
                  <a:lnTo>
                    <a:pt x="372" y="756"/>
                  </a:lnTo>
                  <a:lnTo>
                    <a:pt x="385" y="740"/>
                  </a:lnTo>
                  <a:lnTo>
                    <a:pt x="396" y="723"/>
                  </a:lnTo>
                  <a:lnTo>
                    <a:pt x="404" y="704"/>
                  </a:lnTo>
                  <a:lnTo>
                    <a:pt x="411" y="685"/>
                  </a:lnTo>
                  <a:lnTo>
                    <a:pt x="416" y="665"/>
                  </a:lnTo>
                  <a:lnTo>
                    <a:pt x="418" y="654"/>
                  </a:lnTo>
                  <a:lnTo>
                    <a:pt x="419" y="643"/>
                  </a:lnTo>
                  <a:lnTo>
                    <a:pt x="420" y="633"/>
                  </a:lnTo>
                  <a:lnTo>
                    <a:pt x="420" y="622"/>
                  </a:lnTo>
                  <a:lnTo>
                    <a:pt x="420" y="608"/>
                  </a:lnTo>
                  <a:lnTo>
                    <a:pt x="418" y="593"/>
                  </a:lnTo>
                  <a:lnTo>
                    <a:pt x="416" y="579"/>
                  </a:lnTo>
                  <a:lnTo>
                    <a:pt x="413" y="565"/>
                  </a:lnTo>
                  <a:lnTo>
                    <a:pt x="408" y="552"/>
                  </a:lnTo>
                  <a:lnTo>
                    <a:pt x="403" y="539"/>
                  </a:lnTo>
                  <a:lnTo>
                    <a:pt x="397" y="526"/>
                  </a:lnTo>
                  <a:lnTo>
                    <a:pt x="390" y="5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sp>
          <p:nvSpPr>
            <p:cNvPr id="177" name="Freeform 3860">
              <a:extLst>
                <a:ext uri="{FF2B5EF4-FFF2-40B4-BE49-F238E27FC236}">
                  <a16:creationId xmlns:a16="http://schemas.microsoft.com/office/drawing/2014/main" id="{FAA38EA9-11A1-46F9-90B6-88EED9956ED7}"/>
                </a:ext>
              </a:extLst>
            </p:cNvPr>
            <p:cNvSpPr>
              <a:spLocks noEditPoints="1"/>
            </p:cNvSpPr>
            <p:nvPr/>
          </p:nvSpPr>
          <p:spPr bwMode="auto">
            <a:xfrm>
              <a:off x="9879013" y="2500313"/>
              <a:ext cx="133350" cy="265113"/>
            </a:xfrm>
            <a:custGeom>
              <a:avLst/>
              <a:gdLst>
                <a:gd name="T0" fmla="*/ 382 w 421"/>
                <a:gd name="T1" fmla="*/ 676 h 832"/>
                <a:gd name="T2" fmla="*/ 349 w 421"/>
                <a:gd name="T3" fmla="*/ 737 h 832"/>
                <a:gd name="T4" fmla="*/ 296 w 421"/>
                <a:gd name="T5" fmla="*/ 781 h 832"/>
                <a:gd name="T6" fmla="*/ 229 w 421"/>
                <a:gd name="T7" fmla="*/ 802 h 832"/>
                <a:gd name="T8" fmla="*/ 157 w 421"/>
                <a:gd name="T9" fmla="*/ 795 h 832"/>
                <a:gd name="T10" fmla="*/ 96 w 421"/>
                <a:gd name="T11" fmla="*/ 761 h 832"/>
                <a:gd name="T12" fmla="*/ 52 w 421"/>
                <a:gd name="T13" fmla="*/ 708 h 832"/>
                <a:gd name="T14" fmla="*/ 30 w 421"/>
                <a:gd name="T15" fmla="*/ 640 h 832"/>
                <a:gd name="T16" fmla="*/ 35 w 421"/>
                <a:gd name="T17" fmla="*/ 582 h 832"/>
                <a:gd name="T18" fmla="*/ 53 w 421"/>
                <a:gd name="T19" fmla="*/ 534 h 832"/>
                <a:gd name="T20" fmla="*/ 103 w 421"/>
                <a:gd name="T21" fmla="*/ 481 h 832"/>
                <a:gd name="T22" fmla="*/ 139 w 421"/>
                <a:gd name="T23" fmla="*/ 459 h 832"/>
                <a:gd name="T24" fmla="*/ 177 w 421"/>
                <a:gd name="T25" fmla="*/ 447 h 832"/>
                <a:gd name="T26" fmla="*/ 216 w 421"/>
                <a:gd name="T27" fmla="*/ 444 h 832"/>
                <a:gd name="T28" fmla="*/ 260 w 421"/>
                <a:gd name="T29" fmla="*/ 454 h 832"/>
                <a:gd name="T30" fmla="*/ 322 w 421"/>
                <a:gd name="T31" fmla="*/ 490 h 832"/>
                <a:gd name="T32" fmla="*/ 368 w 421"/>
                <a:gd name="T33" fmla="*/ 546 h 832"/>
                <a:gd name="T34" fmla="*/ 390 w 421"/>
                <a:gd name="T35" fmla="*/ 607 h 832"/>
                <a:gd name="T36" fmla="*/ 332 w 421"/>
                <a:gd name="T37" fmla="*/ 0 h 832"/>
                <a:gd name="T38" fmla="*/ 292 w 421"/>
                <a:gd name="T39" fmla="*/ 11 h 832"/>
                <a:gd name="T40" fmla="*/ 267 w 421"/>
                <a:gd name="T41" fmla="*/ 28 h 832"/>
                <a:gd name="T42" fmla="*/ 153 w 421"/>
                <a:gd name="T43" fmla="*/ 238 h 832"/>
                <a:gd name="T44" fmla="*/ 30 w 421"/>
                <a:gd name="T45" fmla="*/ 514 h 832"/>
                <a:gd name="T46" fmla="*/ 8 w 421"/>
                <a:gd name="T47" fmla="*/ 565 h 832"/>
                <a:gd name="T48" fmla="*/ 0 w 421"/>
                <a:gd name="T49" fmla="*/ 622 h 832"/>
                <a:gd name="T50" fmla="*/ 5 w 421"/>
                <a:gd name="T51" fmla="*/ 665 h 832"/>
                <a:gd name="T52" fmla="*/ 36 w 421"/>
                <a:gd name="T53" fmla="*/ 740 h 832"/>
                <a:gd name="T54" fmla="*/ 93 w 421"/>
                <a:gd name="T55" fmla="*/ 797 h 832"/>
                <a:gd name="T56" fmla="*/ 168 w 421"/>
                <a:gd name="T57" fmla="*/ 828 h 832"/>
                <a:gd name="T58" fmla="*/ 211 w 421"/>
                <a:gd name="T59" fmla="*/ 832 h 832"/>
                <a:gd name="T60" fmla="*/ 291 w 421"/>
                <a:gd name="T61" fmla="*/ 816 h 832"/>
                <a:gd name="T62" fmla="*/ 358 w 421"/>
                <a:gd name="T63" fmla="*/ 772 h 832"/>
                <a:gd name="T64" fmla="*/ 403 w 421"/>
                <a:gd name="T65" fmla="*/ 708 h 832"/>
                <a:gd name="T66" fmla="*/ 421 w 421"/>
                <a:gd name="T67" fmla="*/ 627 h 832"/>
                <a:gd name="T68" fmla="*/ 398 w 421"/>
                <a:gd name="T69" fmla="*/ 297 h 832"/>
                <a:gd name="T70" fmla="*/ 337 w 421"/>
                <a:gd name="T71" fmla="*/ 320 h 832"/>
                <a:gd name="T72" fmla="*/ 320 w 421"/>
                <a:gd name="T73" fmla="*/ 338 h 832"/>
                <a:gd name="T74" fmla="*/ 316 w 421"/>
                <a:gd name="T75" fmla="*/ 355 h 832"/>
                <a:gd name="T76" fmla="*/ 309 w 421"/>
                <a:gd name="T77" fmla="*/ 365 h 832"/>
                <a:gd name="T78" fmla="*/ 297 w 421"/>
                <a:gd name="T79" fmla="*/ 367 h 832"/>
                <a:gd name="T80" fmla="*/ 288 w 421"/>
                <a:gd name="T81" fmla="*/ 360 h 832"/>
                <a:gd name="T82" fmla="*/ 286 w 421"/>
                <a:gd name="T83" fmla="*/ 343 h 832"/>
                <a:gd name="T84" fmla="*/ 301 w 421"/>
                <a:gd name="T85" fmla="*/ 312 h 832"/>
                <a:gd name="T86" fmla="*/ 333 w 421"/>
                <a:gd name="T87" fmla="*/ 287 h 832"/>
                <a:gd name="T88" fmla="*/ 379 w 421"/>
                <a:gd name="T89" fmla="*/ 270 h 832"/>
                <a:gd name="T90" fmla="*/ 421 w 421"/>
                <a:gd name="T91" fmla="*/ 36 h 832"/>
                <a:gd name="T92" fmla="*/ 417 w 421"/>
                <a:gd name="T93" fmla="*/ 26 h 832"/>
                <a:gd name="T94" fmla="*/ 384 w 421"/>
                <a:gd name="T95" fmla="*/ 6 h 832"/>
                <a:gd name="T96" fmla="*/ 343 w 421"/>
                <a:gd name="T97" fmla="*/ 0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1" h="832">
                  <a:moveTo>
                    <a:pt x="391" y="622"/>
                  </a:moveTo>
                  <a:lnTo>
                    <a:pt x="390" y="640"/>
                  </a:lnTo>
                  <a:lnTo>
                    <a:pt x="386" y="658"/>
                  </a:lnTo>
                  <a:lnTo>
                    <a:pt x="382" y="676"/>
                  </a:lnTo>
                  <a:lnTo>
                    <a:pt x="377" y="693"/>
                  </a:lnTo>
                  <a:lnTo>
                    <a:pt x="369" y="708"/>
                  </a:lnTo>
                  <a:lnTo>
                    <a:pt x="360" y="723"/>
                  </a:lnTo>
                  <a:lnTo>
                    <a:pt x="349" y="737"/>
                  </a:lnTo>
                  <a:lnTo>
                    <a:pt x="338" y="749"/>
                  </a:lnTo>
                  <a:lnTo>
                    <a:pt x="325" y="761"/>
                  </a:lnTo>
                  <a:lnTo>
                    <a:pt x="311" y="772"/>
                  </a:lnTo>
                  <a:lnTo>
                    <a:pt x="296" y="781"/>
                  </a:lnTo>
                  <a:lnTo>
                    <a:pt x="280" y="788"/>
                  </a:lnTo>
                  <a:lnTo>
                    <a:pt x="264" y="795"/>
                  </a:lnTo>
                  <a:lnTo>
                    <a:pt x="247" y="799"/>
                  </a:lnTo>
                  <a:lnTo>
                    <a:pt x="229" y="802"/>
                  </a:lnTo>
                  <a:lnTo>
                    <a:pt x="211" y="802"/>
                  </a:lnTo>
                  <a:lnTo>
                    <a:pt x="192" y="802"/>
                  </a:lnTo>
                  <a:lnTo>
                    <a:pt x="174" y="799"/>
                  </a:lnTo>
                  <a:lnTo>
                    <a:pt x="157" y="795"/>
                  </a:lnTo>
                  <a:lnTo>
                    <a:pt x="140" y="788"/>
                  </a:lnTo>
                  <a:lnTo>
                    <a:pt x="125" y="781"/>
                  </a:lnTo>
                  <a:lnTo>
                    <a:pt x="110" y="772"/>
                  </a:lnTo>
                  <a:lnTo>
                    <a:pt x="96" y="761"/>
                  </a:lnTo>
                  <a:lnTo>
                    <a:pt x="83" y="749"/>
                  </a:lnTo>
                  <a:lnTo>
                    <a:pt x="71" y="737"/>
                  </a:lnTo>
                  <a:lnTo>
                    <a:pt x="60" y="723"/>
                  </a:lnTo>
                  <a:lnTo>
                    <a:pt x="52" y="708"/>
                  </a:lnTo>
                  <a:lnTo>
                    <a:pt x="44" y="693"/>
                  </a:lnTo>
                  <a:lnTo>
                    <a:pt x="38" y="676"/>
                  </a:lnTo>
                  <a:lnTo>
                    <a:pt x="34" y="658"/>
                  </a:lnTo>
                  <a:lnTo>
                    <a:pt x="30" y="640"/>
                  </a:lnTo>
                  <a:lnTo>
                    <a:pt x="30" y="622"/>
                  </a:lnTo>
                  <a:lnTo>
                    <a:pt x="30" y="609"/>
                  </a:lnTo>
                  <a:lnTo>
                    <a:pt x="33" y="595"/>
                  </a:lnTo>
                  <a:lnTo>
                    <a:pt x="35" y="582"/>
                  </a:lnTo>
                  <a:lnTo>
                    <a:pt x="38" y="569"/>
                  </a:lnTo>
                  <a:lnTo>
                    <a:pt x="42" y="556"/>
                  </a:lnTo>
                  <a:lnTo>
                    <a:pt x="48" y="545"/>
                  </a:lnTo>
                  <a:lnTo>
                    <a:pt x="53" y="534"/>
                  </a:lnTo>
                  <a:lnTo>
                    <a:pt x="60" y="522"/>
                  </a:lnTo>
                  <a:lnTo>
                    <a:pt x="77" y="505"/>
                  </a:lnTo>
                  <a:lnTo>
                    <a:pt x="94" y="489"/>
                  </a:lnTo>
                  <a:lnTo>
                    <a:pt x="103" y="481"/>
                  </a:lnTo>
                  <a:lnTo>
                    <a:pt x="112" y="475"/>
                  </a:lnTo>
                  <a:lnTo>
                    <a:pt x="121" y="470"/>
                  </a:lnTo>
                  <a:lnTo>
                    <a:pt x="130" y="464"/>
                  </a:lnTo>
                  <a:lnTo>
                    <a:pt x="139" y="459"/>
                  </a:lnTo>
                  <a:lnTo>
                    <a:pt x="148" y="456"/>
                  </a:lnTo>
                  <a:lnTo>
                    <a:pt x="158" y="451"/>
                  </a:lnTo>
                  <a:lnTo>
                    <a:pt x="168" y="449"/>
                  </a:lnTo>
                  <a:lnTo>
                    <a:pt x="177" y="447"/>
                  </a:lnTo>
                  <a:lnTo>
                    <a:pt x="187" y="445"/>
                  </a:lnTo>
                  <a:lnTo>
                    <a:pt x="197" y="444"/>
                  </a:lnTo>
                  <a:lnTo>
                    <a:pt x="206" y="444"/>
                  </a:lnTo>
                  <a:lnTo>
                    <a:pt x="216" y="444"/>
                  </a:lnTo>
                  <a:lnTo>
                    <a:pt x="225" y="445"/>
                  </a:lnTo>
                  <a:lnTo>
                    <a:pt x="234" y="446"/>
                  </a:lnTo>
                  <a:lnTo>
                    <a:pt x="243" y="448"/>
                  </a:lnTo>
                  <a:lnTo>
                    <a:pt x="260" y="454"/>
                  </a:lnTo>
                  <a:lnTo>
                    <a:pt x="277" y="460"/>
                  </a:lnTo>
                  <a:lnTo>
                    <a:pt x="293" y="469"/>
                  </a:lnTo>
                  <a:lnTo>
                    <a:pt x="308" y="479"/>
                  </a:lnTo>
                  <a:lnTo>
                    <a:pt x="322" y="490"/>
                  </a:lnTo>
                  <a:lnTo>
                    <a:pt x="336" y="503"/>
                  </a:lnTo>
                  <a:lnTo>
                    <a:pt x="348" y="517"/>
                  </a:lnTo>
                  <a:lnTo>
                    <a:pt x="359" y="531"/>
                  </a:lnTo>
                  <a:lnTo>
                    <a:pt x="368" y="546"/>
                  </a:lnTo>
                  <a:lnTo>
                    <a:pt x="376" y="561"/>
                  </a:lnTo>
                  <a:lnTo>
                    <a:pt x="382" y="576"/>
                  </a:lnTo>
                  <a:lnTo>
                    <a:pt x="386" y="592"/>
                  </a:lnTo>
                  <a:lnTo>
                    <a:pt x="390" y="607"/>
                  </a:lnTo>
                  <a:lnTo>
                    <a:pt x="391" y="622"/>
                  </a:lnTo>
                  <a:lnTo>
                    <a:pt x="391" y="622"/>
                  </a:lnTo>
                  <a:close/>
                  <a:moveTo>
                    <a:pt x="343" y="0"/>
                  </a:moveTo>
                  <a:lnTo>
                    <a:pt x="332" y="0"/>
                  </a:lnTo>
                  <a:lnTo>
                    <a:pt x="321" y="2"/>
                  </a:lnTo>
                  <a:lnTo>
                    <a:pt x="310" y="4"/>
                  </a:lnTo>
                  <a:lnTo>
                    <a:pt x="301" y="6"/>
                  </a:lnTo>
                  <a:lnTo>
                    <a:pt x="292" y="11"/>
                  </a:lnTo>
                  <a:lnTo>
                    <a:pt x="284" y="15"/>
                  </a:lnTo>
                  <a:lnTo>
                    <a:pt x="276" y="20"/>
                  </a:lnTo>
                  <a:lnTo>
                    <a:pt x="270" y="26"/>
                  </a:lnTo>
                  <a:lnTo>
                    <a:pt x="267" y="28"/>
                  </a:lnTo>
                  <a:lnTo>
                    <a:pt x="266" y="31"/>
                  </a:lnTo>
                  <a:lnTo>
                    <a:pt x="213" y="178"/>
                  </a:lnTo>
                  <a:lnTo>
                    <a:pt x="155" y="236"/>
                  </a:lnTo>
                  <a:lnTo>
                    <a:pt x="153" y="238"/>
                  </a:lnTo>
                  <a:lnTo>
                    <a:pt x="152" y="240"/>
                  </a:lnTo>
                  <a:lnTo>
                    <a:pt x="31" y="510"/>
                  </a:lnTo>
                  <a:lnTo>
                    <a:pt x="31" y="513"/>
                  </a:lnTo>
                  <a:lnTo>
                    <a:pt x="30" y="514"/>
                  </a:lnTo>
                  <a:lnTo>
                    <a:pt x="24" y="525"/>
                  </a:lnTo>
                  <a:lnTo>
                    <a:pt x="18" y="538"/>
                  </a:lnTo>
                  <a:lnTo>
                    <a:pt x="12" y="551"/>
                  </a:lnTo>
                  <a:lnTo>
                    <a:pt x="8" y="565"/>
                  </a:lnTo>
                  <a:lnTo>
                    <a:pt x="5" y="579"/>
                  </a:lnTo>
                  <a:lnTo>
                    <a:pt x="3" y="593"/>
                  </a:lnTo>
                  <a:lnTo>
                    <a:pt x="0" y="607"/>
                  </a:lnTo>
                  <a:lnTo>
                    <a:pt x="0" y="622"/>
                  </a:lnTo>
                  <a:lnTo>
                    <a:pt x="0" y="633"/>
                  </a:lnTo>
                  <a:lnTo>
                    <a:pt x="1" y="643"/>
                  </a:lnTo>
                  <a:lnTo>
                    <a:pt x="3" y="654"/>
                  </a:lnTo>
                  <a:lnTo>
                    <a:pt x="5" y="665"/>
                  </a:lnTo>
                  <a:lnTo>
                    <a:pt x="9" y="685"/>
                  </a:lnTo>
                  <a:lnTo>
                    <a:pt x="16" y="704"/>
                  </a:lnTo>
                  <a:lnTo>
                    <a:pt x="25" y="723"/>
                  </a:lnTo>
                  <a:lnTo>
                    <a:pt x="36" y="740"/>
                  </a:lnTo>
                  <a:lnTo>
                    <a:pt x="48" y="756"/>
                  </a:lnTo>
                  <a:lnTo>
                    <a:pt x="62" y="771"/>
                  </a:lnTo>
                  <a:lnTo>
                    <a:pt x="77" y="785"/>
                  </a:lnTo>
                  <a:lnTo>
                    <a:pt x="93" y="797"/>
                  </a:lnTo>
                  <a:lnTo>
                    <a:pt x="110" y="807"/>
                  </a:lnTo>
                  <a:lnTo>
                    <a:pt x="128" y="816"/>
                  </a:lnTo>
                  <a:lnTo>
                    <a:pt x="147" y="823"/>
                  </a:lnTo>
                  <a:lnTo>
                    <a:pt x="168" y="828"/>
                  </a:lnTo>
                  <a:lnTo>
                    <a:pt x="178" y="830"/>
                  </a:lnTo>
                  <a:lnTo>
                    <a:pt x="189" y="831"/>
                  </a:lnTo>
                  <a:lnTo>
                    <a:pt x="200" y="832"/>
                  </a:lnTo>
                  <a:lnTo>
                    <a:pt x="211" y="832"/>
                  </a:lnTo>
                  <a:lnTo>
                    <a:pt x="232" y="831"/>
                  </a:lnTo>
                  <a:lnTo>
                    <a:pt x="252" y="829"/>
                  </a:lnTo>
                  <a:lnTo>
                    <a:pt x="272" y="823"/>
                  </a:lnTo>
                  <a:lnTo>
                    <a:pt x="291" y="816"/>
                  </a:lnTo>
                  <a:lnTo>
                    <a:pt x="309" y="807"/>
                  </a:lnTo>
                  <a:lnTo>
                    <a:pt x="326" y="798"/>
                  </a:lnTo>
                  <a:lnTo>
                    <a:pt x="343" y="786"/>
                  </a:lnTo>
                  <a:lnTo>
                    <a:pt x="358" y="772"/>
                  </a:lnTo>
                  <a:lnTo>
                    <a:pt x="370" y="758"/>
                  </a:lnTo>
                  <a:lnTo>
                    <a:pt x="383" y="742"/>
                  </a:lnTo>
                  <a:lnTo>
                    <a:pt x="394" y="725"/>
                  </a:lnTo>
                  <a:lnTo>
                    <a:pt x="403" y="708"/>
                  </a:lnTo>
                  <a:lnTo>
                    <a:pt x="410" y="688"/>
                  </a:lnTo>
                  <a:lnTo>
                    <a:pt x="415" y="669"/>
                  </a:lnTo>
                  <a:lnTo>
                    <a:pt x="419" y="648"/>
                  </a:lnTo>
                  <a:lnTo>
                    <a:pt x="421" y="627"/>
                  </a:lnTo>
                  <a:lnTo>
                    <a:pt x="421" y="626"/>
                  </a:lnTo>
                  <a:lnTo>
                    <a:pt x="421" y="626"/>
                  </a:lnTo>
                  <a:lnTo>
                    <a:pt x="421" y="293"/>
                  </a:lnTo>
                  <a:lnTo>
                    <a:pt x="398" y="297"/>
                  </a:lnTo>
                  <a:lnTo>
                    <a:pt x="377" y="301"/>
                  </a:lnTo>
                  <a:lnTo>
                    <a:pt x="360" y="308"/>
                  </a:lnTo>
                  <a:lnTo>
                    <a:pt x="344" y="315"/>
                  </a:lnTo>
                  <a:lnTo>
                    <a:pt x="337" y="320"/>
                  </a:lnTo>
                  <a:lnTo>
                    <a:pt x="332" y="324"/>
                  </a:lnTo>
                  <a:lnTo>
                    <a:pt x="328" y="328"/>
                  </a:lnTo>
                  <a:lnTo>
                    <a:pt x="323" y="333"/>
                  </a:lnTo>
                  <a:lnTo>
                    <a:pt x="320" y="338"/>
                  </a:lnTo>
                  <a:lnTo>
                    <a:pt x="318" y="342"/>
                  </a:lnTo>
                  <a:lnTo>
                    <a:pt x="316" y="347"/>
                  </a:lnTo>
                  <a:lnTo>
                    <a:pt x="316" y="352"/>
                  </a:lnTo>
                  <a:lnTo>
                    <a:pt x="316" y="355"/>
                  </a:lnTo>
                  <a:lnTo>
                    <a:pt x="315" y="358"/>
                  </a:lnTo>
                  <a:lnTo>
                    <a:pt x="312" y="360"/>
                  </a:lnTo>
                  <a:lnTo>
                    <a:pt x="311" y="362"/>
                  </a:lnTo>
                  <a:lnTo>
                    <a:pt x="309" y="365"/>
                  </a:lnTo>
                  <a:lnTo>
                    <a:pt x="306" y="366"/>
                  </a:lnTo>
                  <a:lnTo>
                    <a:pt x="304" y="367"/>
                  </a:lnTo>
                  <a:lnTo>
                    <a:pt x="301" y="367"/>
                  </a:lnTo>
                  <a:lnTo>
                    <a:pt x="297" y="367"/>
                  </a:lnTo>
                  <a:lnTo>
                    <a:pt x="294" y="366"/>
                  </a:lnTo>
                  <a:lnTo>
                    <a:pt x="292" y="365"/>
                  </a:lnTo>
                  <a:lnTo>
                    <a:pt x="290" y="362"/>
                  </a:lnTo>
                  <a:lnTo>
                    <a:pt x="288" y="360"/>
                  </a:lnTo>
                  <a:lnTo>
                    <a:pt x="287" y="358"/>
                  </a:lnTo>
                  <a:lnTo>
                    <a:pt x="286" y="355"/>
                  </a:lnTo>
                  <a:lnTo>
                    <a:pt x="286" y="352"/>
                  </a:lnTo>
                  <a:lnTo>
                    <a:pt x="286" y="343"/>
                  </a:lnTo>
                  <a:lnTo>
                    <a:pt x="288" y="336"/>
                  </a:lnTo>
                  <a:lnTo>
                    <a:pt x="291" y="327"/>
                  </a:lnTo>
                  <a:lnTo>
                    <a:pt x="295" y="320"/>
                  </a:lnTo>
                  <a:lnTo>
                    <a:pt x="301" y="312"/>
                  </a:lnTo>
                  <a:lnTo>
                    <a:pt x="307" y="306"/>
                  </a:lnTo>
                  <a:lnTo>
                    <a:pt x="315" y="299"/>
                  </a:lnTo>
                  <a:lnTo>
                    <a:pt x="323" y="293"/>
                  </a:lnTo>
                  <a:lnTo>
                    <a:pt x="333" y="287"/>
                  </a:lnTo>
                  <a:lnTo>
                    <a:pt x="344" y="282"/>
                  </a:lnTo>
                  <a:lnTo>
                    <a:pt x="354" y="278"/>
                  </a:lnTo>
                  <a:lnTo>
                    <a:pt x="366" y="273"/>
                  </a:lnTo>
                  <a:lnTo>
                    <a:pt x="379" y="270"/>
                  </a:lnTo>
                  <a:lnTo>
                    <a:pt x="392" y="267"/>
                  </a:lnTo>
                  <a:lnTo>
                    <a:pt x="406" y="265"/>
                  </a:lnTo>
                  <a:lnTo>
                    <a:pt x="421" y="263"/>
                  </a:lnTo>
                  <a:lnTo>
                    <a:pt x="421" y="36"/>
                  </a:lnTo>
                  <a:lnTo>
                    <a:pt x="421" y="33"/>
                  </a:lnTo>
                  <a:lnTo>
                    <a:pt x="420" y="31"/>
                  </a:lnTo>
                  <a:lnTo>
                    <a:pt x="419" y="28"/>
                  </a:lnTo>
                  <a:lnTo>
                    <a:pt x="417" y="26"/>
                  </a:lnTo>
                  <a:lnTo>
                    <a:pt x="410" y="20"/>
                  </a:lnTo>
                  <a:lnTo>
                    <a:pt x="403" y="15"/>
                  </a:lnTo>
                  <a:lnTo>
                    <a:pt x="394" y="11"/>
                  </a:lnTo>
                  <a:lnTo>
                    <a:pt x="384" y="6"/>
                  </a:lnTo>
                  <a:lnTo>
                    <a:pt x="375" y="4"/>
                  </a:lnTo>
                  <a:lnTo>
                    <a:pt x="365" y="2"/>
                  </a:lnTo>
                  <a:lnTo>
                    <a:pt x="354" y="0"/>
                  </a:lnTo>
                  <a:lnTo>
                    <a:pt x="343" y="0"/>
                  </a:lnTo>
                  <a:lnTo>
                    <a:pt x="3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sp>
          <p:nvSpPr>
            <p:cNvPr id="178" name="Freeform 3861">
              <a:extLst>
                <a:ext uri="{FF2B5EF4-FFF2-40B4-BE49-F238E27FC236}">
                  <a16:creationId xmlns:a16="http://schemas.microsoft.com/office/drawing/2014/main" id="{5FE4E2E6-EF5D-41E2-80BA-16AD162C4D0C}"/>
                </a:ext>
              </a:extLst>
            </p:cNvPr>
            <p:cNvSpPr>
              <a:spLocks/>
            </p:cNvSpPr>
            <p:nvPr/>
          </p:nvSpPr>
          <p:spPr bwMode="auto">
            <a:xfrm>
              <a:off x="9902825" y="2659063"/>
              <a:ext cx="46038" cy="46038"/>
            </a:xfrm>
            <a:custGeom>
              <a:avLst/>
              <a:gdLst>
                <a:gd name="T0" fmla="*/ 2 w 144"/>
                <a:gd name="T1" fmla="*/ 132 h 143"/>
                <a:gd name="T2" fmla="*/ 4 w 144"/>
                <a:gd name="T3" fmla="*/ 137 h 143"/>
                <a:gd name="T4" fmla="*/ 7 w 144"/>
                <a:gd name="T5" fmla="*/ 140 h 143"/>
                <a:gd name="T6" fmla="*/ 12 w 144"/>
                <a:gd name="T7" fmla="*/ 143 h 143"/>
                <a:gd name="T8" fmla="*/ 19 w 144"/>
                <a:gd name="T9" fmla="*/ 143 h 143"/>
                <a:gd name="T10" fmla="*/ 24 w 144"/>
                <a:gd name="T11" fmla="*/ 140 h 143"/>
                <a:gd name="T12" fmla="*/ 28 w 144"/>
                <a:gd name="T13" fmla="*/ 137 h 143"/>
                <a:gd name="T14" fmla="*/ 31 w 144"/>
                <a:gd name="T15" fmla="*/ 132 h 143"/>
                <a:gd name="T16" fmla="*/ 32 w 144"/>
                <a:gd name="T17" fmla="*/ 118 h 143"/>
                <a:gd name="T18" fmla="*/ 35 w 144"/>
                <a:gd name="T19" fmla="*/ 98 h 143"/>
                <a:gd name="T20" fmla="*/ 42 w 144"/>
                <a:gd name="T21" fmla="*/ 81 h 143"/>
                <a:gd name="T22" fmla="*/ 53 w 144"/>
                <a:gd name="T23" fmla="*/ 65 h 143"/>
                <a:gd name="T24" fmla="*/ 67 w 144"/>
                <a:gd name="T25" fmla="*/ 52 h 143"/>
                <a:gd name="T26" fmla="*/ 82 w 144"/>
                <a:gd name="T27" fmla="*/ 41 h 143"/>
                <a:gd name="T28" fmla="*/ 100 w 144"/>
                <a:gd name="T29" fmla="*/ 34 h 143"/>
                <a:gd name="T30" fmla="*/ 120 w 144"/>
                <a:gd name="T31" fmla="*/ 30 h 143"/>
                <a:gd name="T32" fmla="*/ 132 w 144"/>
                <a:gd name="T33" fmla="*/ 30 h 143"/>
                <a:gd name="T34" fmla="*/ 138 w 144"/>
                <a:gd name="T35" fmla="*/ 26 h 143"/>
                <a:gd name="T36" fmla="*/ 142 w 144"/>
                <a:gd name="T37" fmla="*/ 23 h 143"/>
                <a:gd name="T38" fmla="*/ 144 w 144"/>
                <a:gd name="T39" fmla="*/ 18 h 143"/>
                <a:gd name="T40" fmla="*/ 144 w 144"/>
                <a:gd name="T41" fmla="*/ 11 h 143"/>
                <a:gd name="T42" fmla="*/ 142 w 144"/>
                <a:gd name="T43" fmla="*/ 6 h 143"/>
                <a:gd name="T44" fmla="*/ 138 w 144"/>
                <a:gd name="T45" fmla="*/ 2 h 143"/>
                <a:gd name="T46" fmla="*/ 132 w 144"/>
                <a:gd name="T47" fmla="*/ 0 h 143"/>
                <a:gd name="T48" fmla="*/ 116 w 144"/>
                <a:gd name="T49" fmla="*/ 0 h 143"/>
                <a:gd name="T50" fmla="*/ 92 w 144"/>
                <a:gd name="T51" fmla="*/ 5 h 143"/>
                <a:gd name="T52" fmla="*/ 68 w 144"/>
                <a:gd name="T53" fmla="*/ 15 h 143"/>
                <a:gd name="T54" fmla="*/ 48 w 144"/>
                <a:gd name="T55" fmla="*/ 29 h 143"/>
                <a:gd name="T56" fmla="*/ 31 w 144"/>
                <a:gd name="T57" fmla="*/ 46 h 143"/>
                <a:gd name="T58" fmla="*/ 17 w 144"/>
                <a:gd name="T59" fmla="*/ 67 h 143"/>
                <a:gd name="T60" fmla="*/ 7 w 144"/>
                <a:gd name="T61" fmla="*/ 90 h 143"/>
                <a:gd name="T62" fmla="*/ 2 w 144"/>
                <a:gd name="T63" fmla="*/ 1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3">
                  <a:moveTo>
                    <a:pt x="0" y="128"/>
                  </a:moveTo>
                  <a:lnTo>
                    <a:pt x="2" y="132"/>
                  </a:lnTo>
                  <a:lnTo>
                    <a:pt x="2" y="134"/>
                  </a:lnTo>
                  <a:lnTo>
                    <a:pt x="4" y="137"/>
                  </a:lnTo>
                  <a:lnTo>
                    <a:pt x="5" y="139"/>
                  </a:lnTo>
                  <a:lnTo>
                    <a:pt x="7" y="140"/>
                  </a:lnTo>
                  <a:lnTo>
                    <a:pt x="10" y="142"/>
                  </a:lnTo>
                  <a:lnTo>
                    <a:pt x="12" y="143"/>
                  </a:lnTo>
                  <a:lnTo>
                    <a:pt x="15" y="143"/>
                  </a:lnTo>
                  <a:lnTo>
                    <a:pt x="19" y="143"/>
                  </a:lnTo>
                  <a:lnTo>
                    <a:pt x="22" y="142"/>
                  </a:lnTo>
                  <a:lnTo>
                    <a:pt x="24" y="140"/>
                  </a:lnTo>
                  <a:lnTo>
                    <a:pt x="26" y="139"/>
                  </a:lnTo>
                  <a:lnTo>
                    <a:pt x="28" y="137"/>
                  </a:lnTo>
                  <a:lnTo>
                    <a:pt x="29" y="134"/>
                  </a:lnTo>
                  <a:lnTo>
                    <a:pt x="31" y="132"/>
                  </a:lnTo>
                  <a:lnTo>
                    <a:pt x="31" y="128"/>
                  </a:lnTo>
                  <a:lnTo>
                    <a:pt x="32" y="118"/>
                  </a:lnTo>
                  <a:lnTo>
                    <a:pt x="33" y="108"/>
                  </a:lnTo>
                  <a:lnTo>
                    <a:pt x="35" y="98"/>
                  </a:lnTo>
                  <a:lnTo>
                    <a:pt x="39" y="90"/>
                  </a:lnTo>
                  <a:lnTo>
                    <a:pt x="42" y="81"/>
                  </a:lnTo>
                  <a:lnTo>
                    <a:pt x="48" y="73"/>
                  </a:lnTo>
                  <a:lnTo>
                    <a:pt x="53" y="65"/>
                  </a:lnTo>
                  <a:lnTo>
                    <a:pt x="59" y="59"/>
                  </a:lnTo>
                  <a:lnTo>
                    <a:pt x="67" y="52"/>
                  </a:lnTo>
                  <a:lnTo>
                    <a:pt x="74" y="47"/>
                  </a:lnTo>
                  <a:lnTo>
                    <a:pt x="82" y="41"/>
                  </a:lnTo>
                  <a:lnTo>
                    <a:pt x="92" y="37"/>
                  </a:lnTo>
                  <a:lnTo>
                    <a:pt x="100" y="34"/>
                  </a:lnTo>
                  <a:lnTo>
                    <a:pt x="110" y="32"/>
                  </a:lnTo>
                  <a:lnTo>
                    <a:pt x="120" y="30"/>
                  </a:lnTo>
                  <a:lnTo>
                    <a:pt x="129" y="30"/>
                  </a:lnTo>
                  <a:lnTo>
                    <a:pt x="132" y="30"/>
                  </a:lnTo>
                  <a:lnTo>
                    <a:pt x="136" y="29"/>
                  </a:lnTo>
                  <a:lnTo>
                    <a:pt x="138" y="26"/>
                  </a:lnTo>
                  <a:lnTo>
                    <a:pt x="140" y="25"/>
                  </a:lnTo>
                  <a:lnTo>
                    <a:pt x="142" y="23"/>
                  </a:lnTo>
                  <a:lnTo>
                    <a:pt x="143" y="20"/>
                  </a:lnTo>
                  <a:lnTo>
                    <a:pt x="144" y="18"/>
                  </a:lnTo>
                  <a:lnTo>
                    <a:pt x="144" y="15"/>
                  </a:lnTo>
                  <a:lnTo>
                    <a:pt x="144" y="11"/>
                  </a:lnTo>
                  <a:lnTo>
                    <a:pt x="143" y="8"/>
                  </a:lnTo>
                  <a:lnTo>
                    <a:pt x="142" y="6"/>
                  </a:lnTo>
                  <a:lnTo>
                    <a:pt x="140" y="4"/>
                  </a:lnTo>
                  <a:lnTo>
                    <a:pt x="138" y="2"/>
                  </a:lnTo>
                  <a:lnTo>
                    <a:pt x="136" y="1"/>
                  </a:lnTo>
                  <a:lnTo>
                    <a:pt x="132" y="0"/>
                  </a:lnTo>
                  <a:lnTo>
                    <a:pt x="129" y="0"/>
                  </a:lnTo>
                  <a:lnTo>
                    <a:pt x="116" y="0"/>
                  </a:lnTo>
                  <a:lnTo>
                    <a:pt x="103" y="2"/>
                  </a:lnTo>
                  <a:lnTo>
                    <a:pt x="92" y="5"/>
                  </a:lnTo>
                  <a:lnTo>
                    <a:pt x="80" y="9"/>
                  </a:lnTo>
                  <a:lnTo>
                    <a:pt x="68" y="15"/>
                  </a:lnTo>
                  <a:lnTo>
                    <a:pt x="57" y="21"/>
                  </a:lnTo>
                  <a:lnTo>
                    <a:pt x="48" y="29"/>
                  </a:lnTo>
                  <a:lnTo>
                    <a:pt x="38" y="37"/>
                  </a:lnTo>
                  <a:lnTo>
                    <a:pt x="31" y="46"/>
                  </a:lnTo>
                  <a:lnTo>
                    <a:pt x="23" y="56"/>
                  </a:lnTo>
                  <a:lnTo>
                    <a:pt x="17" y="67"/>
                  </a:lnTo>
                  <a:lnTo>
                    <a:pt x="11" y="78"/>
                  </a:lnTo>
                  <a:lnTo>
                    <a:pt x="7" y="90"/>
                  </a:lnTo>
                  <a:lnTo>
                    <a:pt x="4" y="103"/>
                  </a:lnTo>
                  <a:lnTo>
                    <a:pt x="2" y="115"/>
                  </a:lnTo>
                  <a:lnTo>
                    <a:pt x="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sp>
          <p:nvSpPr>
            <p:cNvPr id="179" name="Freeform 3862">
              <a:extLst>
                <a:ext uri="{FF2B5EF4-FFF2-40B4-BE49-F238E27FC236}">
                  <a16:creationId xmlns:a16="http://schemas.microsoft.com/office/drawing/2014/main" id="{BC5F3C89-C1A7-482A-A6CC-487DCE74A578}"/>
                </a:ext>
              </a:extLst>
            </p:cNvPr>
            <p:cNvSpPr>
              <a:spLocks/>
            </p:cNvSpPr>
            <p:nvPr/>
          </p:nvSpPr>
          <p:spPr bwMode="auto">
            <a:xfrm>
              <a:off x="10059988" y="2659063"/>
              <a:ext cx="44450" cy="46038"/>
            </a:xfrm>
            <a:custGeom>
              <a:avLst/>
              <a:gdLst>
                <a:gd name="T0" fmla="*/ 115 w 144"/>
                <a:gd name="T1" fmla="*/ 0 h 143"/>
                <a:gd name="T2" fmla="*/ 90 w 144"/>
                <a:gd name="T3" fmla="*/ 5 h 143"/>
                <a:gd name="T4" fmla="*/ 66 w 144"/>
                <a:gd name="T5" fmla="*/ 15 h 143"/>
                <a:gd name="T6" fmla="*/ 46 w 144"/>
                <a:gd name="T7" fmla="*/ 29 h 143"/>
                <a:gd name="T8" fmla="*/ 29 w 144"/>
                <a:gd name="T9" fmla="*/ 46 h 143"/>
                <a:gd name="T10" fmla="*/ 15 w 144"/>
                <a:gd name="T11" fmla="*/ 67 h 143"/>
                <a:gd name="T12" fmla="*/ 5 w 144"/>
                <a:gd name="T13" fmla="*/ 90 h 143"/>
                <a:gd name="T14" fmla="*/ 0 w 144"/>
                <a:gd name="T15" fmla="*/ 115 h 143"/>
                <a:gd name="T16" fmla="*/ 0 w 144"/>
                <a:gd name="T17" fmla="*/ 132 h 143"/>
                <a:gd name="T18" fmla="*/ 2 w 144"/>
                <a:gd name="T19" fmla="*/ 137 h 143"/>
                <a:gd name="T20" fmla="*/ 6 w 144"/>
                <a:gd name="T21" fmla="*/ 140 h 143"/>
                <a:gd name="T22" fmla="*/ 12 w 144"/>
                <a:gd name="T23" fmla="*/ 143 h 143"/>
                <a:gd name="T24" fmla="*/ 17 w 144"/>
                <a:gd name="T25" fmla="*/ 143 h 143"/>
                <a:gd name="T26" fmla="*/ 22 w 144"/>
                <a:gd name="T27" fmla="*/ 140 h 143"/>
                <a:gd name="T28" fmla="*/ 27 w 144"/>
                <a:gd name="T29" fmla="*/ 137 h 143"/>
                <a:gd name="T30" fmla="*/ 29 w 144"/>
                <a:gd name="T31" fmla="*/ 132 h 143"/>
                <a:gd name="T32" fmla="*/ 30 w 144"/>
                <a:gd name="T33" fmla="*/ 118 h 143"/>
                <a:gd name="T34" fmla="*/ 34 w 144"/>
                <a:gd name="T35" fmla="*/ 98 h 143"/>
                <a:gd name="T36" fmla="*/ 42 w 144"/>
                <a:gd name="T37" fmla="*/ 81 h 143"/>
                <a:gd name="T38" fmla="*/ 52 w 144"/>
                <a:gd name="T39" fmla="*/ 65 h 143"/>
                <a:gd name="T40" fmla="*/ 65 w 144"/>
                <a:gd name="T41" fmla="*/ 52 h 143"/>
                <a:gd name="T42" fmla="*/ 81 w 144"/>
                <a:gd name="T43" fmla="*/ 41 h 143"/>
                <a:gd name="T44" fmla="*/ 98 w 144"/>
                <a:gd name="T45" fmla="*/ 34 h 143"/>
                <a:gd name="T46" fmla="*/ 118 w 144"/>
                <a:gd name="T47" fmla="*/ 30 h 143"/>
                <a:gd name="T48" fmla="*/ 131 w 144"/>
                <a:gd name="T49" fmla="*/ 30 h 143"/>
                <a:gd name="T50" fmla="*/ 136 w 144"/>
                <a:gd name="T51" fmla="*/ 26 h 143"/>
                <a:gd name="T52" fmla="*/ 140 w 144"/>
                <a:gd name="T53" fmla="*/ 23 h 143"/>
                <a:gd name="T54" fmla="*/ 142 w 144"/>
                <a:gd name="T55" fmla="*/ 18 h 143"/>
                <a:gd name="T56" fmla="*/ 142 w 144"/>
                <a:gd name="T57" fmla="*/ 11 h 143"/>
                <a:gd name="T58" fmla="*/ 140 w 144"/>
                <a:gd name="T59" fmla="*/ 6 h 143"/>
                <a:gd name="T60" fmla="*/ 136 w 144"/>
                <a:gd name="T61" fmla="*/ 2 h 143"/>
                <a:gd name="T62" fmla="*/ 131 w 144"/>
                <a:gd name="T63" fmla="*/ 0 h 143"/>
                <a:gd name="T64" fmla="*/ 129 w 144"/>
                <a:gd name="T6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43">
                  <a:moveTo>
                    <a:pt x="129" y="0"/>
                  </a:moveTo>
                  <a:lnTo>
                    <a:pt x="115" y="0"/>
                  </a:lnTo>
                  <a:lnTo>
                    <a:pt x="102" y="2"/>
                  </a:lnTo>
                  <a:lnTo>
                    <a:pt x="90" y="5"/>
                  </a:lnTo>
                  <a:lnTo>
                    <a:pt x="78" y="9"/>
                  </a:lnTo>
                  <a:lnTo>
                    <a:pt x="66" y="15"/>
                  </a:lnTo>
                  <a:lnTo>
                    <a:pt x="57" y="21"/>
                  </a:lnTo>
                  <a:lnTo>
                    <a:pt x="46" y="29"/>
                  </a:lnTo>
                  <a:lnTo>
                    <a:pt x="37" y="37"/>
                  </a:lnTo>
                  <a:lnTo>
                    <a:pt x="29" y="46"/>
                  </a:lnTo>
                  <a:lnTo>
                    <a:pt x="21" y="56"/>
                  </a:lnTo>
                  <a:lnTo>
                    <a:pt x="15" y="67"/>
                  </a:lnTo>
                  <a:lnTo>
                    <a:pt x="9" y="78"/>
                  </a:lnTo>
                  <a:lnTo>
                    <a:pt x="5" y="90"/>
                  </a:lnTo>
                  <a:lnTo>
                    <a:pt x="2" y="103"/>
                  </a:lnTo>
                  <a:lnTo>
                    <a:pt x="0" y="115"/>
                  </a:lnTo>
                  <a:lnTo>
                    <a:pt x="0" y="128"/>
                  </a:lnTo>
                  <a:lnTo>
                    <a:pt x="0" y="132"/>
                  </a:lnTo>
                  <a:lnTo>
                    <a:pt x="1" y="134"/>
                  </a:lnTo>
                  <a:lnTo>
                    <a:pt x="2" y="137"/>
                  </a:lnTo>
                  <a:lnTo>
                    <a:pt x="4" y="139"/>
                  </a:lnTo>
                  <a:lnTo>
                    <a:pt x="6" y="140"/>
                  </a:lnTo>
                  <a:lnTo>
                    <a:pt x="8" y="142"/>
                  </a:lnTo>
                  <a:lnTo>
                    <a:pt x="12" y="143"/>
                  </a:lnTo>
                  <a:lnTo>
                    <a:pt x="15" y="143"/>
                  </a:lnTo>
                  <a:lnTo>
                    <a:pt x="17" y="143"/>
                  </a:lnTo>
                  <a:lnTo>
                    <a:pt x="20" y="142"/>
                  </a:lnTo>
                  <a:lnTo>
                    <a:pt x="22" y="140"/>
                  </a:lnTo>
                  <a:lnTo>
                    <a:pt x="24" y="139"/>
                  </a:lnTo>
                  <a:lnTo>
                    <a:pt x="27" y="137"/>
                  </a:lnTo>
                  <a:lnTo>
                    <a:pt x="28" y="134"/>
                  </a:lnTo>
                  <a:lnTo>
                    <a:pt x="29" y="132"/>
                  </a:lnTo>
                  <a:lnTo>
                    <a:pt x="30" y="128"/>
                  </a:lnTo>
                  <a:lnTo>
                    <a:pt x="30" y="118"/>
                  </a:lnTo>
                  <a:lnTo>
                    <a:pt x="31" y="108"/>
                  </a:lnTo>
                  <a:lnTo>
                    <a:pt x="34" y="98"/>
                  </a:lnTo>
                  <a:lnTo>
                    <a:pt x="37" y="90"/>
                  </a:lnTo>
                  <a:lnTo>
                    <a:pt x="42" y="81"/>
                  </a:lnTo>
                  <a:lnTo>
                    <a:pt x="46" y="73"/>
                  </a:lnTo>
                  <a:lnTo>
                    <a:pt x="52" y="65"/>
                  </a:lnTo>
                  <a:lnTo>
                    <a:pt x="59" y="59"/>
                  </a:lnTo>
                  <a:lnTo>
                    <a:pt x="65" y="52"/>
                  </a:lnTo>
                  <a:lnTo>
                    <a:pt x="73" y="47"/>
                  </a:lnTo>
                  <a:lnTo>
                    <a:pt x="81" y="41"/>
                  </a:lnTo>
                  <a:lnTo>
                    <a:pt x="90" y="37"/>
                  </a:lnTo>
                  <a:lnTo>
                    <a:pt x="98" y="34"/>
                  </a:lnTo>
                  <a:lnTo>
                    <a:pt x="108" y="32"/>
                  </a:lnTo>
                  <a:lnTo>
                    <a:pt x="118" y="30"/>
                  </a:lnTo>
                  <a:lnTo>
                    <a:pt x="129" y="30"/>
                  </a:lnTo>
                  <a:lnTo>
                    <a:pt x="131" y="30"/>
                  </a:lnTo>
                  <a:lnTo>
                    <a:pt x="134" y="29"/>
                  </a:lnTo>
                  <a:lnTo>
                    <a:pt x="136" y="26"/>
                  </a:lnTo>
                  <a:lnTo>
                    <a:pt x="138" y="25"/>
                  </a:lnTo>
                  <a:lnTo>
                    <a:pt x="140" y="23"/>
                  </a:lnTo>
                  <a:lnTo>
                    <a:pt x="141" y="20"/>
                  </a:lnTo>
                  <a:lnTo>
                    <a:pt x="142" y="18"/>
                  </a:lnTo>
                  <a:lnTo>
                    <a:pt x="144" y="15"/>
                  </a:lnTo>
                  <a:lnTo>
                    <a:pt x="142" y="11"/>
                  </a:lnTo>
                  <a:lnTo>
                    <a:pt x="141" y="8"/>
                  </a:lnTo>
                  <a:lnTo>
                    <a:pt x="140" y="6"/>
                  </a:lnTo>
                  <a:lnTo>
                    <a:pt x="138" y="4"/>
                  </a:lnTo>
                  <a:lnTo>
                    <a:pt x="136" y="2"/>
                  </a:lnTo>
                  <a:lnTo>
                    <a:pt x="134" y="1"/>
                  </a:lnTo>
                  <a:lnTo>
                    <a:pt x="131" y="0"/>
                  </a:lnTo>
                  <a:lnTo>
                    <a:pt x="129" y="0"/>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mj-lt"/>
              </a:endParaRPr>
            </a:p>
          </p:txBody>
        </p:sp>
      </p:grpSp>
      <p:sp>
        <p:nvSpPr>
          <p:cNvPr id="170" name="TextBox 169">
            <a:extLst>
              <a:ext uri="{FF2B5EF4-FFF2-40B4-BE49-F238E27FC236}">
                <a16:creationId xmlns:a16="http://schemas.microsoft.com/office/drawing/2014/main" id="{C66ED090-369C-490D-887B-19C18EA591E3}"/>
              </a:ext>
            </a:extLst>
          </p:cNvPr>
          <p:cNvSpPr txBox="1"/>
          <p:nvPr/>
        </p:nvSpPr>
        <p:spPr>
          <a:xfrm>
            <a:off x="7901716" y="4168906"/>
            <a:ext cx="3860129" cy="738664"/>
          </a:xfrm>
          <a:prstGeom prst="rect">
            <a:avLst/>
          </a:prstGeom>
          <a:noFill/>
        </p:spPr>
        <p:txBody>
          <a:bodyPr wrap="square" lIns="0" tIns="0" rIns="0" bIns="0" rtlCol="0">
            <a:spAutoFit/>
          </a:bodyPr>
          <a:lstStyle/>
          <a:p>
            <a:r>
              <a:rPr lang="en-US" sz="1600" dirty="0">
                <a:latin typeface="+mj-lt"/>
              </a:rPr>
              <a:t>Cost Reduction, Synergies, Minimization and Saving. </a:t>
            </a:r>
          </a:p>
          <a:p>
            <a:r>
              <a:rPr lang="en-US" sz="1600" dirty="0">
                <a:latin typeface="+mj-lt"/>
              </a:rPr>
              <a:t>Private Sector </a:t>
            </a:r>
            <a:r>
              <a:rPr lang="en-US" sz="1600" dirty="0" err="1">
                <a:latin typeface="+mj-lt"/>
              </a:rPr>
              <a:t>Engagment</a:t>
            </a:r>
            <a:endParaRPr lang="en-US" sz="1600" dirty="0">
              <a:latin typeface="+mj-lt"/>
            </a:endParaRPr>
          </a:p>
        </p:txBody>
      </p:sp>
      <p:grpSp>
        <p:nvGrpSpPr>
          <p:cNvPr id="183" name="Group 182" descr="This image is an icon coins and paper money. ">
            <a:extLst>
              <a:ext uri="{FF2B5EF4-FFF2-40B4-BE49-F238E27FC236}">
                <a16:creationId xmlns:a16="http://schemas.microsoft.com/office/drawing/2014/main" id="{6D205CE3-4876-4539-B106-24A988A06D0B}"/>
              </a:ext>
            </a:extLst>
          </p:cNvPr>
          <p:cNvGrpSpPr/>
          <p:nvPr/>
        </p:nvGrpSpPr>
        <p:grpSpPr>
          <a:xfrm>
            <a:off x="7144907" y="5971523"/>
            <a:ext cx="275209" cy="276737"/>
            <a:chOff x="3746500" y="1344613"/>
            <a:chExt cx="285750" cy="287338"/>
          </a:xfrm>
          <a:solidFill>
            <a:schemeClr val="bg1"/>
          </a:solidFill>
          <a:effectLst/>
        </p:grpSpPr>
        <p:sp>
          <p:nvSpPr>
            <p:cNvPr id="184" name="Freeform 497">
              <a:extLst>
                <a:ext uri="{FF2B5EF4-FFF2-40B4-BE49-F238E27FC236}">
                  <a16:creationId xmlns:a16="http://schemas.microsoft.com/office/drawing/2014/main" id="{11C8E758-EBBC-4356-8771-1364C410B127}"/>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5" name="Freeform 498">
              <a:extLst>
                <a:ext uri="{FF2B5EF4-FFF2-40B4-BE49-F238E27FC236}">
                  <a16:creationId xmlns:a16="http://schemas.microsoft.com/office/drawing/2014/main" id="{E116885A-F6E8-44C4-BD85-ADCD0E8ADF8B}"/>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6" name="Freeform 499">
              <a:extLst>
                <a:ext uri="{FF2B5EF4-FFF2-40B4-BE49-F238E27FC236}">
                  <a16:creationId xmlns:a16="http://schemas.microsoft.com/office/drawing/2014/main" id="{BF723C2A-68AB-402A-BD7B-74F250598CF3}"/>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7" name="Freeform 500">
              <a:extLst>
                <a:ext uri="{FF2B5EF4-FFF2-40B4-BE49-F238E27FC236}">
                  <a16:creationId xmlns:a16="http://schemas.microsoft.com/office/drawing/2014/main" id="{8CCE3DC2-BC96-4CB2-BA52-FB839C44EB2A}"/>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8" name="Freeform 501">
              <a:extLst>
                <a:ext uri="{FF2B5EF4-FFF2-40B4-BE49-F238E27FC236}">
                  <a16:creationId xmlns:a16="http://schemas.microsoft.com/office/drawing/2014/main" id="{45F53EB3-4D70-48ED-B816-5993B8842DED}"/>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9" name="Freeform 502">
              <a:extLst>
                <a:ext uri="{FF2B5EF4-FFF2-40B4-BE49-F238E27FC236}">
                  <a16:creationId xmlns:a16="http://schemas.microsoft.com/office/drawing/2014/main" id="{40645D42-F2CB-4C6A-B678-6C2669FFC7EB}"/>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0" name="Freeform 503">
              <a:extLst>
                <a:ext uri="{FF2B5EF4-FFF2-40B4-BE49-F238E27FC236}">
                  <a16:creationId xmlns:a16="http://schemas.microsoft.com/office/drawing/2014/main" id="{64966824-90E7-4B8A-865E-6DCE71404648}"/>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1" name="Freeform 504">
              <a:extLst>
                <a:ext uri="{FF2B5EF4-FFF2-40B4-BE49-F238E27FC236}">
                  <a16:creationId xmlns:a16="http://schemas.microsoft.com/office/drawing/2014/main" id="{80ED3752-E23E-4EA7-A6B8-F8609DBFDB3D}"/>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174" name="TextBox 173">
            <a:extLst>
              <a:ext uri="{FF2B5EF4-FFF2-40B4-BE49-F238E27FC236}">
                <a16:creationId xmlns:a16="http://schemas.microsoft.com/office/drawing/2014/main" id="{9FF4A209-6BAD-4B47-BF8D-2B844BFC3C65}"/>
              </a:ext>
            </a:extLst>
          </p:cNvPr>
          <p:cNvSpPr txBox="1"/>
          <p:nvPr/>
        </p:nvSpPr>
        <p:spPr>
          <a:xfrm>
            <a:off x="7901715" y="5303052"/>
            <a:ext cx="3860129" cy="984885"/>
          </a:xfrm>
          <a:prstGeom prst="rect">
            <a:avLst/>
          </a:prstGeom>
          <a:noFill/>
        </p:spPr>
        <p:txBody>
          <a:bodyPr wrap="square" lIns="0" tIns="0" rIns="0" bIns="0" rtlCol="0">
            <a:spAutoFit/>
          </a:bodyPr>
          <a:lstStyle/>
          <a:p>
            <a:r>
              <a:rPr lang="en-US" sz="1600" dirty="0">
                <a:latin typeface="+mj-lt"/>
              </a:rPr>
              <a:t>Synergies technical support cost sharing and funding –Synergies are established between Government and the private sector. . </a:t>
            </a:r>
          </a:p>
        </p:txBody>
      </p:sp>
      <p:sp>
        <p:nvSpPr>
          <p:cNvPr id="10" name="Rectangle 9">
            <a:extLst>
              <a:ext uri="{FF2B5EF4-FFF2-40B4-BE49-F238E27FC236}">
                <a16:creationId xmlns:a16="http://schemas.microsoft.com/office/drawing/2014/main" id="{878E9E76-0170-4D84-BCC3-07E8CC1CF330}"/>
              </a:ext>
              <a:ext uri="{C183D7F6-B498-43B3-948B-1728B52AA6E4}">
                <adec:decorative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5/23/2023</a:t>
            </a:fld>
            <a:endParaRPr lang="en-US" dirty="0"/>
          </a:p>
        </p:txBody>
      </p:sp>
      <p:sp>
        <p:nvSpPr>
          <p:cNvPr id="4" name="Slide Number Placeholder 3">
            <a:extLst>
              <a:ext uri="{FF2B5EF4-FFF2-40B4-BE49-F238E27FC236}">
                <a16:creationId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22</a:t>
            </a:fld>
            <a:endParaRPr lang="en-US" dirty="0"/>
          </a:p>
        </p:txBody>
      </p:sp>
      <p:sp>
        <p:nvSpPr>
          <p:cNvPr id="100" name="TextBox 99">
            <a:extLst>
              <a:ext uri="{FF2B5EF4-FFF2-40B4-BE49-F238E27FC236}">
                <a16:creationId xmlns:a16="http://schemas.microsoft.com/office/drawing/2014/main" id="{A0BBE3F0-5B8C-34CC-FDCD-C224338D9DEB}"/>
              </a:ext>
            </a:extLst>
          </p:cNvPr>
          <p:cNvSpPr txBox="1"/>
          <p:nvPr/>
        </p:nvSpPr>
        <p:spPr>
          <a:xfrm>
            <a:off x="2107508" y="1400838"/>
            <a:ext cx="4769507" cy="2585323"/>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Financing - multiple funding instruments and mechanisms from government disbursements donors, development partners etc.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Primary source - National budget (assuming resource commitment through National development budget</a:t>
            </a:r>
          </a:p>
        </p:txBody>
      </p:sp>
      <p:sp>
        <p:nvSpPr>
          <p:cNvPr id="101" name="Diamond 100">
            <a:extLst>
              <a:ext uri="{FF2B5EF4-FFF2-40B4-BE49-F238E27FC236}">
                <a16:creationId xmlns:a16="http://schemas.microsoft.com/office/drawing/2014/main" id="{5F537AB9-726F-E265-586C-A6D93C939D28}"/>
              </a:ext>
              <a:ext uri="{C183D7F6-B498-43B3-948B-1728B52AA6E4}">
                <adec:decorative xmlns:adec="http://schemas.microsoft.com/office/drawing/2017/decorative" val="1"/>
              </a:ext>
            </a:extLst>
          </p:cNvPr>
          <p:cNvSpPr/>
          <p:nvPr/>
        </p:nvSpPr>
        <p:spPr>
          <a:xfrm>
            <a:off x="6830450" y="5221653"/>
            <a:ext cx="914400" cy="9144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descr="This image is an icon coins and paper money. ">
            <a:extLst>
              <a:ext uri="{FF2B5EF4-FFF2-40B4-BE49-F238E27FC236}">
                <a16:creationId xmlns:a16="http://schemas.microsoft.com/office/drawing/2014/main" id="{60828F39-D2EF-25BC-5916-85C72604EFC3}"/>
              </a:ext>
            </a:extLst>
          </p:cNvPr>
          <p:cNvGrpSpPr/>
          <p:nvPr/>
        </p:nvGrpSpPr>
        <p:grpSpPr>
          <a:xfrm>
            <a:off x="7144907" y="5565123"/>
            <a:ext cx="275209" cy="276737"/>
            <a:chOff x="3746500" y="1344613"/>
            <a:chExt cx="285750" cy="287338"/>
          </a:xfrm>
          <a:solidFill>
            <a:schemeClr val="bg1"/>
          </a:solidFill>
          <a:effectLst/>
        </p:grpSpPr>
        <p:sp>
          <p:nvSpPr>
            <p:cNvPr id="103" name="Freeform 497">
              <a:extLst>
                <a:ext uri="{FF2B5EF4-FFF2-40B4-BE49-F238E27FC236}">
                  <a16:creationId xmlns:a16="http://schemas.microsoft.com/office/drawing/2014/main" id="{9CEA167B-D3A8-32C1-6409-070571EDD9B2}"/>
                </a:ext>
              </a:extLst>
            </p:cNvPr>
            <p:cNvSpPr>
              <a:spLocks/>
            </p:cNvSpPr>
            <p:nvPr/>
          </p:nvSpPr>
          <p:spPr bwMode="auto">
            <a:xfrm>
              <a:off x="3746500" y="1344613"/>
              <a:ext cx="285750" cy="182563"/>
            </a:xfrm>
            <a:custGeom>
              <a:avLst/>
              <a:gdLst>
                <a:gd name="T0" fmla="*/ 0 w 903"/>
                <a:gd name="T1" fmla="*/ 0 h 573"/>
                <a:gd name="T2" fmla="*/ 0 w 903"/>
                <a:gd name="T3" fmla="*/ 467 h 573"/>
                <a:gd name="T4" fmla="*/ 1 w 903"/>
                <a:gd name="T5" fmla="*/ 459 h 573"/>
                <a:gd name="T6" fmla="*/ 2 w 903"/>
                <a:gd name="T7" fmla="*/ 453 h 573"/>
                <a:gd name="T8" fmla="*/ 5 w 903"/>
                <a:gd name="T9" fmla="*/ 446 h 573"/>
                <a:gd name="T10" fmla="*/ 8 w 903"/>
                <a:gd name="T11" fmla="*/ 440 h 573"/>
                <a:gd name="T12" fmla="*/ 12 w 903"/>
                <a:gd name="T13" fmla="*/ 434 h 573"/>
                <a:gd name="T14" fmla="*/ 18 w 903"/>
                <a:gd name="T15" fmla="*/ 428 h 573"/>
                <a:gd name="T16" fmla="*/ 23 w 903"/>
                <a:gd name="T17" fmla="*/ 423 h 573"/>
                <a:gd name="T18" fmla="*/ 30 w 903"/>
                <a:gd name="T19" fmla="*/ 419 h 573"/>
                <a:gd name="T20" fmla="*/ 30 w 903"/>
                <a:gd name="T21" fmla="*/ 30 h 573"/>
                <a:gd name="T22" fmla="*/ 873 w 903"/>
                <a:gd name="T23" fmla="*/ 30 h 573"/>
                <a:gd name="T24" fmla="*/ 873 w 903"/>
                <a:gd name="T25" fmla="*/ 543 h 573"/>
                <a:gd name="T26" fmla="*/ 481 w 903"/>
                <a:gd name="T27" fmla="*/ 543 h 573"/>
                <a:gd name="T28" fmla="*/ 481 w 903"/>
                <a:gd name="T29" fmla="*/ 573 h 573"/>
                <a:gd name="T30" fmla="*/ 903 w 903"/>
                <a:gd name="T31" fmla="*/ 573 h 573"/>
                <a:gd name="T32" fmla="*/ 903 w 903"/>
                <a:gd name="T33" fmla="*/ 0 h 573"/>
                <a:gd name="T34" fmla="*/ 0 w 903"/>
                <a:gd name="T35"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3" h="573">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 name="Freeform 498">
              <a:extLst>
                <a:ext uri="{FF2B5EF4-FFF2-40B4-BE49-F238E27FC236}">
                  <a16:creationId xmlns:a16="http://schemas.microsoft.com/office/drawing/2014/main" id="{A24BB3C6-4A80-EF74-4B9E-B06C5FD6B17C}"/>
                </a:ext>
              </a:extLst>
            </p:cNvPr>
            <p:cNvSpPr>
              <a:spLocks noEditPoints="1"/>
            </p:cNvSpPr>
            <p:nvPr/>
          </p:nvSpPr>
          <p:spPr bwMode="auto">
            <a:xfrm>
              <a:off x="3775075" y="1373188"/>
              <a:ext cx="228600" cy="125413"/>
            </a:xfrm>
            <a:custGeom>
              <a:avLst/>
              <a:gdLst>
                <a:gd name="T0" fmla="*/ 330 w 723"/>
                <a:gd name="T1" fmla="*/ 283 h 392"/>
                <a:gd name="T2" fmla="*/ 295 w 723"/>
                <a:gd name="T3" fmla="*/ 263 h 392"/>
                <a:gd name="T4" fmla="*/ 269 w 723"/>
                <a:gd name="T5" fmla="*/ 232 h 392"/>
                <a:gd name="T6" fmla="*/ 257 w 723"/>
                <a:gd name="T7" fmla="*/ 192 h 392"/>
                <a:gd name="T8" fmla="*/ 260 w 723"/>
                <a:gd name="T9" fmla="*/ 151 h 392"/>
                <a:gd name="T10" fmla="*/ 281 w 723"/>
                <a:gd name="T11" fmla="*/ 115 h 392"/>
                <a:gd name="T12" fmla="*/ 312 w 723"/>
                <a:gd name="T13" fmla="*/ 90 h 392"/>
                <a:gd name="T14" fmla="*/ 350 w 723"/>
                <a:gd name="T15" fmla="*/ 77 h 392"/>
                <a:gd name="T16" fmla="*/ 392 w 723"/>
                <a:gd name="T17" fmla="*/ 81 h 392"/>
                <a:gd name="T18" fmla="*/ 429 w 723"/>
                <a:gd name="T19" fmla="*/ 100 h 392"/>
                <a:gd name="T20" fmla="*/ 454 w 723"/>
                <a:gd name="T21" fmla="*/ 131 h 392"/>
                <a:gd name="T22" fmla="*/ 466 w 723"/>
                <a:gd name="T23" fmla="*/ 171 h 392"/>
                <a:gd name="T24" fmla="*/ 462 w 723"/>
                <a:gd name="T25" fmla="*/ 213 h 392"/>
                <a:gd name="T26" fmla="*/ 443 w 723"/>
                <a:gd name="T27" fmla="*/ 248 h 392"/>
                <a:gd name="T28" fmla="*/ 412 w 723"/>
                <a:gd name="T29" fmla="*/ 274 h 392"/>
                <a:gd name="T30" fmla="*/ 372 w 723"/>
                <a:gd name="T31" fmla="*/ 287 h 392"/>
                <a:gd name="T32" fmla="*/ 96 w 723"/>
                <a:gd name="T33" fmla="*/ 151 h 392"/>
                <a:gd name="T34" fmla="*/ 68 w 723"/>
                <a:gd name="T35" fmla="*/ 131 h 392"/>
                <a:gd name="T36" fmla="*/ 61 w 723"/>
                <a:gd name="T37" fmla="*/ 97 h 392"/>
                <a:gd name="T38" fmla="*/ 80 w 723"/>
                <a:gd name="T39" fmla="*/ 69 h 392"/>
                <a:gd name="T40" fmla="*/ 114 w 723"/>
                <a:gd name="T41" fmla="*/ 63 h 392"/>
                <a:gd name="T42" fmla="*/ 143 w 723"/>
                <a:gd name="T43" fmla="*/ 81 h 392"/>
                <a:gd name="T44" fmla="*/ 150 w 723"/>
                <a:gd name="T45" fmla="*/ 115 h 392"/>
                <a:gd name="T46" fmla="*/ 131 w 723"/>
                <a:gd name="T47" fmla="*/ 144 h 392"/>
                <a:gd name="T48" fmla="*/ 106 w 723"/>
                <a:gd name="T49" fmla="*/ 152 h 392"/>
                <a:gd name="T50" fmla="*/ 642 w 723"/>
                <a:gd name="T51" fmla="*/ 249 h 392"/>
                <a:gd name="T52" fmla="*/ 661 w 723"/>
                <a:gd name="T53" fmla="*/ 278 h 392"/>
                <a:gd name="T54" fmla="*/ 655 w 723"/>
                <a:gd name="T55" fmla="*/ 313 h 392"/>
                <a:gd name="T56" fmla="*/ 626 w 723"/>
                <a:gd name="T57" fmla="*/ 331 h 392"/>
                <a:gd name="T58" fmla="*/ 592 w 723"/>
                <a:gd name="T59" fmla="*/ 324 h 392"/>
                <a:gd name="T60" fmla="*/ 573 w 723"/>
                <a:gd name="T61" fmla="*/ 297 h 392"/>
                <a:gd name="T62" fmla="*/ 580 w 723"/>
                <a:gd name="T63" fmla="*/ 262 h 392"/>
                <a:gd name="T64" fmla="*/ 608 w 723"/>
                <a:gd name="T65" fmla="*/ 243 h 392"/>
                <a:gd name="T66" fmla="*/ 669 w 723"/>
                <a:gd name="T67" fmla="*/ 392 h 392"/>
                <a:gd name="T68" fmla="*/ 691 w 723"/>
                <a:gd name="T69" fmla="*/ 386 h 392"/>
                <a:gd name="T70" fmla="*/ 709 w 723"/>
                <a:gd name="T71" fmla="*/ 371 h 392"/>
                <a:gd name="T72" fmla="*/ 720 w 723"/>
                <a:gd name="T73" fmla="*/ 350 h 392"/>
                <a:gd name="T74" fmla="*/ 723 w 723"/>
                <a:gd name="T75" fmla="*/ 62 h 392"/>
                <a:gd name="T76" fmla="*/ 718 w 723"/>
                <a:gd name="T77" fmla="*/ 38 h 392"/>
                <a:gd name="T78" fmla="*/ 705 w 723"/>
                <a:gd name="T79" fmla="*/ 19 h 392"/>
                <a:gd name="T80" fmla="*/ 686 w 723"/>
                <a:gd name="T81" fmla="*/ 6 h 392"/>
                <a:gd name="T82" fmla="*/ 663 w 723"/>
                <a:gd name="T83" fmla="*/ 2 h 392"/>
                <a:gd name="T84" fmla="*/ 43 w 723"/>
                <a:gd name="T85" fmla="*/ 4 h 392"/>
                <a:gd name="T86" fmla="*/ 22 w 723"/>
                <a:gd name="T87" fmla="*/ 14 h 392"/>
                <a:gd name="T88" fmla="*/ 7 w 723"/>
                <a:gd name="T89" fmla="*/ 33 h 392"/>
                <a:gd name="T90" fmla="*/ 1 w 723"/>
                <a:gd name="T91" fmla="*/ 55 h 392"/>
                <a:gd name="T92" fmla="*/ 46 w 723"/>
                <a:gd name="T93" fmla="*/ 294 h 392"/>
                <a:gd name="T94" fmla="*/ 151 w 723"/>
                <a:gd name="T95" fmla="*/ 287 h 392"/>
                <a:gd name="T96" fmla="*/ 244 w 723"/>
                <a:gd name="T97" fmla="*/ 293 h 392"/>
                <a:gd name="T98" fmla="*/ 326 w 723"/>
                <a:gd name="T99" fmla="*/ 312 h 392"/>
                <a:gd name="T100" fmla="*/ 373 w 723"/>
                <a:gd name="T101" fmla="*/ 337 h 392"/>
                <a:gd name="T102" fmla="*/ 389 w 723"/>
                <a:gd name="T103" fmla="*/ 36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3" h="392">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5" name="Freeform 499">
              <a:extLst>
                <a:ext uri="{FF2B5EF4-FFF2-40B4-BE49-F238E27FC236}">
                  <a16:creationId xmlns:a16="http://schemas.microsoft.com/office/drawing/2014/main" id="{3FA94D44-8BE1-C0A0-4061-77BFFB29F444}"/>
                </a:ext>
              </a:extLst>
            </p:cNvPr>
            <p:cNvSpPr>
              <a:spLocks/>
            </p:cNvSpPr>
            <p:nvPr/>
          </p:nvSpPr>
          <p:spPr bwMode="auto">
            <a:xfrm>
              <a:off x="3756025" y="1598613"/>
              <a:ext cx="133350" cy="33338"/>
            </a:xfrm>
            <a:custGeom>
              <a:avLst/>
              <a:gdLst>
                <a:gd name="T0" fmla="*/ 0 w 421"/>
                <a:gd name="T1" fmla="*/ 44 h 104"/>
                <a:gd name="T2" fmla="*/ 2 w 421"/>
                <a:gd name="T3" fmla="*/ 52 h 104"/>
                <a:gd name="T4" fmla="*/ 5 w 421"/>
                <a:gd name="T5" fmla="*/ 56 h 104"/>
                <a:gd name="T6" fmla="*/ 6 w 421"/>
                <a:gd name="T7" fmla="*/ 59 h 104"/>
                <a:gd name="T8" fmla="*/ 11 w 421"/>
                <a:gd name="T9" fmla="*/ 65 h 104"/>
                <a:gd name="T10" fmla="*/ 13 w 421"/>
                <a:gd name="T11" fmla="*/ 65 h 104"/>
                <a:gd name="T12" fmla="*/ 31 w 421"/>
                <a:gd name="T13" fmla="*/ 76 h 104"/>
                <a:gd name="T14" fmla="*/ 32 w 421"/>
                <a:gd name="T15" fmla="*/ 77 h 104"/>
                <a:gd name="T16" fmla="*/ 41 w 421"/>
                <a:gd name="T17" fmla="*/ 80 h 104"/>
                <a:gd name="T18" fmla="*/ 45 w 421"/>
                <a:gd name="T19" fmla="*/ 81 h 104"/>
                <a:gd name="T20" fmla="*/ 53 w 421"/>
                <a:gd name="T21" fmla="*/ 84 h 104"/>
                <a:gd name="T22" fmla="*/ 61 w 421"/>
                <a:gd name="T23" fmla="*/ 86 h 104"/>
                <a:gd name="T24" fmla="*/ 66 w 421"/>
                <a:gd name="T25" fmla="*/ 87 h 104"/>
                <a:gd name="T26" fmla="*/ 98 w 421"/>
                <a:gd name="T27" fmla="*/ 95 h 104"/>
                <a:gd name="T28" fmla="*/ 133 w 421"/>
                <a:gd name="T29" fmla="*/ 99 h 104"/>
                <a:gd name="T30" fmla="*/ 197 w 421"/>
                <a:gd name="T31" fmla="*/ 104 h 104"/>
                <a:gd name="T32" fmla="*/ 211 w 421"/>
                <a:gd name="T33" fmla="*/ 104 h 104"/>
                <a:gd name="T34" fmla="*/ 225 w 421"/>
                <a:gd name="T35" fmla="*/ 104 h 104"/>
                <a:gd name="T36" fmla="*/ 289 w 421"/>
                <a:gd name="T37" fmla="*/ 99 h 104"/>
                <a:gd name="T38" fmla="*/ 322 w 421"/>
                <a:gd name="T39" fmla="*/ 95 h 104"/>
                <a:gd name="T40" fmla="*/ 356 w 421"/>
                <a:gd name="T41" fmla="*/ 87 h 104"/>
                <a:gd name="T42" fmla="*/ 360 w 421"/>
                <a:gd name="T43" fmla="*/ 86 h 104"/>
                <a:gd name="T44" fmla="*/ 368 w 421"/>
                <a:gd name="T45" fmla="*/ 84 h 104"/>
                <a:gd name="T46" fmla="*/ 376 w 421"/>
                <a:gd name="T47" fmla="*/ 81 h 104"/>
                <a:gd name="T48" fmla="*/ 379 w 421"/>
                <a:gd name="T49" fmla="*/ 80 h 104"/>
                <a:gd name="T50" fmla="*/ 390 w 421"/>
                <a:gd name="T51" fmla="*/ 77 h 104"/>
                <a:gd name="T52" fmla="*/ 391 w 421"/>
                <a:gd name="T53" fmla="*/ 76 h 104"/>
                <a:gd name="T54" fmla="*/ 409 w 421"/>
                <a:gd name="T55" fmla="*/ 65 h 104"/>
                <a:gd name="T56" fmla="*/ 409 w 421"/>
                <a:gd name="T57" fmla="*/ 65 h 104"/>
                <a:gd name="T58" fmla="*/ 416 w 421"/>
                <a:gd name="T59" fmla="*/ 59 h 104"/>
                <a:gd name="T60" fmla="*/ 417 w 421"/>
                <a:gd name="T61" fmla="*/ 56 h 104"/>
                <a:gd name="T62" fmla="*/ 420 w 421"/>
                <a:gd name="T63" fmla="*/ 52 h 104"/>
                <a:gd name="T64" fmla="*/ 421 w 421"/>
                <a:gd name="T65" fmla="*/ 44 h 104"/>
                <a:gd name="T66" fmla="*/ 410 w 421"/>
                <a:gd name="T67" fmla="*/ 4 h 104"/>
                <a:gd name="T68" fmla="*/ 386 w 421"/>
                <a:gd name="T69" fmla="*/ 10 h 104"/>
                <a:gd name="T70" fmla="*/ 344 w 421"/>
                <a:gd name="T71" fmla="*/ 19 h 104"/>
                <a:gd name="T72" fmla="*/ 284 w 421"/>
                <a:gd name="T73" fmla="*/ 25 h 104"/>
                <a:gd name="T74" fmla="*/ 231 w 421"/>
                <a:gd name="T75" fmla="*/ 28 h 104"/>
                <a:gd name="T76" fmla="*/ 191 w 421"/>
                <a:gd name="T77" fmla="*/ 28 h 104"/>
                <a:gd name="T78" fmla="*/ 138 w 421"/>
                <a:gd name="T79" fmla="*/ 25 h 104"/>
                <a:gd name="T80" fmla="*/ 78 w 421"/>
                <a:gd name="T81" fmla="*/ 19 h 104"/>
                <a:gd name="T82" fmla="*/ 35 w 421"/>
                <a:gd name="T83" fmla="*/ 10 h 104"/>
                <a:gd name="T84" fmla="*/ 10 w 421"/>
                <a:gd name="T85" fmla="*/ 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1" h="104">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6" name="Freeform 500">
              <a:extLst>
                <a:ext uri="{FF2B5EF4-FFF2-40B4-BE49-F238E27FC236}">
                  <a16:creationId xmlns:a16="http://schemas.microsoft.com/office/drawing/2014/main" id="{AA96A538-0372-9BD7-139C-78439C744338}"/>
                </a:ext>
              </a:extLst>
            </p:cNvPr>
            <p:cNvSpPr>
              <a:spLocks/>
            </p:cNvSpPr>
            <p:nvPr/>
          </p:nvSpPr>
          <p:spPr bwMode="auto">
            <a:xfrm>
              <a:off x="3756025" y="1474788"/>
              <a:ext cx="133350" cy="28575"/>
            </a:xfrm>
            <a:custGeom>
              <a:avLst/>
              <a:gdLst>
                <a:gd name="T0" fmla="*/ 420 w 420"/>
                <a:gd name="T1" fmla="*/ 58 h 90"/>
                <a:gd name="T2" fmla="*/ 419 w 420"/>
                <a:gd name="T3" fmla="*/ 55 h 90"/>
                <a:gd name="T4" fmla="*/ 418 w 420"/>
                <a:gd name="T5" fmla="*/ 50 h 90"/>
                <a:gd name="T6" fmla="*/ 416 w 420"/>
                <a:gd name="T7" fmla="*/ 47 h 90"/>
                <a:gd name="T8" fmla="*/ 413 w 420"/>
                <a:gd name="T9" fmla="*/ 44 h 90"/>
                <a:gd name="T10" fmla="*/ 406 w 420"/>
                <a:gd name="T11" fmla="*/ 37 h 90"/>
                <a:gd name="T12" fmla="*/ 397 w 420"/>
                <a:gd name="T13" fmla="*/ 32 h 90"/>
                <a:gd name="T14" fmla="*/ 386 w 420"/>
                <a:gd name="T15" fmla="*/ 27 h 90"/>
                <a:gd name="T16" fmla="*/ 374 w 420"/>
                <a:gd name="T17" fmla="*/ 22 h 90"/>
                <a:gd name="T18" fmla="*/ 360 w 420"/>
                <a:gd name="T19" fmla="*/ 18 h 90"/>
                <a:gd name="T20" fmla="*/ 345 w 420"/>
                <a:gd name="T21" fmla="*/ 14 h 90"/>
                <a:gd name="T22" fmla="*/ 313 w 420"/>
                <a:gd name="T23" fmla="*/ 9 h 90"/>
                <a:gd name="T24" fmla="*/ 277 w 420"/>
                <a:gd name="T25" fmla="*/ 3 h 90"/>
                <a:gd name="T26" fmla="*/ 243 w 420"/>
                <a:gd name="T27" fmla="*/ 1 h 90"/>
                <a:gd name="T28" fmla="*/ 210 w 420"/>
                <a:gd name="T29" fmla="*/ 0 h 90"/>
                <a:gd name="T30" fmla="*/ 172 w 420"/>
                <a:gd name="T31" fmla="*/ 1 h 90"/>
                <a:gd name="T32" fmla="*/ 133 w 420"/>
                <a:gd name="T33" fmla="*/ 4 h 90"/>
                <a:gd name="T34" fmla="*/ 113 w 420"/>
                <a:gd name="T35" fmla="*/ 7 h 90"/>
                <a:gd name="T36" fmla="*/ 94 w 420"/>
                <a:gd name="T37" fmla="*/ 11 h 90"/>
                <a:gd name="T38" fmla="*/ 76 w 420"/>
                <a:gd name="T39" fmla="*/ 14 h 90"/>
                <a:gd name="T40" fmla="*/ 59 w 420"/>
                <a:gd name="T41" fmla="*/ 18 h 90"/>
                <a:gd name="T42" fmla="*/ 59 w 420"/>
                <a:gd name="T43" fmla="*/ 18 h 90"/>
                <a:gd name="T44" fmla="*/ 55 w 420"/>
                <a:gd name="T45" fmla="*/ 19 h 90"/>
                <a:gd name="T46" fmla="*/ 52 w 420"/>
                <a:gd name="T47" fmla="*/ 20 h 90"/>
                <a:gd name="T48" fmla="*/ 48 w 420"/>
                <a:gd name="T49" fmla="*/ 21 h 90"/>
                <a:gd name="T50" fmla="*/ 44 w 420"/>
                <a:gd name="T51" fmla="*/ 22 h 90"/>
                <a:gd name="T52" fmla="*/ 43 w 420"/>
                <a:gd name="T53" fmla="*/ 24 h 90"/>
                <a:gd name="T54" fmla="*/ 40 w 420"/>
                <a:gd name="T55" fmla="*/ 24 h 90"/>
                <a:gd name="T56" fmla="*/ 35 w 420"/>
                <a:gd name="T57" fmla="*/ 26 h 90"/>
                <a:gd name="T58" fmla="*/ 31 w 420"/>
                <a:gd name="T59" fmla="*/ 28 h 90"/>
                <a:gd name="T60" fmla="*/ 30 w 420"/>
                <a:gd name="T61" fmla="*/ 28 h 90"/>
                <a:gd name="T62" fmla="*/ 30 w 420"/>
                <a:gd name="T63" fmla="*/ 28 h 90"/>
                <a:gd name="T64" fmla="*/ 19 w 420"/>
                <a:gd name="T65" fmla="*/ 33 h 90"/>
                <a:gd name="T66" fmla="*/ 12 w 420"/>
                <a:gd name="T67" fmla="*/ 40 h 90"/>
                <a:gd name="T68" fmla="*/ 10 w 420"/>
                <a:gd name="T69" fmla="*/ 40 h 90"/>
                <a:gd name="T70" fmla="*/ 10 w 420"/>
                <a:gd name="T71" fmla="*/ 40 h 90"/>
                <a:gd name="T72" fmla="*/ 7 w 420"/>
                <a:gd name="T73" fmla="*/ 43 h 90"/>
                <a:gd name="T74" fmla="*/ 5 w 420"/>
                <a:gd name="T75" fmla="*/ 46 h 90"/>
                <a:gd name="T76" fmla="*/ 4 w 420"/>
                <a:gd name="T77" fmla="*/ 47 h 90"/>
                <a:gd name="T78" fmla="*/ 4 w 420"/>
                <a:gd name="T79" fmla="*/ 48 h 90"/>
                <a:gd name="T80" fmla="*/ 2 w 420"/>
                <a:gd name="T81" fmla="*/ 50 h 90"/>
                <a:gd name="T82" fmla="*/ 1 w 420"/>
                <a:gd name="T83" fmla="*/ 52 h 90"/>
                <a:gd name="T84" fmla="*/ 0 w 420"/>
                <a:gd name="T85" fmla="*/ 56 h 90"/>
                <a:gd name="T86" fmla="*/ 0 w 420"/>
                <a:gd name="T87" fmla="*/ 58 h 90"/>
                <a:gd name="T88" fmla="*/ 8 w 420"/>
                <a:gd name="T89" fmla="*/ 63 h 90"/>
                <a:gd name="T90" fmla="*/ 22 w 420"/>
                <a:gd name="T91" fmla="*/ 68 h 90"/>
                <a:gd name="T92" fmla="*/ 43 w 420"/>
                <a:gd name="T93" fmla="*/ 74 h 90"/>
                <a:gd name="T94" fmla="*/ 67 w 420"/>
                <a:gd name="T95" fmla="*/ 78 h 90"/>
                <a:gd name="T96" fmla="*/ 96 w 420"/>
                <a:gd name="T97" fmla="*/ 84 h 90"/>
                <a:gd name="T98" fmla="*/ 131 w 420"/>
                <a:gd name="T99" fmla="*/ 87 h 90"/>
                <a:gd name="T100" fmla="*/ 168 w 420"/>
                <a:gd name="T101" fmla="*/ 90 h 90"/>
                <a:gd name="T102" fmla="*/ 210 w 420"/>
                <a:gd name="T103" fmla="*/ 90 h 90"/>
                <a:gd name="T104" fmla="*/ 251 w 420"/>
                <a:gd name="T105" fmla="*/ 90 h 90"/>
                <a:gd name="T106" fmla="*/ 289 w 420"/>
                <a:gd name="T107" fmla="*/ 87 h 90"/>
                <a:gd name="T108" fmla="*/ 323 w 420"/>
                <a:gd name="T109" fmla="*/ 84 h 90"/>
                <a:gd name="T110" fmla="*/ 353 w 420"/>
                <a:gd name="T111" fmla="*/ 78 h 90"/>
                <a:gd name="T112" fmla="*/ 377 w 420"/>
                <a:gd name="T113" fmla="*/ 74 h 90"/>
                <a:gd name="T114" fmla="*/ 398 w 420"/>
                <a:gd name="T115" fmla="*/ 68 h 90"/>
                <a:gd name="T116" fmla="*/ 412 w 420"/>
                <a:gd name="T117" fmla="*/ 62 h 90"/>
                <a:gd name="T118" fmla="*/ 420 w 420"/>
                <a:gd name="T11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 h="9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7" name="Freeform 501">
              <a:extLst>
                <a:ext uri="{FF2B5EF4-FFF2-40B4-BE49-F238E27FC236}">
                  <a16:creationId xmlns:a16="http://schemas.microsoft.com/office/drawing/2014/main" id="{58346159-5D77-0022-2AE3-F47EB307F407}"/>
                </a:ext>
              </a:extLst>
            </p:cNvPr>
            <p:cNvSpPr>
              <a:spLocks/>
            </p:cNvSpPr>
            <p:nvPr/>
          </p:nvSpPr>
          <p:spPr bwMode="auto">
            <a:xfrm>
              <a:off x="3756025" y="1503363"/>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7 h 75"/>
                <a:gd name="T10" fmla="*/ 67 w 421"/>
                <a:gd name="T11" fmla="*/ 62 h 75"/>
                <a:gd name="T12" fmla="*/ 97 w 421"/>
                <a:gd name="T13" fmla="*/ 68 h 75"/>
                <a:gd name="T14" fmla="*/ 130 w 421"/>
                <a:gd name="T15" fmla="*/ 71 h 75"/>
                <a:gd name="T16" fmla="*/ 169 w 421"/>
                <a:gd name="T17" fmla="*/ 74 h 75"/>
                <a:gd name="T18" fmla="*/ 211 w 421"/>
                <a:gd name="T19" fmla="*/ 75 h 75"/>
                <a:gd name="T20" fmla="*/ 253 w 421"/>
                <a:gd name="T21" fmla="*/ 74 h 75"/>
                <a:gd name="T22" fmla="*/ 290 w 421"/>
                <a:gd name="T23" fmla="*/ 71 h 75"/>
                <a:gd name="T24" fmla="*/ 325 w 421"/>
                <a:gd name="T25" fmla="*/ 68 h 75"/>
                <a:gd name="T26" fmla="*/ 355 w 421"/>
                <a:gd name="T27" fmla="*/ 62 h 75"/>
                <a:gd name="T28" fmla="*/ 379 w 421"/>
                <a:gd name="T29" fmla="*/ 57 h 75"/>
                <a:gd name="T30" fmla="*/ 399 w 421"/>
                <a:gd name="T31" fmla="*/ 52 h 75"/>
                <a:gd name="T32" fmla="*/ 414 w 421"/>
                <a:gd name="T33" fmla="*/ 46 h 75"/>
                <a:gd name="T34" fmla="*/ 421 w 421"/>
                <a:gd name="T35" fmla="*/ 42 h 75"/>
                <a:gd name="T36" fmla="*/ 421 w 421"/>
                <a:gd name="T37" fmla="*/ 0 h 75"/>
                <a:gd name="T38" fmla="*/ 410 w 421"/>
                <a:gd name="T39" fmla="*/ 4 h 75"/>
                <a:gd name="T40" fmla="*/ 399 w 421"/>
                <a:gd name="T41" fmla="*/ 8 h 75"/>
                <a:gd name="T42" fmla="*/ 386 w 421"/>
                <a:gd name="T43" fmla="*/ 12 h 75"/>
                <a:gd name="T44" fmla="*/ 373 w 421"/>
                <a:gd name="T45" fmla="*/ 14 h 75"/>
                <a:gd name="T46" fmla="*/ 344 w 421"/>
                <a:gd name="T47" fmla="*/ 19 h 75"/>
                <a:gd name="T48" fmla="*/ 314 w 421"/>
                <a:gd name="T49" fmla="*/ 24 h 75"/>
                <a:gd name="T50" fmla="*/ 284 w 421"/>
                <a:gd name="T51" fmla="*/ 27 h 75"/>
                <a:gd name="T52" fmla="*/ 256 w 421"/>
                <a:gd name="T53" fmla="*/ 28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8 h 75"/>
                <a:gd name="T74" fmla="*/ 10 w 421"/>
                <a:gd name="T75" fmla="*/ 4 h 75"/>
                <a:gd name="T76" fmla="*/ 0 w 421"/>
                <a:gd name="T77" fmla="*/ 0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8" name="Freeform 502">
              <a:extLst>
                <a:ext uri="{FF2B5EF4-FFF2-40B4-BE49-F238E27FC236}">
                  <a16:creationId xmlns:a16="http://schemas.microsoft.com/office/drawing/2014/main" id="{CA0CDE43-6733-1E8D-3A73-FE6D285B94D7}"/>
                </a:ext>
              </a:extLst>
            </p:cNvPr>
            <p:cNvSpPr>
              <a:spLocks/>
            </p:cNvSpPr>
            <p:nvPr/>
          </p:nvSpPr>
          <p:spPr bwMode="auto">
            <a:xfrm>
              <a:off x="3756025" y="1574800"/>
              <a:ext cx="133350" cy="23813"/>
            </a:xfrm>
            <a:custGeom>
              <a:avLst/>
              <a:gdLst>
                <a:gd name="T0" fmla="*/ 0 w 421"/>
                <a:gd name="T1" fmla="*/ 0 h 75"/>
                <a:gd name="T2" fmla="*/ 0 w 421"/>
                <a:gd name="T3" fmla="*/ 42 h 75"/>
                <a:gd name="T4" fmla="*/ 8 w 421"/>
                <a:gd name="T5" fmla="*/ 48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8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1 h 75"/>
                <a:gd name="T78" fmla="*/ 0 w 421"/>
                <a:gd name="T7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1" h="75">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9" name="Freeform 503">
              <a:extLst>
                <a:ext uri="{FF2B5EF4-FFF2-40B4-BE49-F238E27FC236}">
                  <a16:creationId xmlns:a16="http://schemas.microsoft.com/office/drawing/2014/main" id="{76771524-FE8E-BCE9-4629-D65C91196F60}"/>
                </a:ext>
              </a:extLst>
            </p:cNvPr>
            <p:cNvSpPr>
              <a:spLocks/>
            </p:cNvSpPr>
            <p:nvPr/>
          </p:nvSpPr>
          <p:spPr bwMode="auto">
            <a:xfrm>
              <a:off x="3756025" y="1550988"/>
              <a:ext cx="133350" cy="23813"/>
            </a:xfrm>
            <a:custGeom>
              <a:avLst/>
              <a:gdLst>
                <a:gd name="T0" fmla="*/ 0 w 421"/>
                <a:gd name="T1" fmla="*/ 0 h 75"/>
                <a:gd name="T2" fmla="*/ 0 w 421"/>
                <a:gd name="T3" fmla="*/ 42 h 75"/>
                <a:gd name="T4" fmla="*/ 8 w 421"/>
                <a:gd name="T5" fmla="*/ 47 h 75"/>
                <a:gd name="T6" fmla="*/ 22 w 421"/>
                <a:gd name="T7" fmla="*/ 53 h 75"/>
                <a:gd name="T8" fmla="*/ 43 w 421"/>
                <a:gd name="T9" fmla="*/ 58 h 75"/>
                <a:gd name="T10" fmla="*/ 67 w 421"/>
                <a:gd name="T11" fmla="*/ 64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4 h 75"/>
                <a:gd name="T28" fmla="*/ 379 w 421"/>
                <a:gd name="T29" fmla="*/ 58 h 75"/>
                <a:gd name="T30" fmla="*/ 399 w 421"/>
                <a:gd name="T31" fmla="*/ 53 h 75"/>
                <a:gd name="T32" fmla="*/ 414 w 421"/>
                <a:gd name="T33" fmla="*/ 47 h 75"/>
                <a:gd name="T34" fmla="*/ 421 w 421"/>
                <a:gd name="T35" fmla="*/ 42 h 75"/>
                <a:gd name="T36" fmla="*/ 421 w 421"/>
                <a:gd name="T37" fmla="*/ 0 h 75"/>
                <a:gd name="T38" fmla="*/ 410 w 421"/>
                <a:gd name="T39" fmla="*/ 5 h 75"/>
                <a:gd name="T40" fmla="*/ 399 w 421"/>
                <a:gd name="T41" fmla="*/ 9 h 75"/>
                <a:gd name="T42" fmla="*/ 386 w 421"/>
                <a:gd name="T43" fmla="*/ 12 h 75"/>
                <a:gd name="T44" fmla="*/ 373 w 421"/>
                <a:gd name="T45" fmla="*/ 15 h 75"/>
                <a:gd name="T46" fmla="*/ 344 w 421"/>
                <a:gd name="T47" fmla="*/ 21 h 75"/>
                <a:gd name="T48" fmla="*/ 314 w 421"/>
                <a:gd name="T49" fmla="*/ 24 h 75"/>
                <a:gd name="T50" fmla="*/ 284 w 421"/>
                <a:gd name="T51" fmla="*/ 27 h 75"/>
                <a:gd name="T52" fmla="*/ 256 w 421"/>
                <a:gd name="T53" fmla="*/ 29 h 75"/>
                <a:gd name="T54" fmla="*/ 231 w 421"/>
                <a:gd name="T55" fmla="*/ 30 h 75"/>
                <a:gd name="T56" fmla="*/ 211 w 421"/>
                <a:gd name="T57" fmla="*/ 30 h 75"/>
                <a:gd name="T58" fmla="*/ 191 w 421"/>
                <a:gd name="T59" fmla="*/ 30 h 75"/>
                <a:gd name="T60" fmla="*/ 166 w 421"/>
                <a:gd name="T61" fmla="*/ 29 h 75"/>
                <a:gd name="T62" fmla="*/ 138 w 421"/>
                <a:gd name="T63" fmla="*/ 27 h 75"/>
                <a:gd name="T64" fmla="*/ 108 w 421"/>
                <a:gd name="T65" fmla="*/ 24 h 75"/>
                <a:gd name="T66" fmla="*/ 78 w 421"/>
                <a:gd name="T67" fmla="*/ 21 h 75"/>
                <a:gd name="T68" fmla="*/ 49 w 421"/>
                <a:gd name="T69" fmla="*/ 15 h 75"/>
                <a:gd name="T70" fmla="*/ 35 w 421"/>
                <a:gd name="T71" fmla="*/ 12 h 75"/>
                <a:gd name="T72" fmla="*/ 22 w 421"/>
                <a:gd name="T73" fmla="*/ 9 h 75"/>
                <a:gd name="T74" fmla="*/ 10 w 421"/>
                <a:gd name="T75" fmla="*/ 5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0" name="Freeform 504">
              <a:extLst>
                <a:ext uri="{FF2B5EF4-FFF2-40B4-BE49-F238E27FC236}">
                  <a16:creationId xmlns:a16="http://schemas.microsoft.com/office/drawing/2014/main" id="{645521CF-DEFD-0651-B0E1-BAF4B9AB2384}"/>
                </a:ext>
              </a:extLst>
            </p:cNvPr>
            <p:cNvSpPr>
              <a:spLocks/>
            </p:cNvSpPr>
            <p:nvPr/>
          </p:nvSpPr>
          <p:spPr bwMode="auto">
            <a:xfrm>
              <a:off x="3756025" y="1527175"/>
              <a:ext cx="133350" cy="23813"/>
            </a:xfrm>
            <a:custGeom>
              <a:avLst/>
              <a:gdLst>
                <a:gd name="T0" fmla="*/ 0 w 421"/>
                <a:gd name="T1" fmla="*/ 0 h 75"/>
                <a:gd name="T2" fmla="*/ 0 w 421"/>
                <a:gd name="T3" fmla="*/ 42 h 75"/>
                <a:gd name="T4" fmla="*/ 8 w 421"/>
                <a:gd name="T5" fmla="*/ 46 h 75"/>
                <a:gd name="T6" fmla="*/ 22 w 421"/>
                <a:gd name="T7" fmla="*/ 52 h 75"/>
                <a:gd name="T8" fmla="*/ 43 w 421"/>
                <a:gd name="T9" fmla="*/ 58 h 75"/>
                <a:gd name="T10" fmla="*/ 67 w 421"/>
                <a:gd name="T11" fmla="*/ 63 h 75"/>
                <a:gd name="T12" fmla="*/ 97 w 421"/>
                <a:gd name="T13" fmla="*/ 68 h 75"/>
                <a:gd name="T14" fmla="*/ 130 w 421"/>
                <a:gd name="T15" fmla="*/ 72 h 75"/>
                <a:gd name="T16" fmla="*/ 169 w 421"/>
                <a:gd name="T17" fmla="*/ 74 h 75"/>
                <a:gd name="T18" fmla="*/ 211 w 421"/>
                <a:gd name="T19" fmla="*/ 75 h 75"/>
                <a:gd name="T20" fmla="*/ 253 w 421"/>
                <a:gd name="T21" fmla="*/ 74 h 75"/>
                <a:gd name="T22" fmla="*/ 290 w 421"/>
                <a:gd name="T23" fmla="*/ 72 h 75"/>
                <a:gd name="T24" fmla="*/ 325 w 421"/>
                <a:gd name="T25" fmla="*/ 68 h 75"/>
                <a:gd name="T26" fmla="*/ 355 w 421"/>
                <a:gd name="T27" fmla="*/ 63 h 75"/>
                <a:gd name="T28" fmla="*/ 379 w 421"/>
                <a:gd name="T29" fmla="*/ 58 h 75"/>
                <a:gd name="T30" fmla="*/ 399 w 421"/>
                <a:gd name="T31" fmla="*/ 52 h 75"/>
                <a:gd name="T32" fmla="*/ 414 w 421"/>
                <a:gd name="T33" fmla="*/ 47 h 75"/>
                <a:gd name="T34" fmla="*/ 421 w 421"/>
                <a:gd name="T35" fmla="*/ 42 h 75"/>
                <a:gd name="T36" fmla="*/ 421 w 421"/>
                <a:gd name="T37" fmla="*/ 0 h 75"/>
                <a:gd name="T38" fmla="*/ 410 w 421"/>
                <a:gd name="T39" fmla="*/ 4 h 75"/>
                <a:gd name="T40" fmla="*/ 399 w 421"/>
                <a:gd name="T41" fmla="*/ 9 h 75"/>
                <a:gd name="T42" fmla="*/ 386 w 421"/>
                <a:gd name="T43" fmla="*/ 12 h 75"/>
                <a:gd name="T44" fmla="*/ 373 w 421"/>
                <a:gd name="T45" fmla="*/ 15 h 75"/>
                <a:gd name="T46" fmla="*/ 344 w 421"/>
                <a:gd name="T47" fmla="*/ 19 h 75"/>
                <a:gd name="T48" fmla="*/ 314 w 421"/>
                <a:gd name="T49" fmla="*/ 24 h 75"/>
                <a:gd name="T50" fmla="*/ 284 w 421"/>
                <a:gd name="T51" fmla="*/ 27 h 75"/>
                <a:gd name="T52" fmla="*/ 256 w 421"/>
                <a:gd name="T53" fmla="*/ 29 h 75"/>
                <a:gd name="T54" fmla="*/ 231 w 421"/>
                <a:gd name="T55" fmla="*/ 29 h 75"/>
                <a:gd name="T56" fmla="*/ 211 w 421"/>
                <a:gd name="T57" fmla="*/ 30 h 75"/>
                <a:gd name="T58" fmla="*/ 191 w 421"/>
                <a:gd name="T59" fmla="*/ 29 h 75"/>
                <a:gd name="T60" fmla="*/ 166 w 421"/>
                <a:gd name="T61" fmla="*/ 28 h 75"/>
                <a:gd name="T62" fmla="*/ 138 w 421"/>
                <a:gd name="T63" fmla="*/ 27 h 75"/>
                <a:gd name="T64" fmla="*/ 108 w 421"/>
                <a:gd name="T65" fmla="*/ 24 h 75"/>
                <a:gd name="T66" fmla="*/ 78 w 421"/>
                <a:gd name="T67" fmla="*/ 19 h 75"/>
                <a:gd name="T68" fmla="*/ 49 w 421"/>
                <a:gd name="T69" fmla="*/ 15 h 75"/>
                <a:gd name="T70" fmla="*/ 35 w 421"/>
                <a:gd name="T71" fmla="*/ 12 h 75"/>
                <a:gd name="T72" fmla="*/ 22 w 421"/>
                <a:gd name="T73" fmla="*/ 9 h 75"/>
                <a:gd name="T74" fmla="*/ 10 w 421"/>
                <a:gd name="T75" fmla="*/ 4 h 75"/>
                <a:gd name="T76" fmla="*/ 0 w 42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75">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111" name="TextBox 110">
            <a:extLst>
              <a:ext uri="{FF2B5EF4-FFF2-40B4-BE49-F238E27FC236}">
                <a16:creationId xmlns:a16="http://schemas.microsoft.com/office/drawing/2014/main" id="{5CAE9C41-121D-50BE-5DAF-982A72D299B6}"/>
              </a:ext>
            </a:extLst>
          </p:cNvPr>
          <p:cNvSpPr txBox="1"/>
          <p:nvPr/>
        </p:nvSpPr>
        <p:spPr>
          <a:xfrm>
            <a:off x="8028822" y="1474950"/>
            <a:ext cx="3733023"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Resource Mobilization Strategies</a:t>
            </a:r>
          </a:p>
        </p:txBody>
      </p:sp>
    </p:spTree>
    <p:extLst>
      <p:ext uri="{BB962C8B-B14F-4D97-AF65-F5344CB8AC3E}">
        <p14:creationId xmlns:p14="http://schemas.microsoft.com/office/powerpoint/2010/main" val="2222085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E347D20-83CF-4765-A959-68F510CE976E}"/>
              </a:ext>
            </a:extLst>
          </p:cNvPr>
          <p:cNvSpPr>
            <a:spLocks noGrp="1"/>
          </p:cNvSpPr>
          <p:nvPr>
            <p:ph type="title" idx="4294967295"/>
          </p:nvPr>
        </p:nvSpPr>
        <p:spPr>
          <a:xfrm>
            <a:off x="0" y="365125"/>
            <a:ext cx="10515600" cy="1325563"/>
          </a:xfrm>
        </p:spPr>
        <p:txBody>
          <a:bodyPr/>
          <a:lstStyle/>
          <a:p>
            <a:r>
              <a:rPr lang="en-US" dirty="0"/>
              <a:t>Balanced scorecard slide 10</a:t>
            </a:r>
          </a:p>
        </p:txBody>
      </p:sp>
      <p:pic>
        <p:nvPicPr>
          <p:cNvPr id="5" name="Pictur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292100" y="362320"/>
            <a:ext cx="11607800" cy="6133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701800"/>
            <a:ext cx="12192000" cy="3454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3202669" y="2967335"/>
            <a:ext cx="5786662" cy="923330"/>
          </a:xfrm>
          <a:prstGeom prst="rect">
            <a:avLst/>
          </a:prstGeom>
          <a:noFill/>
        </p:spPr>
        <p:txBody>
          <a:bodyPr wrap="square" lIns="0" tIns="0" rIns="0" bIns="0" rtlCol="0" anchor="ctr">
            <a:spAutoFit/>
          </a:bodyPr>
          <a:lstStyle/>
          <a:p>
            <a:pPr algn="ctr"/>
            <a:r>
              <a:rPr lang="en-US" sz="6000" b="1" dirty="0">
                <a:solidFill>
                  <a:schemeClr val="bg1"/>
                </a:solidFill>
                <a:latin typeface="+mj-lt"/>
              </a:rPr>
              <a:t>THANK</a:t>
            </a:r>
            <a:r>
              <a:rPr lang="en-US" sz="6000" dirty="0">
                <a:solidFill>
                  <a:schemeClr val="bg1"/>
                </a:solidFill>
                <a:latin typeface="+mj-lt"/>
              </a:rPr>
              <a:t> YOU</a:t>
            </a:r>
            <a:endParaRPr lang="en-US" sz="6600" dirty="0">
              <a:solidFill>
                <a:schemeClr val="bg1"/>
              </a:solidFill>
              <a:latin typeface="+mj-lt"/>
            </a:endParaRPr>
          </a:p>
        </p:txBody>
      </p:sp>
      <p:sp>
        <p:nvSpPr>
          <p:cNvPr id="7" name="Rectangle 6">
            <a:hlinkClick r:id="rId5"/>
            <a:extLst>
              <a:ext uri="{FF2B5EF4-FFF2-40B4-BE49-F238E27FC236}">
                <a16:creationId xmlns:a16="http://schemas.microsoft.com/office/drawing/2014/main" id="{FD739A43-7308-4A45-800C-2B124CABFA5F}"/>
              </a:ext>
              <a:ext uri="{C183D7F6-B498-43B3-948B-1728B52AA6E4}">
                <adec:decorative xmlns:adec="http://schemas.microsoft.com/office/drawing/2017/decorative" val="1"/>
              </a:ext>
            </a:extLst>
          </p:cNvPr>
          <p:cNvSpPr/>
          <p:nvPr/>
        </p:nvSpPr>
        <p:spPr>
          <a:xfrm>
            <a:off x="5118100" y="0"/>
            <a:ext cx="1955800" cy="99440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his image is an icon that reads &quot;24Slides.&quot;">
            <a:hlinkClick r:id="rId5"/>
            <a:extLst>
              <a:ext uri="{FF2B5EF4-FFF2-40B4-BE49-F238E27FC236}">
                <a16:creationId xmlns:a16="http://schemas.microsoft.com/office/drawing/2014/main" id="{A2875173-B0D5-4330-A6C0-5027C67D1E6D}"/>
              </a:ext>
            </a:extLst>
          </p:cNvPr>
          <p:cNvPicPr>
            <a:picLocks noChangeAspect="1"/>
          </p:cNvPicPr>
          <p:nvPr/>
        </p:nvPicPr>
        <p:blipFill>
          <a:blip r:embed="rId6"/>
          <a:stretch>
            <a:fillRect/>
          </a:stretch>
        </p:blipFill>
        <p:spPr>
          <a:xfrm>
            <a:off x="5581650" y="345493"/>
            <a:ext cx="1028700" cy="293902"/>
          </a:xfrm>
          <a:prstGeom prst="rect">
            <a:avLst/>
          </a:prstGeom>
          <a:effectLst/>
        </p:spPr>
      </p:pic>
      <p:sp>
        <p:nvSpPr>
          <p:cNvPr id="10" name="Rectangle 9">
            <a:extLst>
              <a:ext uri="{FF2B5EF4-FFF2-40B4-BE49-F238E27FC236}">
                <a16:creationId xmlns:a16="http://schemas.microsoft.com/office/drawing/2014/main" id="{CE1D692F-8C4B-47E6-B367-1CB302E31A6B}"/>
              </a:ext>
              <a:ext uri="{C183D7F6-B498-43B3-948B-1728B52AA6E4}">
                <adec:decorative xmlns:adec="http://schemas.microsoft.com/office/drawing/2017/decorative" val="1"/>
              </a:ext>
            </a:extLst>
          </p:cNvPr>
          <p:cNvSpPr/>
          <p:nvPr/>
        </p:nvSpPr>
        <p:spPr>
          <a:xfrm>
            <a:off x="5118100" y="5863595"/>
            <a:ext cx="1955800" cy="99440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9209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8F56-E3D5-A5C3-628B-BE871F28CB0A}"/>
              </a:ext>
            </a:extLst>
          </p:cNvPr>
          <p:cNvSpPr>
            <a:spLocks noGrp="1"/>
          </p:cNvSpPr>
          <p:nvPr>
            <p:ph type="title"/>
          </p:nvPr>
        </p:nvSpPr>
        <p:spPr>
          <a:xfrm>
            <a:off x="436880" y="131445"/>
            <a:ext cx="10515600" cy="1325563"/>
          </a:xfrm>
        </p:spPr>
        <p:txBody>
          <a:bodyPr/>
          <a:lstStyle/>
          <a:p>
            <a:r>
              <a:rPr lang="en-GB" dirty="0"/>
              <a:t>Introduction and Background.</a:t>
            </a:r>
          </a:p>
        </p:txBody>
      </p:sp>
    </p:spTree>
    <p:extLst>
      <p:ext uri="{BB962C8B-B14F-4D97-AF65-F5344CB8AC3E}">
        <p14:creationId xmlns:p14="http://schemas.microsoft.com/office/powerpoint/2010/main" val="198068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8F56-E3D5-A5C3-628B-BE871F28CB0A}"/>
              </a:ext>
            </a:extLst>
          </p:cNvPr>
          <p:cNvSpPr>
            <a:spLocks noGrp="1"/>
          </p:cNvSpPr>
          <p:nvPr>
            <p:ph type="title"/>
          </p:nvPr>
        </p:nvSpPr>
        <p:spPr>
          <a:xfrm>
            <a:off x="436880" y="131445"/>
            <a:ext cx="10515600" cy="1325563"/>
          </a:xfrm>
        </p:spPr>
        <p:txBody>
          <a:bodyPr/>
          <a:lstStyle/>
          <a:p>
            <a:r>
              <a:rPr lang="en-GB" dirty="0"/>
              <a:t>The Frame of Disasters In Malawi.</a:t>
            </a:r>
          </a:p>
        </p:txBody>
      </p:sp>
      <p:graphicFrame>
        <p:nvGraphicFramePr>
          <p:cNvPr id="11" name="Diagram 10">
            <a:extLst>
              <a:ext uri="{FF2B5EF4-FFF2-40B4-BE49-F238E27FC236}">
                <a16:creationId xmlns:a16="http://schemas.microsoft.com/office/drawing/2014/main" id="{2C7EE1FA-13FC-22C8-0181-37C6E33CD707}"/>
              </a:ext>
            </a:extLst>
          </p:cNvPr>
          <p:cNvGraphicFramePr/>
          <p:nvPr>
            <p:extLst>
              <p:ext uri="{D42A27DB-BD31-4B8C-83A1-F6EECF244321}">
                <p14:modId xmlns:p14="http://schemas.microsoft.com/office/powerpoint/2010/main" val="3270246959"/>
              </p:ext>
            </p:extLst>
          </p:nvPr>
        </p:nvGraphicFramePr>
        <p:xfrm>
          <a:off x="-314960" y="1436688"/>
          <a:ext cx="5811520" cy="4429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4BE180BD-F39C-A76B-56ED-AAAC2BC2BD31}"/>
              </a:ext>
            </a:extLst>
          </p:cNvPr>
          <p:cNvSpPr txBox="1"/>
          <p:nvPr/>
        </p:nvSpPr>
        <p:spPr>
          <a:xfrm>
            <a:off x="9378803" y="2840534"/>
            <a:ext cx="2004060" cy="800219"/>
          </a:xfrm>
          <a:prstGeom prst="rect">
            <a:avLst/>
          </a:prstGeom>
          <a:noFill/>
        </p:spPr>
        <p:txBody>
          <a:bodyPr wrap="square">
            <a:spAutoFit/>
          </a:bodyPr>
          <a:lstStyle/>
          <a:p>
            <a:r>
              <a:rPr lang="en-GB" dirty="0">
                <a:solidFill>
                  <a:srgbClr val="C00000"/>
                </a:solidFill>
                <a:latin typeface="+mj-lt"/>
              </a:rPr>
              <a:t>Deaths  </a:t>
            </a:r>
          </a:p>
          <a:p>
            <a:endParaRPr lang="en-GB" sz="2800" dirty="0">
              <a:solidFill>
                <a:srgbClr val="C00000"/>
              </a:solidFill>
              <a:latin typeface="+mj-lt"/>
            </a:endParaRPr>
          </a:p>
        </p:txBody>
      </p:sp>
      <p:sp>
        <p:nvSpPr>
          <p:cNvPr id="15" name="TextBox 14">
            <a:extLst>
              <a:ext uri="{FF2B5EF4-FFF2-40B4-BE49-F238E27FC236}">
                <a16:creationId xmlns:a16="http://schemas.microsoft.com/office/drawing/2014/main" id="{43BF3BD5-28DA-88CE-90DB-04140B8497BE}"/>
              </a:ext>
            </a:extLst>
          </p:cNvPr>
          <p:cNvSpPr txBox="1"/>
          <p:nvPr/>
        </p:nvSpPr>
        <p:spPr>
          <a:xfrm>
            <a:off x="9371330" y="1436688"/>
            <a:ext cx="2499360" cy="830997"/>
          </a:xfrm>
          <a:prstGeom prst="rect">
            <a:avLst/>
          </a:prstGeom>
          <a:noFill/>
        </p:spPr>
        <p:txBody>
          <a:bodyPr wrap="square">
            <a:spAutoFit/>
          </a:bodyPr>
          <a:lstStyle/>
          <a:p>
            <a:r>
              <a:rPr lang="en-US" sz="1600" dirty="0">
                <a:solidFill>
                  <a:srgbClr val="C00000"/>
                </a:solidFill>
                <a:latin typeface="+mj-lt"/>
              </a:rPr>
              <a:t>Damage and Loss of Property and Infrastructure </a:t>
            </a:r>
          </a:p>
        </p:txBody>
      </p:sp>
      <p:sp>
        <p:nvSpPr>
          <p:cNvPr id="17" name="TextBox 16">
            <a:extLst>
              <a:ext uri="{FF2B5EF4-FFF2-40B4-BE49-F238E27FC236}">
                <a16:creationId xmlns:a16="http://schemas.microsoft.com/office/drawing/2014/main" id="{FB0F319D-B89F-D161-F5FE-8BC52628F585}"/>
              </a:ext>
            </a:extLst>
          </p:cNvPr>
          <p:cNvSpPr txBox="1"/>
          <p:nvPr/>
        </p:nvSpPr>
        <p:spPr>
          <a:xfrm>
            <a:off x="9371330" y="3651211"/>
            <a:ext cx="1936750" cy="830997"/>
          </a:xfrm>
          <a:prstGeom prst="rect">
            <a:avLst/>
          </a:prstGeom>
          <a:noFill/>
        </p:spPr>
        <p:txBody>
          <a:bodyPr wrap="square">
            <a:spAutoFit/>
          </a:bodyPr>
          <a:lstStyle/>
          <a:p>
            <a:r>
              <a:rPr lang="en-US" sz="1600" dirty="0">
                <a:solidFill>
                  <a:srgbClr val="C00000"/>
                </a:solidFill>
                <a:latin typeface="+mj-lt"/>
              </a:rPr>
              <a:t>Livelihoods of  Communities in high risk areas.  </a:t>
            </a:r>
          </a:p>
        </p:txBody>
      </p:sp>
      <p:graphicFrame>
        <p:nvGraphicFramePr>
          <p:cNvPr id="20" name="Chart 19">
            <a:extLst>
              <a:ext uri="{FF2B5EF4-FFF2-40B4-BE49-F238E27FC236}">
                <a16:creationId xmlns:a16="http://schemas.microsoft.com/office/drawing/2014/main" id="{500E8C21-478E-666F-4BD8-8696ECB15B2D}"/>
              </a:ext>
            </a:extLst>
          </p:cNvPr>
          <p:cNvGraphicFramePr/>
          <p:nvPr>
            <p:extLst>
              <p:ext uri="{D42A27DB-BD31-4B8C-83A1-F6EECF244321}">
                <p14:modId xmlns:p14="http://schemas.microsoft.com/office/powerpoint/2010/main" val="852827578"/>
              </p:ext>
            </p:extLst>
          </p:nvPr>
        </p:nvGraphicFramePr>
        <p:xfrm>
          <a:off x="5496560" y="1710389"/>
          <a:ext cx="5961085" cy="322150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6231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8F56-E3D5-A5C3-628B-BE871F28CB0A}"/>
              </a:ext>
            </a:extLst>
          </p:cNvPr>
          <p:cNvSpPr>
            <a:spLocks noGrp="1"/>
          </p:cNvSpPr>
          <p:nvPr>
            <p:ph type="title"/>
          </p:nvPr>
        </p:nvSpPr>
        <p:spPr>
          <a:xfrm>
            <a:off x="436880" y="131445"/>
            <a:ext cx="10515600" cy="1325563"/>
          </a:xfrm>
        </p:spPr>
        <p:txBody>
          <a:bodyPr/>
          <a:lstStyle/>
          <a:p>
            <a:r>
              <a:rPr lang="en-GB" dirty="0"/>
              <a:t>The Frame of Disasters In Malawi.</a:t>
            </a:r>
          </a:p>
        </p:txBody>
      </p:sp>
      <p:pic>
        <p:nvPicPr>
          <p:cNvPr id="3" name="Picture 2">
            <a:extLst>
              <a:ext uri="{FF2B5EF4-FFF2-40B4-BE49-F238E27FC236}">
                <a16:creationId xmlns:a16="http://schemas.microsoft.com/office/drawing/2014/main" id="{12E673DC-D864-8BF4-E261-BE93C9FB251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72352" y="2241838"/>
            <a:ext cx="8245383" cy="4148802"/>
          </a:xfrm>
          <a:prstGeom prst="rect">
            <a:avLst/>
          </a:prstGeom>
        </p:spPr>
      </p:pic>
      <p:sp>
        <p:nvSpPr>
          <p:cNvPr id="6" name="TextBox 5">
            <a:extLst>
              <a:ext uri="{FF2B5EF4-FFF2-40B4-BE49-F238E27FC236}">
                <a16:creationId xmlns:a16="http://schemas.microsoft.com/office/drawing/2014/main" id="{D1C5164F-9BD9-9E4E-D557-0820F81203FD}"/>
              </a:ext>
            </a:extLst>
          </p:cNvPr>
          <p:cNvSpPr txBox="1"/>
          <p:nvPr/>
        </p:nvSpPr>
        <p:spPr>
          <a:xfrm>
            <a:off x="538480" y="1318508"/>
            <a:ext cx="8143783" cy="923330"/>
          </a:xfrm>
          <a:prstGeom prst="rect">
            <a:avLst/>
          </a:prstGeom>
          <a:noFill/>
        </p:spPr>
        <p:txBody>
          <a:bodyPr wrap="square">
            <a:spAutoFit/>
          </a:bodyPr>
          <a:lstStyle/>
          <a:p>
            <a:r>
              <a:rPr lang="en-US" b="1" dirty="0">
                <a:solidFill>
                  <a:srgbClr val="C00000"/>
                </a:solidFill>
                <a:latin typeface="+mj-lt"/>
              </a:rPr>
              <a:t>Districts and regions in Malawi by the level of hazard exposure, Vulnerability and Coping capacity by the community risk assessment platform,.</a:t>
            </a:r>
            <a:endParaRPr lang="en-GB" b="1" dirty="0">
              <a:solidFill>
                <a:srgbClr val="C00000"/>
              </a:solidFill>
              <a:latin typeface="+mj-lt"/>
            </a:endParaRPr>
          </a:p>
        </p:txBody>
      </p:sp>
      <p:sp>
        <p:nvSpPr>
          <p:cNvPr id="8" name="TextBox 7">
            <a:extLst>
              <a:ext uri="{FF2B5EF4-FFF2-40B4-BE49-F238E27FC236}">
                <a16:creationId xmlns:a16="http://schemas.microsoft.com/office/drawing/2014/main" id="{C9FED70A-E60B-6716-BAB0-F0936E00232E}"/>
              </a:ext>
            </a:extLst>
          </p:cNvPr>
          <p:cNvSpPr txBox="1"/>
          <p:nvPr/>
        </p:nvSpPr>
        <p:spPr>
          <a:xfrm>
            <a:off x="8932888" y="2677170"/>
            <a:ext cx="2425991" cy="2862322"/>
          </a:xfrm>
          <a:prstGeom prst="rect">
            <a:avLst/>
          </a:prstGeom>
          <a:noFill/>
        </p:spPr>
        <p:txBody>
          <a:bodyPr wrap="square">
            <a:spAutoFit/>
          </a:bodyPr>
          <a:lstStyle/>
          <a:p>
            <a:r>
              <a:rPr lang="en-GB" dirty="0">
                <a:latin typeface="+mj-lt"/>
              </a:rPr>
              <a:t>Nsanje (8.8)</a:t>
            </a:r>
          </a:p>
          <a:p>
            <a:r>
              <a:rPr lang="en-GB" dirty="0">
                <a:latin typeface="+mj-lt"/>
              </a:rPr>
              <a:t>Chikwawa (7.7)</a:t>
            </a:r>
          </a:p>
          <a:p>
            <a:r>
              <a:rPr lang="en-GB" dirty="0">
                <a:latin typeface="+mj-lt"/>
              </a:rPr>
              <a:t>Mangochi (7.6)</a:t>
            </a:r>
          </a:p>
          <a:p>
            <a:r>
              <a:rPr lang="en-GB" dirty="0">
                <a:latin typeface="+mj-lt"/>
              </a:rPr>
              <a:t>Dedza (7.6)</a:t>
            </a:r>
          </a:p>
          <a:p>
            <a:r>
              <a:rPr lang="en-GB" dirty="0">
                <a:latin typeface="+mj-lt"/>
              </a:rPr>
              <a:t>Chiradzulu (7.4)</a:t>
            </a:r>
          </a:p>
          <a:p>
            <a:r>
              <a:rPr lang="en-GB" dirty="0">
                <a:latin typeface="+mj-lt"/>
              </a:rPr>
              <a:t>Machinga (7.3)</a:t>
            </a:r>
          </a:p>
          <a:p>
            <a:r>
              <a:rPr lang="en-GB" dirty="0">
                <a:latin typeface="+mj-lt"/>
              </a:rPr>
              <a:t>Thyolo (7.3) Lilongwe (7.2)</a:t>
            </a:r>
          </a:p>
          <a:p>
            <a:r>
              <a:rPr lang="en-GB" dirty="0">
                <a:latin typeface="+mj-lt"/>
              </a:rPr>
              <a:t>Mulanje (7.2) </a:t>
            </a:r>
          </a:p>
          <a:p>
            <a:r>
              <a:rPr lang="en-GB" dirty="0">
                <a:latin typeface="+mj-lt"/>
              </a:rPr>
              <a:t>Phalombe (7.2). </a:t>
            </a:r>
          </a:p>
        </p:txBody>
      </p:sp>
      <p:sp>
        <p:nvSpPr>
          <p:cNvPr id="10" name="TextBox 9">
            <a:extLst>
              <a:ext uri="{FF2B5EF4-FFF2-40B4-BE49-F238E27FC236}">
                <a16:creationId xmlns:a16="http://schemas.microsoft.com/office/drawing/2014/main" id="{EEEB4612-7682-7B62-62EA-FF9A3A5C72D0}"/>
              </a:ext>
            </a:extLst>
          </p:cNvPr>
          <p:cNvSpPr txBox="1"/>
          <p:nvPr/>
        </p:nvSpPr>
        <p:spPr>
          <a:xfrm>
            <a:off x="8932888" y="1318508"/>
            <a:ext cx="2822232" cy="1200329"/>
          </a:xfrm>
          <a:prstGeom prst="rect">
            <a:avLst/>
          </a:prstGeom>
          <a:noFill/>
        </p:spPr>
        <p:txBody>
          <a:bodyPr wrap="square">
            <a:spAutoFit/>
          </a:bodyPr>
          <a:lstStyle/>
          <a:p>
            <a:r>
              <a:rPr lang="en-US" b="1" dirty="0">
                <a:solidFill>
                  <a:srgbClr val="C00000"/>
                </a:solidFill>
                <a:latin typeface="+mj-lt"/>
              </a:rPr>
              <a:t>Most at-risk and affected districts in Malawi by Overall Score</a:t>
            </a:r>
            <a:endParaRPr lang="en-GB" b="1" dirty="0">
              <a:solidFill>
                <a:srgbClr val="C00000"/>
              </a:solidFill>
              <a:latin typeface="+mj-lt"/>
            </a:endParaRPr>
          </a:p>
        </p:txBody>
      </p:sp>
      <p:sp>
        <p:nvSpPr>
          <p:cNvPr id="12" name="TextBox 11">
            <a:extLst>
              <a:ext uri="{FF2B5EF4-FFF2-40B4-BE49-F238E27FC236}">
                <a16:creationId xmlns:a16="http://schemas.microsoft.com/office/drawing/2014/main" id="{CB924648-8A72-CBF3-1919-F486FCFA0827}"/>
              </a:ext>
            </a:extLst>
          </p:cNvPr>
          <p:cNvSpPr txBox="1"/>
          <p:nvPr/>
        </p:nvSpPr>
        <p:spPr>
          <a:xfrm>
            <a:off x="487680" y="6390640"/>
            <a:ext cx="8245382" cy="338554"/>
          </a:xfrm>
          <a:prstGeom prst="rect">
            <a:avLst/>
          </a:prstGeom>
          <a:noFill/>
        </p:spPr>
        <p:txBody>
          <a:bodyPr wrap="square">
            <a:spAutoFit/>
          </a:bodyPr>
          <a:lstStyle/>
          <a:p>
            <a:r>
              <a:rPr lang="en-US" sz="1600" dirty="0">
                <a:latin typeface="+mj-lt"/>
              </a:rPr>
              <a:t>Source: Netherlands Red cross, 2022. </a:t>
            </a:r>
            <a:endParaRPr lang="en-GB" sz="1600" dirty="0">
              <a:latin typeface="+mj-lt"/>
            </a:endParaRPr>
          </a:p>
        </p:txBody>
      </p:sp>
    </p:spTree>
    <p:extLst>
      <p:ext uri="{BB962C8B-B14F-4D97-AF65-F5344CB8AC3E}">
        <p14:creationId xmlns:p14="http://schemas.microsoft.com/office/powerpoint/2010/main" val="366343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765497" y="5781590"/>
            <a:ext cx="902286" cy="676715"/>
          </a:xfrm>
          <a:prstGeom prst="rect">
            <a:avLst/>
          </a:prstGeom>
        </p:spPr>
      </p:pic>
      <p:cxnSp>
        <p:nvCxnSpPr>
          <p:cNvPr id="15" name="Straight Connector 14"/>
          <p:cNvCxnSpPr/>
          <p:nvPr/>
        </p:nvCxnSpPr>
        <p:spPr>
          <a:xfrm>
            <a:off x="0" y="1332411"/>
            <a:ext cx="10515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31785" y="622717"/>
            <a:ext cx="68934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Session 1: Scope of the Assignment. </a:t>
            </a:r>
          </a:p>
        </p:txBody>
      </p:sp>
      <p:sp>
        <p:nvSpPr>
          <p:cNvPr id="3" name="Rectangle 2"/>
          <p:cNvSpPr/>
          <p:nvPr/>
        </p:nvSpPr>
        <p:spPr>
          <a:xfrm>
            <a:off x="831785" y="1457331"/>
            <a:ext cx="10835998" cy="5078313"/>
          </a:xfrm>
          <a:prstGeom prst="rect">
            <a:avLst/>
          </a:prstGeom>
        </p:spPr>
        <p:txBody>
          <a:bodyPr wrap="square">
            <a:spAutoFit/>
          </a:bodyPr>
          <a:lstStyle/>
          <a:p>
            <a:pPr marL="285750" indent="-285750">
              <a:buFont typeface="Arial" panose="020B0604020202020204" pitchFamily="34" charset="0"/>
              <a:buChar char="•"/>
            </a:pPr>
            <a:r>
              <a:rPr lang="en-US" dirty="0">
                <a:latin typeface="Bell MT" panose="02020503060305020303" pitchFamily="18" charset="0"/>
              </a:rPr>
              <a:t>Review the outcome of the Policy Review and include its recommendations in the institutional investment plan</a:t>
            </a:r>
          </a:p>
          <a:p>
            <a:pPr marL="285750" indent="-285750">
              <a:buFont typeface="Arial" panose="020B0604020202020204" pitchFamily="34" charset="0"/>
              <a:buChar char="•"/>
            </a:pPr>
            <a:r>
              <a:rPr lang="en-US" dirty="0">
                <a:latin typeface="Bell MT" panose="02020503060305020303" pitchFamily="18" charset="0"/>
              </a:rPr>
              <a:t>Status of the establishment of all the institutional components of the Malawi DRM System at national, district and local levels and identify the gaps.</a:t>
            </a:r>
          </a:p>
          <a:p>
            <a:pPr marL="285750" indent="-285750">
              <a:buFont typeface="Arial" panose="020B0604020202020204" pitchFamily="34" charset="0"/>
              <a:buChar char="•"/>
            </a:pPr>
            <a:r>
              <a:rPr lang="en-US" dirty="0">
                <a:latin typeface="Bell MT" panose="02020503060305020303" pitchFamily="18" charset="0"/>
              </a:rPr>
              <a:t>Level of mandate accomplishment of each of the institutional components of the DRM System and gaps.</a:t>
            </a:r>
          </a:p>
          <a:p>
            <a:pPr marL="285750" indent="-285750">
              <a:buFont typeface="Arial" panose="020B0604020202020204" pitchFamily="34" charset="0"/>
              <a:buChar char="•"/>
            </a:pPr>
            <a:r>
              <a:rPr lang="en-US" dirty="0">
                <a:latin typeface="Bell MT" panose="02020503060305020303" pitchFamily="18" charset="0"/>
              </a:rPr>
              <a:t>Definition of the minimum adequate operational resources required by each of the institutional components to fulfil their mandate (i.e. Offices, communications, mobility, etc.) and identification of gaps. </a:t>
            </a:r>
          </a:p>
          <a:p>
            <a:pPr marL="285750" indent="-285750">
              <a:buFont typeface="Arial" panose="020B0604020202020204" pitchFamily="34" charset="0"/>
              <a:buChar char="•"/>
            </a:pPr>
            <a:r>
              <a:rPr lang="en-US" dirty="0">
                <a:latin typeface="Bell MT" panose="02020503060305020303" pitchFamily="18" charset="0"/>
              </a:rPr>
              <a:t>Efficacy of national-to-local and local-to-national communication and coordination protocols between DoDMA, district and local DRM committees. </a:t>
            </a:r>
          </a:p>
          <a:p>
            <a:pPr marL="285750" indent="-285750">
              <a:buFont typeface="Arial" panose="020B0604020202020204" pitchFamily="34" charset="0"/>
              <a:buChar char="•"/>
            </a:pPr>
            <a:r>
              <a:rPr lang="en-US" dirty="0">
                <a:latin typeface="Bell MT" panose="02020503060305020303" pitchFamily="18" charset="0"/>
              </a:rPr>
              <a:t>Efficacy at the District level of the Preparedness and Response Plans, and Operational Protocols.</a:t>
            </a:r>
          </a:p>
          <a:p>
            <a:pPr marL="285750" indent="-285750">
              <a:buFont typeface="Arial" panose="020B0604020202020204" pitchFamily="34" charset="0"/>
              <a:buChar char="•"/>
            </a:pPr>
            <a:r>
              <a:rPr lang="en-US" dirty="0">
                <a:latin typeface="Bell MT" panose="02020503060305020303" pitchFamily="18" charset="0"/>
              </a:rPr>
              <a:t>Efficacy at District level of means/established procedures to integrate disaster risk reduction and risk prevention into Development Planning</a:t>
            </a:r>
          </a:p>
          <a:p>
            <a:pPr marL="285750" indent="-285750">
              <a:buFont typeface="Arial" panose="020B0604020202020204" pitchFamily="34" charset="0"/>
              <a:buChar char="•"/>
            </a:pPr>
            <a:r>
              <a:rPr lang="en-US" dirty="0">
                <a:latin typeface="Bell MT" panose="02020503060305020303" pitchFamily="18" charset="0"/>
              </a:rPr>
              <a:t>Efficacy of the Public Awareness Program both at national and District levels. </a:t>
            </a:r>
          </a:p>
          <a:p>
            <a:pPr marL="285750" indent="-285750">
              <a:buFont typeface="Arial" panose="020B0604020202020204" pitchFamily="34" charset="0"/>
              <a:buChar char="•"/>
            </a:pPr>
            <a:r>
              <a:rPr lang="en-US" dirty="0">
                <a:latin typeface="Bell MT" panose="02020503060305020303" pitchFamily="18" charset="0"/>
              </a:rPr>
              <a:t>Adequacy and efficacy of the strategy to disseminate early warnings amongst DoDMA, the District and Local DRM committees and to activate the respective Preparedness and Response Plans.</a:t>
            </a:r>
          </a:p>
          <a:p>
            <a:pPr marL="285750" indent="-285750">
              <a:buFont typeface="Arial" panose="020B0604020202020204" pitchFamily="34" charset="0"/>
              <a:buChar char="•"/>
            </a:pPr>
            <a:r>
              <a:rPr lang="en-US" dirty="0">
                <a:latin typeface="Bell MT" panose="02020503060305020303" pitchFamily="18" charset="0"/>
              </a:rPr>
              <a:t>Efficacy of the Community-based Disaster Risk Management Strategy and gaps.</a:t>
            </a:r>
          </a:p>
          <a:p>
            <a:pPr marL="285750" indent="-285750">
              <a:buFont typeface="Arial" panose="020B0604020202020204" pitchFamily="34" charset="0"/>
              <a:buChar char="•"/>
            </a:pPr>
            <a:r>
              <a:rPr lang="en-US" dirty="0">
                <a:latin typeface="Bell MT" panose="02020503060305020303" pitchFamily="18" charset="0"/>
              </a:rPr>
              <a:t>Identification of gaps in the NRS that require specific strategies and additional resources.</a:t>
            </a:r>
          </a:p>
          <a:p>
            <a:pPr marL="285750" indent="-285750">
              <a:buFont typeface="Arial" panose="020B0604020202020204" pitchFamily="34" charset="0"/>
              <a:buChar char="•"/>
            </a:pPr>
            <a:r>
              <a:rPr lang="en-US" dirty="0">
                <a:latin typeface="Bell MT" panose="02020503060305020303" pitchFamily="18" charset="0"/>
              </a:rPr>
              <a:t>Linkage of the DRM investment plan with the Climate Change Investment Plan as well as Multi-Sectoral Investment Plan for DRM and Climate Change Adaptation.</a:t>
            </a:r>
          </a:p>
        </p:txBody>
      </p:sp>
    </p:spTree>
    <p:extLst>
      <p:ext uri="{BB962C8B-B14F-4D97-AF65-F5344CB8AC3E}">
        <p14:creationId xmlns:p14="http://schemas.microsoft.com/office/powerpoint/2010/main" val="3170968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765497" y="5781590"/>
            <a:ext cx="902286" cy="676715"/>
          </a:xfrm>
          <a:prstGeom prst="rect">
            <a:avLst/>
          </a:prstGeom>
        </p:spPr>
      </p:pic>
      <p:cxnSp>
        <p:nvCxnSpPr>
          <p:cNvPr id="15" name="Straight Connector 14"/>
          <p:cNvCxnSpPr/>
          <p:nvPr/>
        </p:nvCxnSpPr>
        <p:spPr>
          <a:xfrm>
            <a:off x="0" y="737229"/>
            <a:ext cx="10515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31785" y="139392"/>
            <a:ext cx="8745151" cy="584775"/>
          </a:xfrm>
          <a:prstGeom prst="rect">
            <a:avLst/>
          </a:prstGeom>
        </p:spPr>
        <p:txBody>
          <a:bodyPr wrap="none">
            <a:spAutoFit/>
          </a:bodyPr>
          <a:lstStyle/>
          <a:p>
            <a:r>
              <a:rPr lang="en-US" sz="3200" b="1" dirty="0">
                <a:latin typeface="Bell MT" panose="02020503060305020303" pitchFamily="18" charset="0"/>
              </a:rPr>
              <a:t>Session 1: Defining DRM and Emerging issues. </a:t>
            </a:r>
          </a:p>
        </p:txBody>
      </p:sp>
      <p:sp>
        <p:nvSpPr>
          <p:cNvPr id="2" name="Rectangle 1"/>
          <p:cNvSpPr/>
          <p:nvPr/>
        </p:nvSpPr>
        <p:spPr>
          <a:xfrm>
            <a:off x="329842" y="1009948"/>
            <a:ext cx="11216021" cy="5324535"/>
          </a:xfrm>
          <a:prstGeom prst="rect">
            <a:avLst/>
          </a:prstGeom>
        </p:spPr>
        <p:txBody>
          <a:bodyPr wrap="square">
            <a:spAutoFit/>
          </a:bodyPr>
          <a:lstStyle/>
          <a:p>
            <a:pPr marL="742950" lvl="1" indent="-285750">
              <a:buFont typeface="Wingdings" panose="05000000000000000000" pitchFamily="2" charset="2"/>
              <a:buChar char="§"/>
            </a:pPr>
            <a:r>
              <a:rPr lang="en-US" dirty="0">
                <a:solidFill>
                  <a:srgbClr val="000000"/>
                </a:solidFill>
                <a:latin typeface="Bell MT" panose="02020503060305020303" pitchFamily="18" charset="0"/>
                <a:ea typeface="Calibri" panose="020F0502020204030204" pitchFamily="34" charset="0"/>
                <a:cs typeface="Times New Roman" panose="02020603050405020304" pitchFamily="18" charset="0"/>
              </a:rPr>
              <a:t>Defining Malawi's Disaster Risk Management System? </a:t>
            </a:r>
          </a:p>
          <a:p>
            <a:pPr lvl="1"/>
            <a:endParaRPr lang="en-US" dirty="0">
              <a:solidFill>
                <a:srgbClr val="000000"/>
              </a:solidFill>
              <a:latin typeface="Bell MT" panose="02020503060305020303" pitchFamily="18" charset="0"/>
              <a:ea typeface="Calibri" panose="020F0502020204030204" pitchFamily="34" charset="0"/>
              <a:cs typeface="Times New Roman" panose="02020603050405020304" pitchFamily="18" charset="0"/>
            </a:endParaRPr>
          </a:p>
          <a:p>
            <a:pPr lvl="1"/>
            <a:r>
              <a:rPr lang="en-US" dirty="0">
                <a:solidFill>
                  <a:srgbClr val="000000"/>
                </a:solidFill>
                <a:latin typeface="Bell MT" panose="02020503060305020303" pitchFamily="18" charset="0"/>
                <a:ea typeface="Calibri" panose="020F0502020204030204" pitchFamily="34" charset="0"/>
                <a:cs typeface="Times New Roman" panose="02020603050405020304" pitchFamily="18" charset="0"/>
              </a:rPr>
              <a:t>National DRM Systems constitute the driving forces and institutions involved in the integration, coordination and development of policy frameworks, planning instruments, implementation, monitoring and evaluation o processes and products in any phase of DRM at the National and Local Authority Level. </a:t>
            </a:r>
          </a:p>
          <a:p>
            <a:pPr lvl="1"/>
            <a:endParaRPr lang="en-US" dirty="0">
              <a:solidFill>
                <a:srgbClr val="000000"/>
              </a:solidFill>
              <a:latin typeface="Bell MT" panose="02020503060305020303" pitchFamily="18" charset="0"/>
              <a:ea typeface="Calibri" panose="020F0502020204030204" pitchFamily="34" charset="0"/>
              <a:cs typeface="Times New Roman" panose="02020603050405020304" pitchFamily="18" charset="0"/>
            </a:endParaRPr>
          </a:p>
          <a:p>
            <a:pPr lvl="1"/>
            <a:r>
              <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rPr>
              <a:t>Some initial findings of the Assignment were overhauled due to some emerging issues observed during the assignment; </a:t>
            </a:r>
          </a:p>
          <a:p>
            <a:endParaRPr lang="en-GB" sz="2000" dirty="0">
              <a:solidFill>
                <a:srgbClr val="000000"/>
              </a:solidFill>
              <a:latin typeface="Bell MT" panose="02020503060305020303" pitchFamily="18"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rPr>
              <a:t>Occurrences of Cyclone Freddy which brought in new developments in National Response.</a:t>
            </a:r>
          </a:p>
          <a:p>
            <a:pPr marL="742950" lvl="1" indent="-285750">
              <a:buFont typeface="Arial" panose="020B0604020202020204" pitchFamily="34" charset="0"/>
              <a:buChar char="•"/>
            </a:pPr>
            <a:r>
              <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rPr>
              <a:t>Establishment of the National Emergency Operations Center in Blantyre, 2022. </a:t>
            </a:r>
          </a:p>
          <a:p>
            <a:pPr marL="742950" lvl="1" indent="-285750">
              <a:buFont typeface="Arial" panose="020B0604020202020204" pitchFamily="34" charset="0"/>
              <a:buChar char="•"/>
            </a:pPr>
            <a:r>
              <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rPr>
              <a:t>Completion of the functional review and structure re-alignment exercise of the Department of Disaster Management Affairs, 2023. </a:t>
            </a:r>
          </a:p>
          <a:p>
            <a:pPr marL="742950" lvl="1" indent="-285750">
              <a:buFont typeface="Arial" panose="020B0604020202020204" pitchFamily="34" charset="0"/>
              <a:buChar char="•"/>
            </a:pPr>
            <a:r>
              <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rPr>
              <a:t>Repeal of the 1991 act, and subsequent enactment of the DRM Bill in April, 2023.</a:t>
            </a:r>
          </a:p>
          <a:p>
            <a:pPr marL="742950" lvl="1" indent="-285750">
              <a:buFont typeface="Arial" panose="020B0604020202020204" pitchFamily="34" charset="0"/>
              <a:buChar char="•"/>
            </a:pPr>
            <a:r>
              <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rPr>
              <a:t>Review of the National DRM policy, 2015.  </a:t>
            </a:r>
          </a:p>
          <a:p>
            <a:pPr lvl="1"/>
            <a:endPar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endParaRPr>
          </a:p>
          <a:p>
            <a:pPr lvl="1"/>
            <a:r>
              <a:rPr lang="en-GB" dirty="0">
                <a:solidFill>
                  <a:srgbClr val="000000"/>
                </a:solidFill>
                <a:latin typeface="Bell MT" panose="02020503060305020303" pitchFamily="18" charset="0"/>
                <a:ea typeface="Calibri" panose="020F0502020204030204" pitchFamily="34" charset="0"/>
                <a:cs typeface="Times New Roman" panose="02020603050405020304" pitchFamily="18" charset="0"/>
              </a:rPr>
              <a:t>Considerations to accommodate some of the changes were made through out the report findings and recommendations, where possible. </a:t>
            </a:r>
          </a:p>
          <a:p>
            <a:pPr marL="285750" indent="-285750">
              <a:buFont typeface="Arial" panose="020B0604020202020204" pitchFamily="34" charset="0"/>
              <a:buChar char="•"/>
            </a:pPr>
            <a:endParaRPr lang="en-GB" sz="1400" dirty="0">
              <a:solidFill>
                <a:srgbClr val="000000"/>
              </a:solidFill>
              <a:latin typeface="Bell MT" panose="020205030603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060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765497" y="5781590"/>
            <a:ext cx="902286" cy="676715"/>
          </a:xfrm>
          <a:prstGeom prst="rect">
            <a:avLst/>
          </a:prstGeom>
        </p:spPr>
      </p:pic>
      <p:cxnSp>
        <p:nvCxnSpPr>
          <p:cNvPr id="15" name="Straight Connector 14"/>
          <p:cNvCxnSpPr/>
          <p:nvPr/>
        </p:nvCxnSpPr>
        <p:spPr>
          <a:xfrm>
            <a:off x="0" y="1023653"/>
            <a:ext cx="10515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19909" y="330330"/>
            <a:ext cx="86209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Session 1: Approach and Methodology. </a:t>
            </a:r>
          </a:p>
        </p:txBody>
      </p:sp>
      <p:pic>
        <p:nvPicPr>
          <p:cNvPr id="6" name="Picture 5">
            <a:extLst>
              <a:ext uri="{FF2B5EF4-FFF2-40B4-BE49-F238E27FC236}">
                <a16:creationId xmlns:a16="http://schemas.microsoft.com/office/drawing/2014/main" id="{07A211EF-1EC7-BC25-1A3E-E19945AA77A4}"/>
              </a:ext>
            </a:extLst>
          </p:cNvPr>
          <p:cNvPicPr>
            <a:picLocks noChangeAspect="1"/>
          </p:cNvPicPr>
          <p:nvPr/>
        </p:nvPicPr>
        <p:blipFill rotWithShape="1">
          <a:blip r:embed="rId3"/>
          <a:srcRect r="8301"/>
          <a:stretch/>
        </p:blipFill>
        <p:spPr>
          <a:xfrm>
            <a:off x="872839" y="1132202"/>
            <a:ext cx="9642762" cy="5654678"/>
          </a:xfrm>
          <a:prstGeom prst="rect">
            <a:avLst/>
          </a:prstGeom>
        </p:spPr>
      </p:pic>
    </p:spTree>
    <p:extLst>
      <p:ext uri="{BB962C8B-B14F-4D97-AF65-F5344CB8AC3E}">
        <p14:creationId xmlns:p14="http://schemas.microsoft.com/office/powerpoint/2010/main" val="3300295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27E26484-317F-3341-0C3F-CA309098C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910" y="1132201"/>
            <a:ext cx="10378521" cy="532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stretch>
            <a:fillRect/>
          </a:stretch>
        </p:blipFill>
        <p:spPr>
          <a:xfrm>
            <a:off x="10765497" y="5781590"/>
            <a:ext cx="902286" cy="676715"/>
          </a:xfrm>
          <a:prstGeom prst="rect">
            <a:avLst/>
          </a:prstGeom>
        </p:spPr>
      </p:pic>
      <p:cxnSp>
        <p:nvCxnSpPr>
          <p:cNvPr id="15" name="Straight Connector 14"/>
          <p:cNvCxnSpPr/>
          <p:nvPr/>
        </p:nvCxnSpPr>
        <p:spPr>
          <a:xfrm>
            <a:off x="0" y="1023653"/>
            <a:ext cx="105156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19909" y="330330"/>
            <a:ext cx="86209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ell MT" panose="02020503060305020303" pitchFamily="18" charset="0"/>
                <a:ea typeface="+mn-ea"/>
                <a:cs typeface="+mn-cs"/>
              </a:rPr>
              <a:t>Session 1: Approach and Methodology. </a:t>
            </a:r>
          </a:p>
        </p:txBody>
      </p:sp>
    </p:spTree>
    <p:extLst>
      <p:ext uri="{BB962C8B-B14F-4D97-AF65-F5344CB8AC3E}">
        <p14:creationId xmlns:p14="http://schemas.microsoft.com/office/powerpoint/2010/main" val="29050127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heme/theme1.xml><?xml version="1.0" encoding="utf-8"?>
<a:theme xmlns:a="http://schemas.openxmlformats.org/drawingml/2006/main" name="Office Them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89048086_win32_partially" id="{19AF56B3-7F1C-40D5-9734-654D493A6D09}" vid="{F9F14382-8FB4-49A6-A43D-3F3900D1CD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AD23832-4FF3-481A-BF21-E685DF749377}">
  <ds:schemaRefs>
    <ds:schemaRef ds:uri="http://schemas.microsoft.com/sharepoint/v3/contenttype/forms"/>
  </ds:schemaRefs>
</ds:datastoreItem>
</file>

<file path=customXml/itemProps2.xml><?xml version="1.0" encoding="utf-8"?>
<ds:datastoreItem xmlns:ds="http://schemas.openxmlformats.org/officeDocument/2006/customXml" ds:itemID="{C03986E7-BBBA-4E0B-9644-BCA74B964A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24ABD0-81DD-4E89-ADBD-FD03EEA4B6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Balanced scorecard, from 24Slides</Template>
  <TotalTime>730</TotalTime>
  <Words>1987</Words>
  <Application>Microsoft Office PowerPoint</Application>
  <PresentationFormat>Widescreen</PresentationFormat>
  <Paragraphs>288</Paragraphs>
  <Slides>23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Bell MT</vt:lpstr>
      <vt:lpstr>Calibri</vt:lpstr>
      <vt:lpstr>Calibri Light</vt:lpstr>
      <vt:lpstr>Century Gothic</vt:lpstr>
      <vt:lpstr>Wingdings</vt:lpstr>
      <vt:lpstr>Office Theme</vt:lpstr>
      <vt:lpstr>Balanced scorecard slide 1</vt:lpstr>
      <vt:lpstr>PowerPoint Presentation</vt:lpstr>
      <vt:lpstr>Introduction and Background.</vt:lpstr>
      <vt:lpstr>The Frame of Disasters In Malawi.</vt:lpstr>
      <vt:lpstr>The Frame of Disasters In Malawi.</vt:lpstr>
      <vt:lpstr>PowerPoint Presentation</vt:lpstr>
      <vt:lpstr>PowerPoint Presentation</vt:lpstr>
      <vt:lpstr>PowerPoint Presentation</vt:lpstr>
      <vt:lpstr>PowerPoint Presentation</vt:lpstr>
      <vt:lpstr>PowerPoint Presentation</vt:lpstr>
      <vt:lpstr>PowerPoint Presentation</vt:lpstr>
      <vt:lpstr>Balanced scorecard slide 5</vt:lpstr>
      <vt:lpstr>Balanced scorecard slide 5</vt:lpstr>
      <vt:lpstr>Balanced scorecard slide 5</vt:lpstr>
      <vt:lpstr>Balanced scorecard slide 2</vt:lpstr>
      <vt:lpstr>PowerPoint Presentation</vt:lpstr>
      <vt:lpstr>PowerPoint Presentation</vt:lpstr>
      <vt:lpstr>Balanced scorecard slide 4</vt:lpstr>
      <vt:lpstr>Balanced scorecard slide 9</vt:lpstr>
      <vt:lpstr>Balanced scorecard slide 3</vt:lpstr>
      <vt:lpstr>Balanced scorecard slide 6</vt:lpstr>
      <vt:lpstr>Balanced scorecard slide 8</vt:lpstr>
      <vt:lpstr>Balanced scorecard 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scorecard slide 1</dc:title>
  <dc:creator>Diana</dc:creator>
  <cp:lastModifiedBy>Diana</cp:lastModifiedBy>
  <cp:revision>44</cp:revision>
  <dcterms:created xsi:type="dcterms:W3CDTF">2023-05-22T16:46:37Z</dcterms:created>
  <dcterms:modified xsi:type="dcterms:W3CDTF">2023-05-23T04:56:44Z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